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5"/>
  </p:notesMasterIdLst>
  <p:sldIdLst>
    <p:sldId id="256" r:id="rId2"/>
    <p:sldId id="644" r:id="rId3"/>
    <p:sldId id="699" r:id="rId4"/>
    <p:sldId id="706" r:id="rId5"/>
    <p:sldId id="700" r:id="rId6"/>
    <p:sldId id="701" r:id="rId7"/>
    <p:sldId id="702" r:id="rId8"/>
    <p:sldId id="703" r:id="rId9"/>
    <p:sldId id="704" r:id="rId10"/>
    <p:sldId id="707" r:id="rId11"/>
    <p:sldId id="708" r:id="rId12"/>
    <p:sldId id="709" r:id="rId13"/>
    <p:sldId id="710" r:id="rId14"/>
    <p:sldId id="705" r:id="rId15"/>
    <p:sldId id="723" r:id="rId16"/>
    <p:sldId id="387" r:id="rId17"/>
    <p:sldId id="711" r:id="rId18"/>
    <p:sldId id="712" r:id="rId19"/>
    <p:sldId id="420" r:id="rId20"/>
    <p:sldId id="713" r:id="rId21"/>
    <p:sldId id="419" r:id="rId22"/>
    <p:sldId id="696" r:id="rId23"/>
    <p:sldId id="721" r:id="rId24"/>
    <p:sldId id="715" r:id="rId25"/>
    <p:sldId id="724" r:id="rId26"/>
    <p:sldId id="422" r:id="rId27"/>
    <p:sldId id="423" r:id="rId28"/>
    <p:sldId id="725" r:id="rId29"/>
    <p:sldId id="647" r:id="rId30"/>
    <p:sldId id="648" r:id="rId31"/>
    <p:sldId id="649" r:id="rId32"/>
    <p:sldId id="714" r:id="rId33"/>
    <p:sldId id="651" r:id="rId34"/>
    <p:sldId id="652" r:id="rId35"/>
    <p:sldId id="654" r:id="rId36"/>
    <p:sldId id="655" r:id="rId37"/>
    <p:sldId id="718" r:id="rId38"/>
    <p:sldId id="658" r:id="rId39"/>
    <p:sldId id="717" r:id="rId40"/>
    <p:sldId id="719" r:id="rId41"/>
    <p:sldId id="716" r:id="rId42"/>
    <p:sldId id="720" r:id="rId43"/>
    <p:sldId id="726" r:id="rId44"/>
    <p:sldId id="426" r:id="rId45"/>
    <p:sldId id="427" r:id="rId46"/>
    <p:sldId id="429" r:id="rId47"/>
    <p:sldId id="695" r:id="rId48"/>
    <p:sldId id="727" r:id="rId49"/>
    <p:sldId id="428" r:id="rId50"/>
    <p:sldId id="681" r:id="rId51"/>
    <p:sldId id="694" r:id="rId52"/>
    <p:sldId id="728" r:id="rId53"/>
    <p:sldId id="673"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4C0"/>
    <a:srgbClr val="FEB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10" autoAdjust="0"/>
    <p:restoredTop sz="91242"/>
  </p:normalViewPr>
  <p:slideViewPr>
    <p:cSldViewPr>
      <p:cViewPr varScale="1">
        <p:scale>
          <a:sx n="131" d="100"/>
          <a:sy n="131" d="100"/>
        </p:scale>
        <p:origin x="808"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4" d="100"/>
        <a:sy n="1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HD:Users:krste:home:shelves:trends_data:Sutter-Kunle-Batten-modified-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91460325338"/>
          <c:y val="0.0516796191656189"/>
          <c:w val="0.831325825198984"/>
          <c:h val="0.860465659107555"/>
        </c:manualLayout>
      </c:layout>
      <c:scatterChart>
        <c:scatterStyle val="lineMarker"/>
        <c:varyColors val="0"/>
        <c:ser>
          <c:idx val="0"/>
          <c:order val="0"/>
          <c:tx>
            <c:strRef>
              <c:f>export!$C$1</c:f>
              <c:strCache>
                <c:ptCount val="1"/>
                <c:pt idx="0">
                  <c:v>Transistors (Thousands)</c:v>
                </c:pt>
              </c:strCache>
            </c:strRef>
          </c:tx>
          <c:spPr>
            <a:ln w="28575">
              <a:noFill/>
            </a:ln>
          </c:spPr>
          <c:marker>
            <c:symbol val="diamond"/>
            <c:size val="5"/>
            <c:spPr>
              <a:solidFill>
                <a:srgbClr val="000080"/>
              </a:solidFill>
              <a:ln>
                <a:solidFill>
                  <a:srgbClr val="000080"/>
                </a:solidFill>
                <a:prstDash val="solid"/>
              </a:ln>
              <a:effectLst>
                <a:outerShdw dist="35921" dir="2700000" algn="br">
                  <a:srgbClr val="000000"/>
                </a:outerShdw>
              </a:effectLst>
            </c:spPr>
          </c:marker>
          <c:trendline>
            <c:spPr>
              <a:ln w="25400">
                <a:solidFill>
                  <a:srgbClr val="000080"/>
                </a:solidFill>
                <a:prstDash val="solid"/>
              </a:ln>
            </c:spPr>
            <c:trendlineType val="exp"/>
            <c:dispRSqr val="0"/>
            <c:dispEq val="0"/>
          </c:trendline>
          <c:xVal>
            <c:numRef>
              <c:f>export!$A$3:$A$85</c:f>
              <c:numCache>
                <c:formatCode>General</c:formatCode>
                <c:ptCount val="81"/>
                <c:pt idx="0" formatCode="@">
                  <c:v>1971.0</c:v>
                </c:pt>
                <c:pt idx="1">
                  <c:v>1972.0</c:v>
                </c:pt>
                <c:pt idx="2">
                  <c:v>1974.0</c:v>
                </c:pt>
                <c:pt idx="3">
                  <c:v>1979.0</c:v>
                </c:pt>
                <c:pt idx="4">
                  <c:v>1982.0</c:v>
                </c:pt>
                <c:pt idx="5">
                  <c:v>1985.0</c:v>
                </c:pt>
                <c:pt idx="6">
                  <c:v>1986.0</c:v>
                </c:pt>
                <c:pt idx="7">
                  <c:v>1988.0</c:v>
                </c:pt>
                <c:pt idx="8">
                  <c:v>1989.0</c:v>
                </c:pt>
                <c:pt idx="9">
                  <c:v>1990.0</c:v>
                </c:pt>
                <c:pt idx="10">
                  <c:v>1992.0</c:v>
                </c:pt>
                <c:pt idx="11">
                  <c:v>1992.0</c:v>
                </c:pt>
                <c:pt idx="12">
                  <c:v>1992.0</c:v>
                </c:pt>
                <c:pt idx="13">
                  <c:v>1992.0</c:v>
                </c:pt>
                <c:pt idx="14">
                  <c:v>1993.0</c:v>
                </c:pt>
                <c:pt idx="15">
                  <c:v>1993.0</c:v>
                </c:pt>
                <c:pt idx="16">
                  <c:v>1994.0</c:v>
                </c:pt>
                <c:pt idx="17">
                  <c:v>1994.0</c:v>
                </c:pt>
                <c:pt idx="18">
                  <c:v>1995.0</c:v>
                </c:pt>
                <c:pt idx="19">
                  <c:v>1995.0</c:v>
                </c:pt>
                <c:pt idx="20">
                  <c:v>1995.0</c:v>
                </c:pt>
                <c:pt idx="21">
                  <c:v>1995.0</c:v>
                </c:pt>
                <c:pt idx="22">
                  <c:v>1996.0</c:v>
                </c:pt>
                <c:pt idx="23">
                  <c:v>1996.0</c:v>
                </c:pt>
                <c:pt idx="24">
                  <c:v>1996.0</c:v>
                </c:pt>
                <c:pt idx="25">
                  <c:v>1996.0</c:v>
                </c:pt>
                <c:pt idx="26">
                  <c:v>1997.0</c:v>
                </c:pt>
                <c:pt idx="27">
                  <c:v>1997.0</c:v>
                </c:pt>
                <c:pt idx="28">
                  <c:v>1997.0</c:v>
                </c:pt>
                <c:pt idx="29">
                  <c:v>1997.0</c:v>
                </c:pt>
                <c:pt idx="30">
                  <c:v>1998.0</c:v>
                </c:pt>
                <c:pt idx="31">
                  <c:v>1998.0</c:v>
                </c:pt>
                <c:pt idx="32">
                  <c:v>1998.0</c:v>
                </c:pt>
                <c:pt idx="33">
                  <c:v>1999.0</c:v>
                </c:pt>
                <c:pt idx="34">
                  <c:v>1999.0</c:v>
                </c:pt>
                <c:pt idx="35">
                  <c:v>1999.0</c:v>
                </c:pt>
                <c:pt idx="36">
                  <c:v>2000.0</c:v>
                </c:pt>
                <c:pt idx="37">
                  <c:v>2000.0</c:v>
                </c:pt>
                <c:pt idx="38">
                  <c:v>2000.0</c:v>
                </c:pt>
                <c:pt idx="39">
                  <c:v>2000.0</c:v>
                </c:pt>
                <c:pt idx="40">
                  <c:v>2001.0</c:v>
                </c:pt>
                <c:pt idx="41">
                  <c:v>2001.0</c:v>
                </c:pt>
                <c:pt idx="42">
                  <c:v>2002.0</c:v>
                </c:pt>
                <c:pt idx="43">
                  <c:v>2002.0</c:v>
                </c:pt>
                <c:pt idx="44">
                  <c:v>2002.0</c:v>
                </c:pt>
                <c:pt idx="45">
                  <c:v>2003.0</c:v>
                </c:pt>
                <c:pt idx="46">
                  <c:v>2003.0</c:v>
                </c:pt>
                <c:pt idx="47">
                  <c:v>2003.0</c:v>
                </c:pt>
                <c:pt idx="48">
                  <c:v>2004.0</c:v>
                </c:pt>
                <c:pt idx="49">
                  <c:v>2004.0</c:v>
                </c:pt>
                <c:pt idx="50">
                  <c:v>2004.0</c:v>
                </c:pt>
                <c:pt idx="51">
                  <c:v>2005.0</c:v>
                </c:pt>
                <c:pt idx="52">
                  <c:v>2005.0</c:v>
                </c:pt>
                <c:pt idx="53">
                  <c:v>2005.0</c:v>
                </c:pt>
                <c:pt idx="54">
                  <c:v>2005.0</c:v>
                </c:pt>
                <c:pt idx="55">
                  <c:v>2006.0</c:v>
                </c:pt>
                <c:pt idx="56">
                  <c:v>2006.0</c:v>
                </c:pt>
                <c:pt idx="57">
                  <c:v>2006.0</c:v>
                </c:pt>
                <c:pt idx="58">
                  <c:v>2006.0</c:v>
                </c:pt>
                <c:pt idx="59">
                  <c:v>2006.0</c:v>
                </c:pt>
                <c:pt idx="60">
                  <c:v>2006.0</c:v>
                </c:pt>
                <c:pt idx="61">
                  <c:v>2007.0</c:v>
                </c:pt>
                <c:pt idx="62">
                  <c:v>2007.0</c:v>
                </c:pt>
                <c:pt idx="63">
                  <c:v>2007.0</c:v>
                </c:pt>
                <c:pt idx="64">
                  <c:v>2007.0</c:v>
                </c:pt>
                <c:pt idx="65">
                  <c:v>2007.0</c:v>
                </c:pt>
                <c:pt idx="66">
                  <c:v>2007.0</c:v>
                </c:pt>
                <c:pt idx="67">
                  <c:v>2007.0</c:v>
                </c:pt>
                <c:pt idx="68">
                  <c:v>2008.0</c:v>
                </c:pt>
                <c:pt idx="69">
                  <c:v>2008.0</c:v>
                </c:pt>
                <c:pt idx="70">
                  <c:v>2008.0</c:v>
                </c:pt>
                <c:pt idx="71">
                  <c:v>2009.0</c:v>
                </c:pt>
                <c:pt idx="72">
                  <c:v>2009.0</c:v>
                </c:pt>
                <c:pt idx="73">
                  <c:v>2009.0</c:v>
                </c:pt>
                <c:pt idx="74">
                  <c:v>2010.0</c:v>
                </c:pt>
                <c:pt idx="75">
                  <c:v>2010.0</c:v>
                </c:pt>
                <c:pt idx="76">
                  <c:v>2010.0</c:v>
                </c:pt>
                <c:pt idx="77">
                  <c:v>2011.0</c:v>
                </c:pt>
                <c:pt idx="78">
                  <c:v>2011.0</c:v>
                </c:pt>
                <c:pt idx="79">
                  <c:v>2011.0</c:v>
                </c:pt>
                <c:pt idx="80">
                  <c:v>2011.0</c:v>
                </c:pt>
              </c:numCache>
            </c:numRef>
          </c:xVal>
          <c:yVal>
            <c:numRef>
              <c:f>export!$C$3:$C$85</c:f>
              <c:numCache>
                <c:formatCode>General</c:formatCode>
                <c:ptCount val="81"/>
                <c:pt idx="0">
                  <c:v>2.3</c:v>
                </c:pt>
                <c:pt idx="1">
                  <c:v>3.5</c:v>
                </c:pt>
                <c:pt idx="2">
                  <c:v>6.0</c:v>
                </c:pt>
                <c:pt idx="3">
                  <c:v>29.0</c:v>
                </c:pt>
                <c:pt idx="4">
                  <c:v>134.0</c:v>
                </c:pt>
                <c:pt idx="5">
                  <c:v>275.0</c:v>
                </c:pt>
                <c:pt idx="6">
                  <c:v>110.0</c:v>
                </c:pt>
                <c:pt idx="7">
                  <c:v>120.0</c:v>
                </c:pt>
                <c:pt idx="8">
                  <c:v>1200.0</c:v>
                </c:pt>
                <c:pt idx="9">
                  <c:v>1200.0</c:v>
                </c:pt>
                <c:pt idx="10">
                  <c:v>1200.0</c:v>
                </c:pt>
                <c:pt idx="11">
                  <c:v>1100.0</c:v>
                </c:pt>
                <c:pt idx="12">
                  <c:v>3100.0</c:v>
                </c:pt>
                <c:pt idx="13">
                  <c:v>1700.0</c:v>
                </c:pt>
                <c:pt idx="14">
                  <c:v>930.0</c:v>
                </c:pt>
                <c:pt idx="15">
                  <c:v>3100.0</c:v>
                </c:pt>
                <c:pt idx="16">
                  <c:v>2800.0</c:v>
                </c:pt>
                <c:pt idx="17">
                  <c:v>1900.0</c:v>
                </c:pt>
                <c:pt idx="18">
                  <c:v>9670.0</c:v>
                </c:pt>
                <c:pt idx="19">
                  <c:v>3100.0</c:v>
                </c:pt>
                <c:pt idx="20">
                  <c:v>5500.0</c:v>
                </c:pt>
                <c:pt idx="21">
                  <c:v>5200.0</c:v>
                </c:pt>
                <c:pt idx="22">
                  <c:v>3600.0</c:v>
                </c:pt>
                <c:pt idx="23">
                  <c:v>6800.0</c:v>
                </c:pt>
                <c:pt idx="24">
                  <c:v>4300.0</c:v>
                </c:pt>
                <c:pt idx="25">
                  <c:v>9670.0</c:v>
                </c:pt>
                <c:pt idx="26">
                  <c:v>5400.0</c:v>
                </c:pt>
                <c:pt idx="27">
                  <c:v>3500.0</c:v>
                </c:pt>
                <c:pt idx="28">
                  <c:v>8800.0</c:v>
                </c:pt>
                <c:pt idx="29">
                  <c:v>7500.0</c:v>
                </c:pt>
                <c:pt idx="30">
                  <c:v>15200.0</c:v>
                </c:pt>
                <c:pt idx="31">
                  <c:v>9300.0</c:v>
                </c:pt>
                <c:pt idx="32">
                  <c:v>6900.0</c:v>
                </c:pt>
                <c:pt idx="33">
                  <c:v>21300.0</c:v>
                </c:pt>
                <c:pt idx="34">
                  <c:v>9500.0</c:v>
                </c:pt>
                <c:pt idx="35">
                  <c:v>22000.0</c:v>
                </c:pt>
                <c:pt idx="36">
                  <c:v>37000.0</c:v>
                </c:pt>
                <c:pt idx="37">
                  <c:v>28000.0</c:v>
                </c:pt>
                <c:pt idx="38">
                  <c:v>29000.0</c:v>
                </c:pt>
                <c:pt idx="39">
                  <c:v>42000.0</c:v>
                </c:pt>
                <c:pt idx="40">
                  <c:v>25000.0</c:v>
                </c:pt>
                <c:pt idx="41">
                  <c:v>37000.0</c:v>
                </c:pt>
                <c:pt idx="42">
                  <c:v>55000.0</c:v>
                </c:pt>
                <c:pt idx="43">
                  <c:v>37200.0</c:v>
                </c:pt>
                <c:pt idx="44">
                  <c:v>221000.0</c:v>
                </c:pt>
                <c:pt idx="45">
                  <c:v>152000.0</c:v>
                </c:pt>
                <c:pt idx="46">
                  <c:v>54300.0</c:v>
                </c:pt>
                <c:pt idx="47">
                  <c:v>106000.0</c:v>
                </c:pt>
                <c:pt idx="48">
                  <c:v>106000.0</c:v>
                </c:pt>
                <c:pt idx="49">
                  <c:v>276000.0</c:v>
                </c:pt>
                <c:pt idx="50">
                  <c:v>125000.0</c:v>
                </c:pt>
                <c:pt idx="51">
                  <c:v>230000.0</c:v>
                </c:pt>
                <c:pt idx="52">
                  <c:v>114000.0</c:v>
                </c:pt>
                <c:pt idx="53">
                  <c:v>300000.0</c:v>
                </c:pt>
                <c:pt idx="54">
                  <c:v>114000.0</c:v>
                </c:pt>
                <c:pt idx="55">
                  <c:v>154000.0</c:v>
                </c:pt>
                <c:pt idx="56">
                  <c:v>376000.0</c:v>
                </c:pt>
                <c:pt idx="57">
                  <c:v>243000.0</c:v>
                </c:pt>
                <c:pt idx="58">
                  <c:v>582000.0</c:v>
                </c:pt>
                <c:pt idx="59">
                  <c:v>291000.0</c:v>
                </c:pt>
                <c:pt idx="60">
                  <c:v>152000.0</c:v>
                </c:pt>
                <c:pt idx="61">
                  <c:v>582000.0</c:v>
                </c:pt>
                <c:pt idx="62">
                  <c:v>790000.0</c:v>
                </c:pt>
                <c:pt idx="63">
                  <c:v>234000.0</c:v>
                </c:pt>
                <c:pt idx="64">
                  <c:v>114000.0</c:v>
                </c:pt>
                <c:pt idx="65">
                  <c:v>503000.0</c:v>
                </c:pt>
                <c:pt idx="66">
                  <c:v>463000.0</c:v>
                </c:pt>
                <c:pt idx="67">
                  <c:v>450000.0</c:v>
                </c:pt>
                <c:pt idx="68">
                  <c:v>410000.0</c:v>
                </c:pt>
                <c:pt idx="69">
                  <c:v>450000.0</c:v>
                </c:pt>
                <c:pt idx="70">
                  <c:v>731000.0</c:v>
                </c:pt>
                <c:pt idx="71">
                  <c:v>1.9E6</c:v>
                </c:pt>
                <c:pt idx="72">
                  <c:v>2.3E6</c:v>
                </c:pt>
                <c:pt idx="73">
                  <c:v>410000.0</c:v>
                </c:pt>
                <c:pt idx="74">
                  <c:v>1.2E6</c:v>
                </c:pt>
                <c:pt idx="75">
                  <c:v>2.3E6</c:v>
                </c:pt>
                <c:pt idx="76">
                  <c:v>2.0E6</c:v>
                </c:pt>
                <c:pt idx="77">
                  <c:v>1.17E6</c:v>
                </c:pt>
                <c:pt idx="78">
                  <c:v>1.17E6</c:v>
                </c:pt>
                <c:pt idx="79">
                  <c:v>855000.0</c:v>
                </c:pt>
                <c:pt idx="80">
                  <c:v>1.2E6</c:v>
                </c:pt>
              </c:numCache>
            </c:numRef>
          </c:yVal>
          <c:smooth val="0"/>
        </c:ser>
        <c:ser>
          <c:idx val="1"/>
          <c:order val="1"/>
          <c:tx>
            <c:strRef>
              <c:f>export!$D$1</c:f>
              <c:strCache>
                <c:ptCount val="1"/>
                <c:pt idx="0">
                  <c:v>Frequency (MHz)</c:v>
                </c:pt>
              </c:strCache>
            </c:strRef>
          </c:tx>
          <c:spPr>
            <a:ln w="28575">
              <a:noFill/>
            </a:ln>
          </c:spPr>
          <c:marker>
            <c:symbol val="square"/>
            <c:size val="5"/>
            <c:spPr>
              <a:solidFill>
                <a:srgbClr val="FF0000"/>
              </a:solidFill>
              <a:ln>
                <a:solidFill>
                  <a:srgbClr val="FF0000"/>
                </a:solidFill>
                <a:prstDash val="solid"/>
              </a:ln>
              <a:effectLst>
                <a:outerShdw dist="35921" dir="2700000" algn="br">
                  <a:srgbClr val="000000"/>
                </a:outerShdw>
              </a:effectLst>
            </c:spPr>
          </c:marker>
          <c:trendline>
            <c:spPr>
              <a:ln w="25400">
                <a:solidFill>
                  <a:srgbClr val="FF0000"/>
                </a:solidFill>
                <a:prstDash val="solid"/>
              </a:ln>
            </c:spPr>
            <c:trendlineType val="exp"/>
            <c:dispRSqr val="0"/>
            <c:dispEq val="0"/>
          </c:trendline>
          <c:xVal>
            <c:numRef>
              <c:f>export!$A$3:$A$50</c:f>
              <c:numCache>
                <c:formatCode>General</c:formatCode>
                <c:ptCount val="48"/>
                <c:pt idx="0" formatCode="@">
                  <c:v>1971.0</c:v>
                </c:pt>
                <c:pt idx="1">
                  <c:v>1972.0</c:v>
                </c:pt>
                <c:pt idx="2">
                  <c:v>1974.0</c:v>
                </c:pt>
                <c:pt idx="3">
                  <c:v>1979.0</c:v>
                </c:pt>
                <c:pt idx="4">
                  <c:v>1982.0</c:v>
                </c:pt>
                <c:pt idx="5">
                  <c:v>1985.0</c:v>
                </c:pt>
                <c:pt idx="6">
                  <c:v>1986.0</c:v>
                </c:pt>
                <c:pt idx="7">
                  <c:v>1988.0</c:v>
                </c:pt>
                <c:pt idx="8">
                  <c:v>1989.0</c:v>
                </c:pt>
                <c:pt idx="9">
                  <c:v>1990.0</c:v>
                </c:pt>
                <c:pt idx="10">
                  <c:v>1992.0</c:v>
                </c:pt>
                <c:pt idx="11">
                  <c:v>1992.0</c:v>
                </c:pt>
                <c:pt idx="12">
                  <c:v>1992.0</c:v>
                </c:pt>
                <c:pt idx="13">
                  <c:v>1992.0</c:v>
                </c:pt>
                <c:pt idx="14">
                  <c:v>1993.0</c:v>
                </c:pt>
                <c:pt idx="15">
                  <c:v>1993.0</c:v>
                </c:pt>
                <c:pt idx="16">
                  <c:v>1994.0</c:v>
                </c:pt>
                <c:pt idx="17">
                  <c:v>1994.0</c:v>
                </c:pt>
                <c:pt idx="18">
                  <c:v>1995.0</c:v>
                </c:pt>
                <c:pt idx="19">
                  <c:v>1995.0</c:v>
                </c:pt>
                <c:pt idx="20">
                  <c:v>1995.0</c:v>
                </c:pt>
                <c:pt idx="21">
                  <c:v>1995.0</c:v>
                </c:pt>
                <c:pt idx="22">
                  <c:v>1996.0</c:v>
                </c:pt>
                <c:pt idx="23">
                  <c:v>1996.0</c:v>
                </c:pt>
                <c:pt idx="24">
                  <c:v>1996.0</c:v>
                </c:pt>
                <c:pt idx="25">
                  <c:v>1996.0</c:v>
                </c:pt>
                <c:pt idx="26">
                  <c:v>1997.0</c:v>
                </c:pt>
                <c:pt idx="27">
                  <c:v>1997.0</c:v>
                </c:pt>
                <c:pt idx="28">
                  <c:v>1997.0</c:v>
                </c:pt>
                <c:pt idx="29">
                  <c:v>1997.0</c:v>
                </c:pt>
                <c:pt idx="30">
                  <c:v>1998.0</c:v>
                </c:pt>
                <c:pt idx="31">
                  <c:v>1998.0</c:v>
                </c:pt>
                <c:pt idx="32">
                  <c:v>1998.0</c:v>
                </c:pt>
                <c:pt idx="33">
                  <c:v>1999.0</c:v>
                </c:pt>
                <c:pt idx="34">
                  <c:v>1999.0</c:v>
                </c:pt>
                <c:pt idx="35">
                  <c:v>1999.0</c:v>
                </c:pt>
                <c:pt idx="36">
                  <c:v>2000.0</c:v>
                </c:pt>
                <c:pt idx="37">
                  <c:v>2000.0</c:v>
                </c:pt>
                <c:pt idx="38">
                  <c:v>2000.0</c:v>
                </c:pt>
                <c:pt idx="39">
                  <c:v>2000.0</c:v>
                </c:pt>
                <c:pt idx="40">
                  <c:v>2001.0</c:v>
                </c:pt>
                <c:pt idx="41">
                  <c:v>2001.0</c:v>
                </c:pt>
                <c:pt idx="42">
                  <c:v>2002.0</c:v>
                </c:pt>
                <c:pt idx="43">
                  <c:v>2002.0</c:v>
                </c:pt>
                <c:pt idx="44">
                  <c:v>2002.0</c:v>
                </c:pt>
                <c:pt idx="45">
                  <c:v>2003.0</c:v>
                </c:pt>
                <c:pt idx="46">
                  <c:v>2003.0</c:v>
                </c:pt>
                <c:pt idx="47">
                  <c:v>2003.0</c:v>
                </c:pt>
              </c:numCache>
            </c:numRef>
          </c:xVal>
          <c:yVal>
            <c:numRef>
              <c:f>export!$D$3:$D$50</c:f>
              <c:numCache>
                <c:formatCode>General</c:formatCode>
                <c:ptCount val="48"/>
                <c:pt idx="0">
                  <c:v>0.7</c:v>
                </c:pt>
                <c:pt idx="1">
                  <c:v>0.5</c:v>
                </c:pt>
                <c:pt idx="2">
                  <c:v>2.0</c:v>
                </c:pt>
                <c:pt idx="3">
                  <c:v>5.0</c:v>
                </c:pt>
                <c:pt idx="4">
                  <c:v>6.0</c:v>
                </c:pt>
                <c:pt idx="5">
                  <c:v>16.0</c:v>
                </c:pt>
                <c:pt idx="6">
                  <c:v>16.0</c:v>
                </c:pt>
                <c:pt idx="7">
                  <c:v>40.0</c:v>
                </c:pt>
                <c:pt idx="8">
                  <c:v>25.0</c:v>
                </c:pt>
                <c:pt idx="9">
                  <c:v>33.0</c:v>
                </c:pt>
                <c:pt idx="10">
                  <c:v>66.0</c:v>
                </c:pt>
                <c:pt idx="11">
                  <c:v>100.0</c:v>
                </c:pt>
                <c:pt idx="12">
                  <c:v>60.0</c:v>
                </c:pt>
                <c:pt idx="13">
                  <c:v>200.0</c:v>
                </c:pt>
                <c:pt idx="14">
                  <c:v>40.0</c:v>
                </c:pt>
                <c:pt idx="15">
                  <c:v>66.0</c:v>
                </c:pt>
                <c:pt idx="16">
                  <c:v>300.0</c:v>
                </c:pt>
                <c:pt idx="17">
                  <c:v>150.0</c:v>
                </c:pt>
                <c:pt idx="18">
                  <c:v>300.0</c:v>
                </c:pt>
                <c:pt idx="19">
                  <c:v>90.0</c:v>
                </c:pt>
                <c:pt idx="20">
                  <c:v>200.0</c:v>
                </c:pt>
                <c:pt idx="21">
                  <c:v>200.0</c:v>
                </c:pt>
                <c:pt idx="22">
                  <c:v>200.0</c:v>
                </c:pt>
                <c:pt idx="23">
                  <c:v>200.0</c:v>
                </c:pt>
                <c:pt idx="24">
                  <c:v>90.0</c:v>
                </c:pt>
                <c:pt idx="25">
                  <c:v>500.0</c:v>
                </c:pt>
                <c:pt idx="26">
                  <c:v>250.0</c:v>
                </c:pt>
                <c:pt idx="27">
                  <c:v>533.0</c:v>
                </c:pt>
                <c:pt idx="28">
                  <c:v>233.0</c:v>
                </c:pt>
                <c:pt idx="29">
                  <c:v>300.0</c:v>
                </c:pt>
                <c:pt idx="30">
                  <c:v>500.0</c:v>
                </c:pt>
                <c:pt idx="31">
                  <c:v>400.0</c:v>
                </c:pt>
                <c:pt idx="32">
                  <c:v>300.0</c:v>
                </c:pt>
                <c:pt idx="33">
                  <c:v>450.0</c:v>
                </c:pt>
                <c:pt idx="34">
                  <c:v>500.0</c:v>
                </c:pt>
                <c:pt idx="35">
                  <c:v>750.0</c:v>
                </c:pt>
                <c:pt idx="36">
                  <c:v>1000.0</c:v>
                </c:pt>
                <c:pt idx="37">
                  <c:v>1000.0</c:v>
                </c:pt>
                <c:pt idx="38">
                  <c:v>900.0</c:v>
                </c:pt>
                <c:pt idx="39">
                  <c:v>2000.0</c:v>
                </c:pt>
                <c:pt idx="40">
                  <c:v>800.0</c:v>
                </c:pt>
                <c:pt idx="41">
                  <c:v>1400.0</c:v>
                </c:pt>
                <c:pt idx="42">
                  <c:v>2200.0</c:v>
                </c:pt>
                <c:pt idx="43">
                  <c:v>1800.0</c:v>
                </c:pt>
                <c:pt idx="44">
                  <c:v>1000.0</c:v>
                </c:pt>
                <c:pt idx="45">
                  <c:v>1150.0</c:v>
                </c:pt>
                <c:pt idx="46">
                  <c:v>2160.0</c:v>
                </c:pt>
                <c:pt idx="47">
                  <c:v>1800.0</c:v>
                </c:pt>
              </c:numCache>
            </c:numRef>
          </c:yVal>
          <c:smooth val="0"/>
        </c:ser>
        <c:ser>
          <c:idx val="2"/>
          <c:order val="2"/>
          <c:tx>
            <c:strRef>
              <c:f>export!$E$1</c:f>
              <c:strCache>
                <c:ptCount val="1"/>
                <c:pt idx="0">
                  <c:v>Power (W)</c:v>
                </c:pt>
              </c:strCache>
            </c:strRef>
          </c:tx>
          <c:spPr>
            <a:ln w="28575">
              <a:noFill/>
            </a:ln>
          </c:spPr>
          <c:marker>
            <c:symbol val="triangle"/>
            <c:size val="5"/>
            <c:spPr>
              <a:solidFill>
                <a:srgbClr val="993366"/>
              </a:solidFill>
              <a:ln>
                <a:solidFill>
                  <a:srgbClr val="993366"/>
                </a:solidFill>
                <a:prstDash val="solid"/>
              </a:ln>
            </c:spPr>
          </c:marker>
          <c:trendline>
            <c:spPr>
              <a:ln w="25400">
                <a:solidFill>
                  <a:srgbClr val="993366"/>
                </a:solidFill>
                <a:prstDash val="solid"/>
              </a:ln>
            </c:spPr>
            <c:trendlineType val="exp"/>
            <c:dispRSqr val="0"/>
            <c:dispEq val="0"/>
          </c:trendline>
          <c:xVal>
            <c:numRef>
              <c:f>export!$A$3:$A$50</c:f>
              <c:numCache>
                <c:formatCode>General</c:formatCode>
                <c:ptCount val="48"/>
                <c:pt idx="0" formatCode="@">
                  <c:v>1971.0</c:v>
                </c:pt>
                <c:pt idx="1">
                  <c:v>1972.0</c:v>
                </c:pt>
                <c:pt idx="2">
                  <c:v>1974.0</c:v>
                </c:pt>
                <c:pt idx="3">
                  <c:v>1979.0</c:v>
                </c:pt>
                <c:pt idx="4">
                  <c:v>1982.0</c:v>
                </c:pt>
                <c:pt idx="5">
                  <c:v>1985.0</c:v>
                </c:pt>
                <c:pt idx="6">
                  <c:v>1986.0</c:v>
                </c:pt>
                <c:pt idx="7">
                  <c:v>1988.0</c:v>
                </c:pt>
                <c:pt idx="8">
                  <c:v>1989.0</c:v>
                </c:pt>
                <c:pt idx="9">
                  <c:v>1990.0</c:v>
                </c:pt>
                <c:pt idx="10">
                  <c:v>1992.0</c:v>
                </c:pt>
                <c:pt idx="11">
                  <c:v>1992.0</c:v>
                </c:pt>
                <c:pt idx="12">
                  <c:v>1992.0</c:v>
                </c:pt>
                <c:pt idx="13">
                  <c:v>1992.0</c:v>
                </c:pt>
                <c:pt idx="14">
                  <c:v>1993.0</c:v>
                </c:pt>
                <c:pt idx="15">
                  <c:v>1993.0</c:v>
                </c:pt>
                <c:pt idx="16">
                  <c:v>1994.0</c:v>
                </c:pt>
                <c:pt idx="17">
                  <c:v>1994.0</c:v>
                </c:pt>
                <c:pt idx="18">
                  <c:v>1995.0</c:v>
                </c:pt>
                <c:pt idx="19">
                  <c:v>1995.0</c:v>
                </c:pt>
                <c:pt idx="20">
                  <c:v>1995.0</c:v>
                </c:pt>
                <c:pt idx="21">
                  <c:v>1995.0</c:v>
                </c:pt>
                <c:pt idx="22">
                  <c:v>1996.0</c:v>
                </c:pt>
                <c:pt idx="23">
                  <c:v>1996.0</c:v>
                </c:pt>
                <c:pt idx="24">
                  <c:v>1996.0</c:v>
                </c:pt>
                <c:pt idx="25">
                  <c:v>1996.0</c:v>
                </c:pt>
                <c:pt idx="26">
                  <c:v>1997.0</c:v>
                </c:pt>
                <c:pt idx="27">
                  <c:v>1997.0</c:v>
                </c:pt>
                <c:pt idx="28">
                  <c:v>1997.0</c:v>
                </c:pt>
                <c:pt idx="29">
                  <c:v>1997.0</c:v>
                </c:pt>
                <c:pt idx="30">
                  <c:v>1998.0</c:v>
                </c:pt>
                <c:pt idx="31">
                  <c:v>1998.0</c:v>
                </c:pt>
                <c:pt idx="32">
                  <c:v>1998.0</c:v>
                </c:pt>
                <c:pt idx="33">
                  <c:v>1999.0</c:v>
                </c:pt>
                <c:pt idx="34">
                  <c:v>1999.0</c:v>
                </c:pt>
                <c:pt idx="35">
                  <c:v>1999.0</c:v>
                </c:pt>
                <c:pt idx="36">
                  <c:v>2000.0</c:v>
                </c:pt>
                <c:pt idx="37">
                  <c:v>2000.0</c:v>
                </c:pt>
                <c:pt idx="38">
                  <c:v>2000.0</c:v>
                </c:pt>
                <c:pt idx="39">
                  <c:v>2000.0</c:v>
                </c:pt>
                <c:pt idx="40">
                  <c:v>2001.0</c:v>
                </c:pt>
                <c:pt idx="41">
                  <c:v>2001.0</c:v>
                </c:pt>
                <c:pt idx="42">
                  <c:v>2002.0</c:v>
                </c:pt>
                <c:pt idx="43">
                  <c:v>2002.0</c:v>
                </c:pt>
                <c:pt idx="44">
                  <c:v>2002.0</c:v>
                </c:pt>
                <c:pt idx="45">
                  <c:v>2003.0</c:v>
                </c:pt>
                <c:pt idx="46">
                  <c:v>2003.0</c:v>
                </c:pt>
                <c:pt idx="47">
                  <c:v>2003.0</c:v>
                </c:pt>
              </c:numCache>
            </c:numRef>
          </c:xVal>
          <c:yVal>
            <c:numRef>
              <c:f>export!$E$3:$E$50</c:f>
              <c:numCache>
                <c:formatCode>General</c:formatCode>
                <c:ptCount val="48"/>
                <c:pt idx="0">
                  <c:v>0.45</c:v>
                </c:pt>
                <c:pt idx="1">
                  <c:v>0.42</c:v>
                </c:pt>
                <c:pt idx="2">
                  <c:v>0.92</c:v>
                </c:pt>
                <c:pt idx="3">
                  <c:v>1.7</c:v>
                </c:pt>
                <c:pt idx="4">
                  <c:v>3.0</c:v>
                </c:pt>
                <c:pt idx="5">
                  <c:v>1.5</c:v>
                </c:pt>
                <c:pt idx="6">
                  <c:v>3.0</c:v>
                </c:pt>
                <c:pt idx="7">
                  <c:v>4.0</c:v>
                </c:pt>
                <c:pt idx="8">
                  <c:v>2.75</c:v>
                </c:pt>
                <c:pt idx="9">
                  <c:v>3.5</c:v>
                </c:pt>
                <c:pt idx="10">
                  <c:v>5.8</c:v>
                </c:pt>
                <c:pt idx="11">
                  <c:v>15.0</c:v>
                </c:pt>
                <c:pt idx="12">
                  <c:v>14.2</c:v>
                </c:pt>
                <c:pt idx="13">
                  <c:v>35.0</c:v>
                </c:pt>
                <c:pt idx="14">
                  <c:v>3.0</c:v>
                </c:pt>
                <c:pt idx="15">
                  <c:v>13.0</c:v>
                </c:pt>
                <c:pt idx="16">
                  <c:v>28.0</c:v>
                </c:pt>
                <c:pt idx="17">
                  <c:v>3.0</c:v>
                </c:pt>
                <c:pt idx="18">
                  <c:v>50.0</c:v>
                </c:pt>
                <c:pt idx="19">
                  <c:v>16.0</c:v>
                </c:pt>
                <c:pt idx="20">
                  <c:v>32.6</c:v>
                </c:pt>
                <c:pt idx="21">
                  <c:v>30.0</c:v>
                </c:pt>
                <c:pt idx="22">
                  <c:v>10.0</c:v>
                </c:pt>
                <c:pt idx="23">
                  <c:v>30.0</c:v>
                </c:pt>
                <c:pt idx="24">
                  <c:v>11.0</c:v>
                </c:pt>
                <c:pt idx="25">
                  <c:v>43.0</c:v>
                </c:pt>
                <c:pt idx="26">
                  <c:v>25.0</c:v>
                </c:pt>
                <c:pt idx="27">
                  <c:v>36.0</c:v>
                </c:pt>
                <c:pt idx="28">
                  <c:v>17.0</c:v>
                </c:pt>
                <c:pt idx="29">
                  <c:v>32.0</c:v>
                </c:pt>
                <c:pt idx="30">
                  <c:v>91.0</c:v>
                </c:pt>
                <c:pt idx="31">
                  <c:v>14.0</c:v>
                </c:pt>
                <c:pt idx="32">
                  <c:v>30.0</c:v>
                </c:pt>
                <c:pt idx="33">
                  <c:v>17.0</c:v>
                </c:pt>
                <c:pt idx="34">
                  <c:v>21.0</c:v>
                </c:pt>
                <c:pt idx="35">
                  <c:v>35.0</c:v>
                </c:pt>
                <c:pt idx="36">
                  <c:v>49.0</c:v>
                </c:pt>
                <c:pt idx="37">
                  <c:v>20.0</c:v>
                </c:pt>
                <c:pt idx="38">
                  <c:v>70.0</c:v>
                </c:pt>
                <c:pt idx="39">
                  <c:v>72.0</c:v>
                </c:pt>
                <c:pt idx="40">
                  <c:v>98.0</c:v>
                </c:pt>
                <c:pt idx="41">
                  <c:v>56.0</c:v>
                </c:pt>
                <c:pt idx="42">
                  <c:v>48.0</c:v>
                </c:pt>
                <c:pt idx="43">
                  <c:v>62.0</c:v>
                </c:pt>
                <c:pt idx="44">
                  <c:v>98.0</c:v>
                </c:pt>
                <c:pt idx="45">
                  <c:v>155.0</c:v>
                </c:pt>
                <c:pt idx="46">
                  <c:v>74.0</c:v>
                </c:pt>
                <c:pt idx="47">
                  <c:v>89.0</c:v>
                </c:pt>
              </c:numCache>
            </c:numRef>
          </c:yVal>
          <c:smooth val="0"/>
        </c:ser>
        <c:ser>
          <c:idx val="4"/>
          <c:order val="3"/>
          <c:tx>
            <c:strRef>
              <c:f>export!$G$1</c:f>
              <c:strCache>
                <c:ptCount val="1"/>
                <c:pt idx="0">
                  <c:v>Cores</c:v>
                </c:pt>
              </c:strCache>
            </c:strRef>
          </c:tx>
          <c:spPr>
            <a:ln w="28575">
              <a:noFill/>
            </a:ln>
          </c:spPr>
          <c:marker>
            <c:symbol val="circle"/>
            <c:size val="5"/>
            <c:spPr>
              <a:solidFill>
                <a:srgbClr val="008000"/>
              </a:solidFill>
              <a:ln>
                <a:solidFill>
                  <a:srgbClr val="008000"/>
                </a:solidFill>
                <a:prstDash val="solid"/>
              </a:ln>
              <a:effectLst>
                <a:outerShdw dist="35921" dir="2700000" algn="br">
                  <a:srgbClr val="000000"/>
                </a:outerShdw>
              </a:effectLst>
            </c:spPr>
          </c:marker>
          <c:trendline>
            <c:spPr>
              <a:ln w="25400">
                <a:solidFill>
                  <a:srgbClr val="008000"/>
                </a:solidFill>
                <a:prstDash val="solid"/>
              </a:ln>
            </c:spPr>
            <c:trendlineType val="exp"/>
            <c:dispRSqr val="0"/>
            <c:dispEq val="0"/>
          </c:trendline>
          <c:xVal>
            <c:numRef>
              <c:f>export!$A$3:$A$50</c:f>
              <c:numCache>
                <c:formatCode>General</c:formatCode>
                <c:ptCount val="48"/>
                <c:pt idx="0" formatCode="@">
                  <c:v>1971.0</c:v>
                </c:pt>
                <c:pt idx="1">
                  <c:v>1972.0</c:v>
                </c:pt>
                <c:pt idx="2">
                  <c:v>1974.0</c:v>
                </c:pt>
                <c:pt idx="3">
                  <c:v>1979.0</c:v>
                </c:pt>
                <c:pt idx="4">
                  <c:v>1982.0</c:v>
                </c:pt>
                <c:pt idx="5">
                  <c:v>1985.0</c:v>
                </c:pt>
                <c:pt idx="6">
                  <c:v>1986.0</c:v>
                </c:pt>
                <c:pt idx="7">
                  <c:v>1988.0</c:v>
                </c:pt>
                <c:pt idx="8">
                  <c:v>1989.0</c:v>
                </c:pt>
                <c:pt idx="9">
                  <c:v>1990.0</c:v>
                </c:pt>
                <c:pt idx="10">
                  <c:v>1992.0</c:v>
                </c:pt>
                <c:pt idx="11">
                  <c:v>1992.0</c:v>
                </c:pt>
                <c:pt idx="12">
                  <c:v>1992.0</c:v>
                </c:pt>
                <c:pt idx="13">
                  <c:v>1992.0</c:v>
                </c:pt>
                <c:pt idx="14">
                  <c:v>1993.0</c:v>
                </c:pt>
                <c:pt idx="15">
                  <c:v>1993.0</c:v>
                </c:pt>
                <c:pt idx="16">
                  <c:v>1994.0</c:v>
                </c:pt>
                <c:pt idx="17">
                  <c:v>1994.0</c:v>
                </c:pt>
                <c:pt idx="18">
                  <c:v>1995.0</c:v>
                </c:pt>
                <c:pt idx="19">
                  <c:v>1995.0</c:v>
                </c:pt>
                <c:pt idx="20">
                  <c:v>1995.0</c:v>
                </c:pt>
                <c:pt idx="21">
                  <c:v>1995.0</c:v>
                </c:pt>
                <c:pt idx="22">
                  <c:v>1996.0</c:v>
                </c:pt>
                <c:pt idx="23">
                  <c:v>1996.0</c:v>
                </c:pt>
                <c:pt idx="24">
                  <c:v>1996.0</c:v>
                </c:pt>
                <c:pt idx="25">
                  <c:v>1996.0</c:v>
                </c:pt>
                <c:pt idx="26">
                  <c:v>1997.0</c:v>
                </c:pt>
                <c:pt idx="27">
                  <c:v>1997.0</c:v>
                </c:pt>
                <c:pt idx="28">
                  <c:v>1997.0</c:v>
                </c:pt>
                <c:pt idx="29">
                  <c:v>1997.0</c:v>
                </c:pt>
                <c:pt idx="30">
                  <c:v>1998.0</c:v>
                </c:pt>
                <c:pt idx="31">
                  <c:v>1998.0</c:v>
                </c:pt>
                <c:pt idx="32">
                  <c:v>1998.0</c:v>
                </c:pt>
                <c:pt idx="33">
                  <c:v>1999.0</c:v>
                </c:pt>
                <c:pt idx="34">
                  <c:v>1999.0</c:v>
                </c:pt>
                <c:pt idx="35">
                  <c:v>1999.0</c:v>
                </c:pt>
                <c:pt idx="36">
                  <c:v>2000.0</c:v>
                </c:pt>
                <c:pt idx="37">
                  <c:v>2000.0</c:v>
                </c:pt>
                <c:pt idx="38">
                  <c:v>2000.0</c:v>
                </c:pt>
                <c:pt idx="39">
                  <c:v>2000.0</c:v>
                </c:pt>
                <c:pt idx="40">
                  <c:v>2001.0</c:v>
                </c:pt>
                <c:pt idx="41">
                  <c:v>2001.0</c:v>
                </c:pt>
                <c:pt idx="42">
                  <c:v>2002.0</c:v>
                </c:pt>
                <c:pt idx="43">
                  <c:v>2002.0</c:v>
                </c:pt>
                <c:pt idx="44">
                  <c:v>2002.0</c:v>
                </c:pt>
                <c:pt idx="45">
                  <c:v>2003.0</c:v>
                </c:pt>
                <c:pt idx="46">
                  <c:v>2003.0</c:v>
                </c:pt>
                <c:pt idx="47">
                  <c:v>2003.0</c:v>
                </c:pt>
              </c:numCache>
            </c:numRef>
          </c:xVal>
          <c:yVal>
            <c:numRef>
              <c:f>export!$G$3:$G$50</c:f>
              <c:numCache>
                <c:formatCode>General</c:formatCode>
                <c:ptCount val="48"/>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numCache>
            </c:numRef>
          </c:yVal>
          <c:smooth val="0"/>
        </c:ser>
        <c:ser>
          <c:idx val="6"/>
          <c:order val="4"/>
          <c:spPr>
            <a:ln w="28575">
              <a:noFill/>
            </a:ln>
          </c:spPr>
          <c:marker>
            <c:symbol val="square"/>
            <c:size val="5"/>
            <c:spPr>
              <a:solidFill>
                <a:srgbClr val="FF0000"/>
              </a:solidFill>
              <a:ln>
                <a:solidFill>
                  <a:srgbClr val="FF0000"/>
                </a:solidFill>
                <a:prstDash val="solid"/>
              </a:ln>
              <a:effectLst>
                <a:outerShdw dist="35921" dir="2700000" algn="br">
                  <a:srgbClr val="000000"/>
                </a:outerShdw>
              </a:effectLst>
            </c:spPr>
          </c:marker>
          <c:trendline>
            <c:spPr>
              <a:ln w="25400">
                <a:solidFill>
                  <a:srgbClr val="FF0000"/>
                </a:solidFill>
                <a:prstDash val="solid"/>
              </a:ln>
            </c:spPr>
            <c:trendlineType val="exp"/>
            <c:dispRSqr val="0"/>
            <c:dispEq val="0"/>
          </c:trendline>
          <c:xVal>
            <c:numRef>
              <c:f>export!$A$50:$A$85</c:f>
              <c:numCache>
                <c:formatCode>General</c:formatCode>
                <c:ptCount val="34"/>
                <c:pt idx="0">
                  <c:v>2003.0</c:v>
                </c:pt>
                <c:pt idx="1">
                  <c:v>2004.0</c:v>
                </c:pt>
                <c:pt idx="2">
                  <c:v>2004.0</c:v>
                </c:pt>
                <c:pt idx="3">
                  <c:v>2004.0</c:v>
                </c:pt>
                <c:pt idx="4">
                  <c:v>2005.0</c:v>
                </c:pt>
                <c:pt idx="5">
                  <c:v>2005.0</c:v>
                </c:pt>
                <c:pt idx="6">
                  <c:v>2005.0</c:v>
                </c:pt>
                <c:pt idx="7">
                  <c:v>2005.0</c:v>
                </c:pt>
                <c:pt idx="8">
                  <c:v>2006.0</c:v>
                </c:pt>
                <c:pt idx="9">
                  <c:v>2006.0</c:v>
                </c:pt>
                <c:pt idx="10">
                  <c:v>2006.0</c:v>
                </c:pt>
                <c:pt idx="11">
                  <c:v>2006.0</c:v>
                </c:pt>
                <c:pt idx="12">
                  <c:v>2006.0</c:v>
                </c:pt>
                <c:pt idx="13">
                  <c:v>2006.0</c:v>
                </c:pt>
                <c:pt idx="14">
                  <c:v>2007.0</c:v>
                </c:pt>
                <c:pt idx="15">
                  <c:v>2007.0</c:v>
                </c:pt>
                <c:pt idx="16">
                  <c:v>2007.0</c:v>
                </c:pt>
                <c:pt idx="17">
                  <c:v>2007.0</c:v>
                </c:pt>
                <c:pt idx="18">
                  <c:v>2007.0</c:v>
                </c:pt>
                <c:pt idx="19">
                  <c:v>2007.0</c:v>
                </c:pt>
                <c:pt idx="20">
                  <c:v>2007.0</c:v>
                </c:pt>
                <c:pt idx="21">
                  <c:v>2008.0</c:v>
                </c:pt>
                <c:pt idx="22">
                  <c:v>2008.0</c:v>
                </c:pt>
                <c:pt idx="23">
                  <c:v>2008.0</c:v>
                </c:pt>
                <c:pt idx="24">
                  <c:v>2009.0</c:v>
                </c:pt>
                <c:pt idx="25">
                  <c:v>2009.0</c:v>
                </c:pt>
                <c:pt idx="26">
                  <c:v>2009.0</c:v>
                </c:pt>
                <c:pt idx="27">
                  <c:v>2010.0</c:v>
                </c:pt>
                <c:pt idx="28">
                  <c:v>2010.0</c:v>
                </c:pt>
                <c:pt idx="29">
                  <c:v>2010.0</c:v>
                </c:pt>
                <c:pt idx="30">
                  <c:v>2011.0</c:v>
                </c:pt>
                <c:pt idx="31">
                  <c:v>2011.0</c:v>
                </c:pt>
                <c:pt idx="32">
                  <c:v>2011.0</c:v>
                </c:pt>
                <c:pt idx="33">
                  <c:v>2011.0</c:v>
                </c:pt>
              </c:numCache>
            </c:numRef>
          </c:xVal>
          <c:yVal>
            <c:numRef>
              <c:f>export!$D$50:$D$85</c:f>
              <c:numCache>
                <c:formatCode>General</c:formatCode>
                <c:ptCount val="34"/>
                <c:pt idx="0">
                  <c:v>1800.0</c:v>
                </c:pt>
                <c:pt idx="1">
                  <c:v>2600.0</c:v>
                </c:pt>
                <c:pt idx="2">
                  <c:v>1900.0</c:v>
                </c:pt>
                <c:pt idx="3">
                  <c:v>3600.0</c:v>
                </c:pt>
                <c:pt idx="4">
                  <c:v>3200.0</c:v>
                </c:pt>
                <c:pt idx="5">
                  <c:v>2800.0</c:v>
                </c:pt>
                <c:pt idx="6">
                  <c:v>1200.0</c:v>
                </c:pt>
                <c:pt idx="7">
                  <c:v>2200.0</c:v>
                </c:pt>
                <c:pt idx="8">
                  <c:v>2600.0</c:v>
                </c:pt>
                <c:pt idx="9">
                  <c:v>3600.0</c:v>
                </c:pt>
                <c:pt idx="10">
                  <c:v>2800.0</c:v>
                </c:pt>
                <c:pt idx="11">
                  <c:v>2660.0</c:v>
                </c:pt>
                <c:pt idx="12">
                  <c:v>2800.0</c:v>
                </c:pt>
                <c:pt idx="13">
                  <c:v>2330.0</c:v>
                </c:pt>
                <c:pt idx="14">
                  <c:v>2930.0</c:v>
                </c:pt>
                <c:pt idx="15">
                  <c:v>4700.0</c:v>
                </c:pt>
                <c:pt idx="16">
                  <c:v>4000.0</c:v>
                </c:pt>
                <c:pt idx="17">
                  <c:v>2000.0</c:v>
                </c:pt>
                <c:pt idx="18">
                  <c:v>1400.0</c:v>
                </c:pt>
                <c:pt idx="19">
                  <c:v>2000.0</c:v>
                </c:pt>
                <c:pt idx="20">
                  <c:v>2300.0</c:v>
                </c:pt>
                <c:pt idx="21">
                  <c:v>3000.0</c:v>
                </c:pt>
                <c:pt idx="22">
                  <c:v>2500.0</c:v>
                </c:pt>
                <c:pt idx="23">
                  <c:v>3200.0</c:v>
                </c:pt>
                <c:pt idx="24">
                  <c:v>2660.0</c:v>
                </c:pt>
                <c:pt idx="25">
                  <c:v>3200.0</c:v>
                </c:pt>
                <c:pt idx="26">
                  <c:v>2300.0</c:v>
                </c:pt>
                <c:pt idx="27">
                  <c:v>3500.0</c:v>
                </c:pt>
                <c:pt idx="28">
                  <c:v>2266.0</c:v>
                </c:pt>
                <c:pt idx="29">
                  <c:v>1660.0</c:v>
                </c:pt>
                <c:pt idx="30">
                  <c:v>2400.0</c:v>
                </c:pt>
                <c:pt idx="31">
                  <c:v>3330.0</c:v>
                </c:pt>
                <c:pt idx="32">
                  <c:v>3000.0</c:v>
                </c:pt>
                <c:pt idx="33">
                  <c:v>3600.0</c:v>
                </c:pt>
              </c:numCache>
            </c:numRef>
          </c:yVal>
          <c:smooth val="0"/>
        </c:ser>
        <c:ser>
          <c:idx val="7"/>
          <c:order val="5"/>
          <c:spPr>
            <a:ln w="28575">
              <a:noFill/>
            </a:ln>
          </c:spPr>
          <c:marker>
            <c:symbol val="triangle"/>
            <c:size val="5"/>
            <c:spPr>
              <a:solidFill>
                <a:srgbClr val="993366"/>
              </a:solidFill>
              <a:ln>
                <a:solidFill>
                  <a:srgbClr val="993366"/>
                </a:solidFill>
                <a:prstDash val="solid"/>
              </a:ln>
            </c:spPr>
          </c:marker>
          <c:trendline>
            <c:spPr>
              <a:ln w="25400">
                <a:solidFill>
                  <a:srgbClr val="993366"/>
                </a:solidFill>
                <a:prstDash val="solid"/>
              </a:ln>
            </c:spPr>
            <c:trendlineType val="exp"/>
            <c:dispRSqr val="0"/>
            <c:dispEq val="0"/>
          </c:trendline>
          <c:xVal>
            <c:numRef>
              <c:f>export!$A$50:$A$85</c:f>
              <c:numCache>
                <c:formatCode>General</c:formatCode>
                <c:ptCount val="34"/>
                <c:pt idx="0">
                  <c:v>2003.0</c:v>
                </c:pt>
                <c:pt idx="1">
                  <c:v>2004.0</c:v>
                </c:pt>
                <c:pt idx="2">
                  <c:v>2004.0</c:v>
                </c:pt>
                <c:pt idx="3">
                  <c:v>2004.0</c:v>
                </c:pt>
                <c:pt idx="4">
                  <c:v>2005.0</c:v>
                </c:pt>
                <c:pt idx="5">
                  <c:v>2005.0</c:v>
                </c:pt>
                <c:pt idx="6">
                  <c:v>2005.0</c:v>
                </c:pt>
                <c:pt idx="7">
                  <c:v>2005.0</c:v>
                </c:pt>
                <c:pt idx="8">
                  <c:v>2006.0</c:v>
                </c:pt>
                <c:pt idx="9">
                  <c:v>2006.0</c:v>
                </c:pt>
                <c:pt idx="10">
                  <c:v>2006.0</c:v>
                </c:pt>
                <c:pt idx="11">
                  <c:v>2006.0</c:v>
                </c:pt>
                <c:pt idx="12">
                  <c:v>2006.0</c:v>
                </c:pt>
                <c:pt idx="13">
                  <c:v>2006.0</c:v>
                </c:pt>
                <c:pt idx="14">
                  <c:v>2007.0</c:v>
                </c:pt>
                <c:pt idx="15">
                  <c:v>2007.0</c:v>
                </c:pt>
                <c:pt idx="16">
                  <c:v>2007.0</c:v>
                </c:pt>
                <c:pt idx="17">
                  <c:v>2007.0</c:v>
                </c:pt>
                <c:pt idx="18">
                  <c:v>2007.0</c:v>
                </c:pt>
                <c:pt idx="19">
                  <c:v>2007.0</c:v>
                </c:pt>
                <c:pt idx="20">
                  <c:v>2007.0</c:v>
                </c:pt>
                <c:pt idx="21">
                  <c:v>2008.0</c:v>
                </c:pt>
                <c:pt idx="22">
                  <c:v>2008.0</c:v>
                </c:pt>
                <c:pt idx="23">
                  <c:v>2008.0</c:v>
                </c:pt>
                <c:pt idx="24">
                  <c:v>2009.0</c:v>
                </c:pt>
                <c:pt idx="25">
                  <c:v>2009.0</c:v>
                </c:pt>
                <c:pt idx="26">
                  <c:v>2009.0</c:v>
                </c:pt>
                <c:pt idx="27">
                  <c:v>2010.0</c:v>
                </c:pt>
                <c:pt idx="28">
                  <c:v>2010.0</c:v>
                </c:pt>
                <c:pt idx="29">
                  <c:v>2010.0</c:v>
                </c:pt>
                <c:pt idx="30">
                  <c:v>2011.0</c:v>
                </c:pt>
                <c:pt idx="31">
                  <c:v>2011.0</c:v>
                </c:pt>
                <c:pt idx="32">
                  <c:v>2011.0</c:v>
                </c:pt>
                <c:pt idx="33">
                  <c:v>2011.0</c:v>
                </c:pt>
              </c:numCache>
            </c:numRef>
          </c:xVal>
          <c:yVal>
            <c:numRef>
              <c:f>export!$E$50:$E$85</c:f>
              <c:numCache>
                <c:formatCode>General</c:formatCode>
                <c:ptCount val="34"/>
                <c:pt idx="0">
                  <c:v>89.0</c:v>
                </c:pt>
                <c:pt idx="1">
                  <c:v>89.0</c:v>
                </c:pt>
                <c:pt idx="2">
                  <c:v>100.0</c:v>
                </c:pt>
                <c:pt idx="3">
                  <c:v>115.0</c:v>
                </c:pt>
                <c:pt idx="4">
                  <c:v>130.0</c:v>
                </c:pt>
                <c:pt idx="5">
                  <c:v>85.0</c:v>
                </c:pt>
                <c:pt idx="6">
                  <c:v>72.0</c:v>
                </c:pt>
                <c:pt idx="7">
                  <c:v>25.0</c:v>
                </c:pt>
                <c:pt idx="8">
                  <c:v>65.0</c:v>
                </c:pt>
                <c:pt idx="9">
                  <c:v>130.0</c:v>
                </c:pt>
                <c:pt idx="10">
                  <c:v>125.0</c:v>
                </c:pt>
                <c:pt idx="11">
                  <c:v>65.0</c:v>
                </c:pt>
                <c:pt idx="12">
                  <c:v>75.0</c:v>
                </c:pt>
                <c:pt idx="13">
                  <c:v>31.0</c:v>
                </c:pt>
                <c:pt idx="14">
                  <c:v>130.0</c:v>
                </c:pt>
                <c:pt idx="15">
                  <c:v>100.0</c:v>
                </c:pt>
                <c:pt idx="16">
                  <c:v>100.0</c:v>
                </c:pt>
                <c:pt idx="17">
                  <c:v>31.0</c:v>
                </c:pt>
                <c:pt idx="18">
                  <c:v>84.0</c:v>
                </c:pt>
                <c:pt idx="19">
                  <c:v>75.0</c:v>
                </c:pt>
                <c:pt idx="20">
                  <c:v>95.0</c:v>
                </c:pt>
                <c:pt idx="21">
                  <c:v>65.0</c:v>
                </c:pt>
                <c:pt idx="22">
                  <c:v>95.0</c:v>
                </c:pt>
                <c:pt idx="23">
                  <c:v>130.0</c:v>
                </c:pt>
                <c:pt idx="24">
                  <c:v>130.0</c:v>
                </c:pt>
                <c:pt idx="25">
                  <c:v>130.0</c:v>
                </c:pt>
                <c:pt idx="26">
                  <c:v>250.0</c:v>
                </c:pt>
                <c:pt idx="27">
                  <c:v>200.0</c:v>
                </c:pt>
                <c:pt idx="28">
                  <c:v>130.0</c:v>
                </c:pt>
                <c:pt idx="29">
                  <c:v>139.0</c:v>
                </c:pt>
                <c:pt idx="30">
                  <c:v>130.0</c:v>
                </c:pt>
                <c:pt idx="31">
                  <c:v>130.0</c:v>
                </c:pt>
                <c:pt idx="32">
                  <c:v>139.0</c:v>
                </c:pt>
                <c:pt idx="33">
                  <c:v>125.0</c:v>
                </c:pt>
              </c:numCache>
            </c:numRef>
          </c:yVal>
          <c:smooth val="0"/>
        </c:ser>
        <c:ser>
          <c:idx val="9"/>
          <c:order val="6"/>
          <c:spPr>
            <a:ln w="28575">
              <a:noFill/>
            </a:ln>
          </c:spPr>
          <c:marker>
            <c:symbol val="circle"/>
            <c:size val="5"/>
            <c:spPr>
              <a:solidFill>
                <a:srgbClr val="008000"/>
              </a:solidFill>
              <a:ln>
                <a:solidFill>
                  <a:srgbClr val="008000"/>
                </a:solidFill>
                <a:prstDash val="solid"/>
              </a:ln>
              <a:effectLst>
                <a:outerShdw dist="35921" dir="2700000" algn="br">
                  <a:srgbClr val="000000"/>
                </a:outerShdw>
              </a:effectLst>
            </c:spPr>
          </c:marker>
          <c:trendline>
            <c:spPr>
              <a:ln w="25400">
                <a:solidFill>
                  <a:srgbClr val="008000"/>
                </a:solidFill>
                <a:prstDash val="solid"/>
              </a:ln>
            </c:spPr>
            <c:trendlineType val="exp"/>
            <c:dispRSqr val="0"/>
            <c:dispEq val="0"/>
          </c:trendline>
          <c:xVal>
            <c:numRef>
              <c:f>export!$A$50:$A$85</c:f>
              <c:numCache>
                <c:formatCode>General</c:formatCode>
                <c:ptCount val="34"/>
                <c:pt idx="0">
                  <c:v>2003.0</c:v>
                </c:pt>
                <c:pt idx="1">
                  <c:v>2004.0</c:v>
                </c:pt>
                <c:pt idx="2">
                  <c:v>2004.0</c:v>
                </c:pt>
                <c:pt idx="3">
                  <c:v>2004.0</c:v>
                </c:pt>
                <c:pt idx="4">
                  <c:v>2005.0</c:v>
                </c:pt>
                <c:pt idx="5">
                  <c:v>2005.0</c:v>
                </c:pt>
                <c:pt idx="6">
                  <c:v>2005.0</c:v>
                </c:pt>
                <c:pt idx="7">
                  <c:v>2005.0</c:v>
                </c:pt>
                <c:pt idx="8">
                  <c:v>2006.0</c:v>
                </c:pt>
                <c:pt idx="9">
                  <c:v>2006.0</c:v>
                </c:pt>
                <c:pt idx="10">
                  <c:v>2006.0</c:v>
                </c:pt>
                <c:pt idx="11">
                  <c:v>2006.0</c:v>
                </c:pt>
                <c:pt idx="12">
                  <c:v>2006.0</c:v>
                </c:pt>
                <c:pt idx="13">
                  <c:v>2006.0</c:v>
                </c:pt>
                <c:pt idx="14">
                  <c:v>2007.0</c:v>
                </c:pt>
                <c:pt idx="15">
                  <c:v>2007.0</c:v>
                </c:pt>
                <c:pt idx="16">
                  <c:v>2007.0</c:v>
                </c:pt>
                <c:pt idx="17">
                  <c:v>2007.0</c:v>
                </c:pt>
                <c:pt idx="18">
                  <c:v>2007.0</c:v>
                </c:pt>
                <c:pt idx="19">
                  <c:v>2007.0</c:v>
                </c:pt>
                <c:pt idx="20">
                  <c:v>2007.0</c:v>
                </c:pt>
                <c:pt idx="21">
                  <c:v>2008.0</c:v>
                </c:pt>
                <c:pt idx="22">
                  <c:v>2008.0</c:v>
                </c:pt>
                <c:pt idx="23">
                  <c:v>2008.0</c:v>
                </c:pt>
                <c:pt idx="24">
                  <c:v>2009.0</c:v>
                </c:pt>
                <c:pt idx="25">
                  <c:v>2009.0</c:v>
                </c:pt>
                <c:pt idx="26">
                  <c:v>2009.0</c:v>
                </c:pt>
                <c:pt idx="27">
                  <c:v>2010.0</c:v>
                </c:pt>
                <c:pt idx="28">
                  <c:v>2010.0</c:v>
                </c:pt>
                <c:pt idx="29">
                  <c:v>2010.0</c:v>
                </c:pt>
                <c:pt idx="30">
                  <c:v>2011.0</c:v>
                </c:pt>
                <c:pt idx="31">
                  <c:v>2011.0</c:v>
                </c:pt>
                <c:pt idx="32">
                  <c:v>2011.0</c:v>
                </c:pt>
                <c:pt idx="33">
                  <c:v>2011.0</c:v>
                </c:pt>
              </c:numCache>
            </c:numRef>
          </c:xVal>
          <c:yVal>
            <c:numRef>
              <c:f>export!$G$50:$G$85</c:f>
              <c:numCache>
                <c:formatCode>General</c:formatCode>
                <c:ptCount val="34"/>
                <c:pt idx="0">
                  <c:v>1.0</c:v>
                </c:pt>
                <c:pt idx="1">
                  <c:v>1.0</c:v>
                </c:pt>
                <c:pt idx="2">
                  <c:v>2.0</c:v>
                </c:pt>
                <c:pt idx="3">
                  <c:v>1.0</c:v>
                </c:pt>
                <c:pt idx="4">
                  <c:v>2.0</c:v>
                </c:pt>
                <c:pt idx="5">
                  <c:v>1.0</c:v>
                </c:pt>
                <c:pt idx="6">
                  <c:v>8.0</c:v>
                </c:pt>
                <c:pt idx="7">
                  <c:v>2.0</c:v>
                </c:pt>
                <c:pt idx="8">
                  <c:v>2.0</c:v>
                </c:pt>
                <c:pt idx="9">
                  <c:v>2.0</c:v>
                </c:pt>
                <c:pt idx="10">
                  <c:v>2.0</c:v>
                </c:pt>
                <c:pt idx="11">
                  <c:v>2.0</c:v>
                </c:pt>
                <c:pt idx="12">
                  <c:v>2.0</c:v>
                </c:pt>
                <c:pt idx="13">
                  <c:v>2.0</c:v>
                </c:pt>
                <c:pt idx="14">
                  <c:v>4.0</c:v>
                </c:pt>
                <c:pt idx="15">
                  <c:v>2.0</c:v>
                </c:pt>
                <c:pt idx="16">
                  <c:v>9.0</c:v>
                </c:pt>
                <c:pt idx="17">
                  <c:v>2.0</c:v>
                </c:pt>
                <c:pt idx="18">
                  <c:v>8.0</c:v>
                </c:pt>
                <c:pt idx="19">
                  <c:v>4.0</c:v>
                </c:pt>
                <c:pt idx="20">
                  <c:v>4.0</c:v>
                </c:pt>
                <c:pt idx="21">
                  <c:v>2.0</c:v>
                </c:pt>
                <c:pt idx="22">
                  <c:v>3.0</c:v>
                </c:pt>
                <c:pt idx="23">
                  <c:v>4.0</c:v>
                </c:pt>
                <c:pt idx="24">
                  <c:v>6.0</c:v>
                </c:pt>
                <c:pt idx="25">
                  <c:v>8.0</c:v>
                </c:pt>
                <c:pt idx="26">
                  <c:v>16.0</c:v>
                </c:pt>
                <c:pt idx="27">
                  <c:v>8.0</c:v>
                </c:pt>
                <c:pt idx="28">
                  <c:v>8.0</c:v>
                </c:pt>
                <c:pt idx="29">
                  <c:v>16.0</c:v>
                </c:pt>
                <c:pt idx="30">
                  <c:v>10.0</c:v>
                </c:pt>
                <c:pt idx="31">
                  <c:v>6.0</c:v>
                </c:pt>
                <c:pt idx="32">
                  <c:v>8.0</c:v>
                </c:pt>
                <c:pt idx="33">
                  <c:v>8.0</c:v>
                </c:pt>
              </c:numCache>
            </c:numRef>
          </c:yVal>
          <c:smooth val="0"/>
        </c:ser>
        <c:dLbls>
          <c:showLegendKey val="0"/>
          <c:showVal val="0"/>
          <c:showCatName val="0"/>
          <c:showSerName val="0"/>
          <c:showPercent val="0"/>
          <c:showBubbleSize val="0"/>
        </c:dLbls>
        <c:axId val="1795228352"/>
        <c:axId val="1795360912"/>
      </c:scatterChart>
      <c:valAx>
        <c:axId val="1795228352"/>
        <c:scaling>
          <c:orientation val="minMax"/>
          <c:max val="2011.0"/>
          <c:min val="1970.0"/>
        </c:scaling>
        <c:delete val="0"/>
        <c:axPos val="b"/>
        <c:numFmt formatCode="@" sourceLinked="1"/>
        <c:majorTickMark val="out"/>
        <c:minorTickMark val="none"/>
        <c:tickLblPos val="nextTo"/>
        <c:spPr>
          <a:ln w="3175">
            <a:solidFill>
              <a:srgbClr val="000000"/>
            </a:solidFill>
            <a:prstDash val="solid"/>
          </a:ln>
        </c:spPr>
        <c:txPr>
          <a:bodyPr rot="0" vert="horz"/>
          <a:lstStyle/>
          <a:p>
            <a:pPr>
              <a:defRPr sz="1025" b="0" i="0" u="none" strike="noStrike" baseline="0">
                <a:solidFill>
                  <a:srgbClr val="333333"/>
                </a:solidFill>
                <a:latin typeface="Verdana"/>
                <a:ea typeface="Verdana"/>
                <a:cs typeface="Verdana"/>
              </a:defRPr>
            </a:pPr>
            <a:endParaRPr lang="en-US"/>
          </a:p>
        </c:txPr>
        <c:crossAx val="1795360912"/>
        <c:crossesAt val="0.01"/>
        <c:crossBetween val="midCat"/>
      </c:valAx>
      <c:valAx>
        <c:axId val="1795360912"/>
        <c:scaling>
          <c:logBase val="10.0"/>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Verdana"/>
                <a:ea typeface="Verdana"/>
                <a:cs typeface="Verdana"/>
              </a:defRPr>
            </a:pPr>
            <a:endParaRPr lang="en-US"/>
          </a:p>
        </c:txPr>
        <c:crossAx val="1795228352"/>
        <c:crosses val="autoZero"/>
        <c:crossBetween val="midCat"/>
      </c:valAx>
      <c:spPr>
        <a:noFill/>
        <a:ln w="12700">
          <a:solidFill>
            <a:srgbClr val="808080"/>
          </a:solidFill>
          <a:prstDash val="solid"/>
        </a:ln>
      </c:spPr>
    </c:plotArea>
    <c:legend>
      <c:legendPos val="l"/>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manualLayout>
          <c:xMode val="edge"/>
          <c:yMode val="edge"/>
          <c:x val="0.166953479313319"/>
          <c:y val="0.162441364829396"/>
          <c:w val="0.385306057149217"/>
          <c:h val="0.230805879265092"/>
        </c:manualLayout>
      </c:layout>
      <c:overlay val="0"/>
      <c:spPr>
        <a:solidFill>
          <a:srgbClr val="FFFBA2"/>
        </a:solidFill>
        <a:ln>
          <a:noFill/>
        </a:ln>
      </c:spPr>
      <c:txPr>
        <a:bodyPr/>
        <a:lstStyle/>
        <a:p>
          <a:pPr>
            <a:defRPr sz="14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25" b="0" i="0" u="none" strike="noStrike" baseline="0">
          <a:solidFill>
            <a:srgbClr val="000000"/>
          </a:solidFill>
          <a:latin typeface="Verdana"/>
          <a:ea typeface="Verdana"/>
          <a:cs typeface="Verdana"/>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B085A-4E97-294F-B761-3E1B782AFE9F}" type="datetimeFigureOut">
              <a:rPr lang="en-US" smtClean="0"/>
              <a:t>10/5/17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BD9A7-939F-844E-AA9E-BD9AA1552764}" type="slidenum">
              <a:rPr lang="en-US" smtClean="0"/>
              <a:t>‹#›</a:t>
            </a:fld>
            <a:endParaRPr lang="en-US"/>
          </a:p>
        </p:txBody>
      </p:sp>
    </p:spTree>
    <p:extLst>
      <p:ext uri="{BB962C8B-B14F-4D97-AF65-F5344CB8AC3E}">
        <p14:creationId xmlns:p14="http://schemas.microsoft.com/office/powerpoint/2010/main" val="121152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BD9A7-939F-844E-AA9E-BD9AA1552764}" type="slidenum">
              <a:rPr lang="en-US" smtClean="0"/>
              <a:t>1</a:t>
            </a:fld>
            <a:endParaRPr lang="en-US"/>
          </a:p>
        </p:txBody>
      </p:sp>
    </p:spTree>
    <p:extLst>
      <p:ext uri="{BB962C8B-B14F-4D97-AF65-F5344CB8AC3E}">
        <p14:creationId xmlns:p14="http://schemas.microsoft.com/office/powerpoint/2010/main" val="186521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14</a:t>
            </a:fld>
            <a:endParaRPr lang="en-US"/>
          </a:p>
        </p:txBody>
      </p:sp>
    </p:spTree>
    <p:extLst>
      <p:ext uri="{BB962C8B-B14F-4D97-AF65-F5344CB8AC3E}">
        <p14:creationId xmlns:p14="http://schemas.microsoft.com/office/powerpoint/2010/main" val="129817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BD9A7-939F-844E-AA9E-BD9AA1552764}" type="slidenum">
              <a:rPr lang="en-US" smtClean="0"/>
              <a:t>15</a:t>
            </a:fld>
            <a:endParaRPr lang="en-US"/>
          </a:p>
        </p:txBody>
      </p:sp>
    </p:spTree>
    <p:extLst>
      <p:ext uri="{BB962C8B-B14F-4D97-AF65-F5344CB8AC3E}">
        <p14:creationId xmlns:p14="http://schemas.microsoft.com/office/powerpoint/2010/main" val="1833021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17</a:t>
            </a:fld>
            <a:endParaRPr lang="en-US"/>
          </a:p>
        </p:txBody>
      </p:sp>
    </p:spTree>
    <p:extLst>
      <p:ext uri="{BB962C8B-B14F-4D97-AF65-F5344CB8AC3E}">
        <p14:creationId xmlns:p14="http://schemas.microsoft.com/office/powerpoint/2010/main" val="12981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BD9A7-939F-844E-AA9E-BD9AA1552764}" type="slidenum">
              <a:rPr lang="en-US" smtClean="0"/>
              <a:t>25</a:t>
            </a:fld>
            <a:endParaRPr lang="en-US"/>
          </a:p>
        </p:txBody>
      </p:sp>
    </p:spTree>
    <p:extLst>
      <p:ext uri="{BB962C8B-B14F-4D97-AF65-F5344CB8AC3E}">
        <p14:creationId xmlns:p14="http://schemas.microsoft.com/office/powerpoint/2010/main" val="1833021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BD9A7-939F-844E-AA9E-BD9AA1552764}" type="slidenum">
              <a:rPr lang="en-US" smtClean="0"/>
              <a:t>28</a:t>
            </a:fld>
            <a:endParaRPr lang="en-US"/>
          </a:p>
        </p:txBody>
      </p:sp>
    </p:spTree>
    <p:extLst>
      <p:ext uri="{BB962C8B-B14F-4D97-AF65-F5344CB8AC3E}">
        <p14:creationId xmlns:p14="http://schemas.microsoft.com/office/powerpoint/2010/main" val="183302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“Winner” depends on objectives</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30</a:t>
            </a:fld>
            <a:endParaRPr lang="en-US"/>
          </a:p>
        </p:txBody>
      </p:sp>
    </p:spTree>
    <p:extLst>
      <p:ext uri="{BB962C8B-B14F-4D97-AF65-F5344CB8AC3E}">
        <p14:creationId xmlns:p14="http://schemas.microsoft.com/office/powerpoint/2010/main" val="658227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BD9A7-939F-844E-AA9E-BD9AA1552764}" type="slidenum">
              <a:rPr lang="en-US" smtClean="0"/>
              <a:t>43</a:t>
            </a:fld>
            <a:endParaRPr lang="en-US"/>
          </a:p>
        </p:txBody>
      </p:sp>
    </p:spTree>
    <p:extLst>
      <p:ext uri="{BB962C8B-B14F-4D97-AF65-F5344CB8AC3E}">
        <p14:creationId xmlns:p14="http://schemas.microsoft.com/office/powerpoint/2010/main" val="1833021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BD9A7-939F-844E-AA9E-BD9AA1552764}" type="slidenum">
              <a:rPr lang="en-US" smtClean="0"/>
              <a:t>48</a:t>
            </a:fld>
            <a:endParaRPr lang="en-US"/>
          </a:p>
        </p:txBody>
      </p:sp>
    </p:spTree>
    <p:extLst>
      <p:ext uri="{BB962C8B-B14F-4D97-AF65-F5344CB8AC3E}">
        <p14:creationId xmlns:p14="http://schemas.microsoft.com/office/powerpoint/2010/main" val="1833021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Tc = “Time</a:t>
            </a:r>
            <a:r>
              <a:rPr lang="en-US" baseline="0" dirty="0" smtClean="0"/>
              <a:t> between completion of instructions”</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49</a:t>
            </a:fld>
            <a:endParaRPr lang="en-US"/>
          </a:p>
        </p:txBody>
      </p:sp>
    </p:spTree>
    <p:extLst>
      <p:ext uri="{BB962C8B-B14F-4D97-AF65-F5344CB8AC3E}">
        <p14:creationId xmlns:p14="http://schemas.microsoft.com/office/powerpoint/2010/main" val="1023037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Tc = “Time</a:t>
            </a:r>
            <a:r>
              <a:rPr lang="en-US" baseline="0" dirty="0" smtClean="0"/>
              <a:t> between completion of instructions”</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50</a:t>
            </a:fld>
            <a:endParaRPr lang="en-US"/>
          </a:p>
        </p:txBody>
      </p:sp>
    </p:spTree>
    <p:extLst>
      <p:ext uri="{BB962C8B-B14F-4D97-AF65-F5344CB8AC3E}">
        <p14:creationId xmlns:p14="http://schemas.microsoft.com/office/powerpoint/2010/main" val="87124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BD9A7-939F-844E-AA9E-BD9AA1552764}" type="slidenum">
              <a:rPr lang="en-US" smtClean="0"/>
              <a:t>2</a:t>
            </a:fld>
            <a:endParaRPr lang="en-US"/>
          </a:p>
        </p:txBody>
      </p:sp>
    </p:spTree>
    <p:extLst>
      <p:ext uri="{BB962C8B-B14F-4D97-AF65-F5344CB8AC3E}">
        <p14:creationId xmlns:p14="http://schemas.microsoft.com/office/powerpoint/2010/main" val="1833021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Tc = “Time</a:t>
            </a:r>
            <a:r>
              <a:rPr lang="en-US" baseline="0" dirty="0" smtClean="0"/>
              <a:t> between completion of instructions”</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51</a:t>
            </a:fld>
            <a:endParaRPr lang="en-US"/>
          </a:p>
        </p:txBody>
      </p:sp>
    </p:spTree>
    <p:extLst>
      <p:ext uri="{BB962C8B-B14F-4D97-AF65-F5344CB8AC3E}">
        <p14:creationId xmlns:p14="http://schemas.microsoft.com/office/powerpoint/2010/main" val="1126120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BD9A7-939F-844E-AA9E-BD9AA1552764}" type="slidenum">
              <a:rPr lang="en-US" smtClean="0"/>
              <a:t>52</a:t>
            </a:fld>
            <a:endParaRPr lang="en-US"/>
          </a:p>
        </p:txBody>
      </p:sp>
    </p:spTree>
    <p:extLst>
      <p:ext uri="{BB962C8B-B14F-4D97-AF65-F5344CB8AC3E}">
        <p14:creationId xmlns:p14="http://schemas.microsoft.com/office/powerpoint/2010/main" val="183302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3</a:t>
            </a:fld>
            <a:endParaRPr lang="en-US"/>
          </a:p>
        </p:txBody>
      </p:sp>
    </p:spTree>
    <p:extLst>
      <p:ext uri="{BB962C8B-B14F-4D97-AF65-F5344CB8AC3E}">
        <p14:creationId xmlns:p14="http://schemas.microsoft.com/office/powerpoint/2010/main" val="12981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5</a:t>
            </a:fld>
            <a:endParaRPr lang="en-US"/>
          </a:p>
        </p:txBody>
      </p:sp>
    </p:spTree>
    <p:extLst>
      <p:ext uri="{BB962C8B-B14F-4D97-AF65-F5344CB8AC3E}">
        <p14:creationId xmlns:p14="http://schemas.microsoft.com/office/powerpoint/2010/main" val="12981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6</a:t>
            </a:fld>
            <a:endParaRPr lang="en-US"/>
          </a:p>
        </p:txBody>
      </p:sp>
    </p:spTree>
    <p:extLst>
      <p:ext uri="{BB962C8B-B14F-4D97-AF65-F5344CB8AC3E}">
        <p14:creationId xmlns:p14="http://schemas.microsoft.com/office/powerpoint/2010/main" val="12981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8</a:t>
            </a:fld>
            <a:endParaRPr lang="en-US"/>
          </a:p>
        </p:txBody>
      </p:sp>
    </p:spTree>
    <p:extLst>
      <p:ext uri="{BB962C8B-B14F-4D97-AF65-F5344CB8AC3E}">
        <p14:creationId xmlns:p14="http://schemas.microsoft.com/office/powerpoint/2010/main" val="12981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9</a:t>
            </a:fld>
            <a:endParaRPr lang="en-US"/>
          </a:p>
        </p:txBody>
      </p:sp>
    </p:spTree>
    <p:extLst>
      <p:ext uri="{BB962C8B-B14F-4D97-AF65-F5344CB8AC3E}">
        <p14:creationId xmlns:p14="http://schemas.microsoft.com/office/powerpoint/2010/main" val="12981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11</a:t>
            </a:fld>
            <a:endParaRPr lang="en-US"/>
          </a:p>
        </p:txBody>
      </p:sp>
    </p:spTree>
    <p:extLst>
      <p:ext uri="{BB962C8B-B14F-4D97-AF65-F5344CB8AC3E}">
        <p14:creationId xmlns:p14="http://schemas.microsoft.com/office/powerpoint/2010/main" val="12981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12</a:t>
            </a:fld>
            <a:endParaRPr lang="en-US"/>
          </a:p>
        </p:txBody>
      </p:sp>
    </p:spTree>
    <p:extLst>
      <p:ext uri="{BB962C8B-B14F-4D97-AF65-F5344CB8AC3E}">
        <p14:creationId xmlns:p14="http://schemas.microsoft.com/office/powerpoint/2010/main" val="12981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a:xfrm>
            <a:off x="2672862" y="4767264"/>
            <a:ext cx="3950676" cy="273844"/>
          </a:xfrm>
          <a:prstGeom prst="rect">
            <a:avLst/>
          </a:prstGeom>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a:t>
            </a:fld>
            <a:endParaRPr lang="en-US"/>
          </a:p>
        </p:txBody>
      </p:sp>
      <p:sp>
        <p:nvSpPr>
          <p:cNvPr id="7" name="Title 1"/>
          <p:cNvSpPr>
            <a:spLocks noGrp="1"/>
          </p:cNvSpPr>
          <p:nvPr>
            <p:ph type="title"/>
          </p:nvPr>
        </p:nvSpPr>
        <p:spPr>
          <a:xfrm>
            <a:off x="222739" y="573207"/>
            <a:ext cx="8628184" cy="2143616"/>
          </a:xfrm>
        </p:spPr>
        <p:txBody>
          <a:bodyPr/>
          <a:lstStyle>
            <a:lvl1pPr algn="ctr">
              <a:defRPr/>
            </a:lvl1pPr>
          </a:lstStyle>
          <a:p>
            <a:r>
              <a:rPr lang="en-US" smtClean="0"/>
              <a:t>Click to edit Master title style</a:t>
            </a:r>
            <a:endParaRPr lang="en-US" dirty="0"/>
          </a:p>
        </p:txBody>
      </p:sp>
      <p:sp>
        <p:nvSpPr>
          <p:cNvPr id="15" name="Content Placeholder 14"/>
          <p:cNvSpPr>
            <a:spLocks noGrp="1"/>
          </p:cNvSpPr>
          <p:nvPr>
            <p:ph sz="quarter" idx="13"/>
          </p:nvPr>
        </p:nvSpPr>
        <p:spPr>
          <a:xfrm>
            <a:off x="222251" y="3183341"/>
            <a:ext cx="8628063" cy="1136176"/>
          </a:xfrm>
        </p:spPr>
        <p:txBody>
          <a:bodyPr>
            <a:normAutofit/>
          </a:bodyPr>
          <a:lstStyle>
            <a:lvl1pPr marL="0" indent="0" algn="ctr">
              <a:buNone/>
              <a:defRPr sz="3200">
                <a:solidFill>
                  <a:srgbClr val="0070C0"/>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p:txBody>
      </p:sp>
    </p:spTree>
    <p:extLst>
      <p:ext uri="{BB962C8B-B14F-4D97-AF65-F5344CB8AC3E}">
        <p14:creationId xmlns:p14="http://schemas.microsoft.com/office/powerpoint/2010/main" val="96471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685800" indent="-228600">
              <a:buFont typeface="AmericanTypewriter-Condensed" charset="0"/>
              <a:buChar char="−"/>
              <a:defRPr/>
            </a:lvl2pPr>
            <a:lvl3pPr marL="1143000" indent="-228600">
              <a:buFont typeface="Wingdings" charset="2"/>
              <a:buChar char="§"/>
              <a:defRPr/>
            </a:lvl3pPr>
            <a:lvl4pPr marL="1600200" indent="-228600">
              <a:buFont typeface="Courier New" charset="0"/>
              <a:buChar char="o"/>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a:xfrm>
            <a:off x="2672862" y="4767264"/>
            <a:ext cx="3950676" cy="273844"/>
          </a:xfrm>
          <a:prstGeom prst="rect">
            <a:avLst/>
          </a:prstGeom>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3888638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685800" indent="-228600">
              <a:buFont typeface="AmericanTypewriter-Condensed" charset="0"/>
              <a:buChar char="−"/>
              <a:defRPr/>
            </a:lvl2pPr>
            <a:lvl3pPr marL="1143000" indent="-228600">
              <a:buFont typeface="Wingdings" charset="2"/>
              <a:buChar char="§"/>
              <a:defRPr/>
            </a:lvl3pPr>
            <a:lvl4pPr marL="1600200" indent="-228600">
              <a:buFont typeface="Courier New" charset="0"/>
              <a:buChar char="o"/>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a:xfrm>
            <a:off x="2672862" y="4767264"/>
            <a:ext cx="3950676" cy="273844"/>
          </a:xfrm>
          <a:prstGeom prst="rect">
            <a:avLst/>
          </a:prstGeom>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3147020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2740" y="1090247"/>
            <a:ext cx="4292111" cy="35424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090247"/>
            <a:ext cx="4221773" cy="35424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CS 61c</a:t>
            </a:r>
            <a:endParaRPr lang="en-US"/>
          </a:p>
        </p:txBody>
      </p:sp>
      <p:sp>
        <p:nvSpPr>
          <p:cNvPr id="6" name="Footer Placeholder 5"/>
          <p:cNvSpPr>
            <a:spLocks noGrp="1"/>
          </p:cNvSpPr>
          <p:nvPr>
            <p:ph type="ftr" sz="quarter" idx="11"/>
          </p:nvPr>
        </p:nvSpPr>
        <p:spPr>
          <a:xfrm>
            <a:off x="2672862" y="4767264"/>
            <a:ext cx="3950676" cy="273844"/>
          </a:xfrm>
          <a:prstGeom prst="rect">
            <a:avLst/>
          </a:prstGeom>
        </p:spPr>
        <p:txBody>
          <a:bodyPr/>
          <a:lstStyle/>
          <a:p>
            <a:r>
              <a:rPr lang="en-US" smtClean="0"/>
              <a:t>Lecture 12: Control &amp; Performance</a:t>
            </a:r>
            <a:endParaRPr lang="en-US"/>
          </a:p>
        </p:txBody>
      </p:sp>
      <p:sp>
        <p:nvSpPr>
          <p:cNvPr id="7" name="Slide Number Placeholder 6"/>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57843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2739" y="114301"/>
            <a:ext cx="8628185" cy="73855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2740" y="1056863"/>
            <a:ext cx="4275443" cy="437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2740" y="1698701"/>
            <a:ext cx="4275443" cy="29435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056863"/>
            <a:ext cx="4221773" cy="437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1698701"/>
            <a:ext cx="4221773" cy="29435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CS 61c</a:t>
            </a:r>
            <a:endParaRPr lang="en-US"/>
          </a:p>
        </p:txBody>
      </p:sp>
      <p:sp>
        <p:nvSpPr>
          <p:cNvPr id="8" name="Footer Placeholder 7"/>
          <p:cNvSpPr>
            <a:spLocks noGrp="1"/>
          </p:cNvSpPr>
          <p:nvPr>
            <p:ph type="ftr" sz="quarter" idx="11"/>
          </p:nvPr>
        </p:nvSpPr>
        <p:spPr>
          <a:xfrm>
            <a:off x="2672862" y="4767264"/>
            <a:ext cx="3950676" cy="273844"/>
          </a:xfrm>
          <a:prstGeom prst="rect">
            <a:avLst/>
          </a:prstGeom>
        </p:spPr>
        <p:txBody>
          <a:bodyPr/>
          <a:lstStyle/>
          <a:p>
            <a:r>
              <a:rPr lang="en-US" smtClean="0"/>
              <a:t>Lecture 12: Control &amp; Performance</a:t>
            </a:r>
            <a:endParaRPr lang="en-US"/>
          </a:p>
        </p:txBody>
      </p:sp>
      <p:sp>
        <p:nvSpPr>
          <p:cNvPr id="9" name="Slide Number Placeholder 8"/>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15160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2739" y="114301"/>
            <a:ext cx="8628185" cy="73855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2740" y="1056863"/>
            <a:ext cx="1508525" cy="437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068831" y="1056864"/>
            <a:ext cx="6782093" cy="1722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22739" y="2951560"/>
            <a:ext cx="1508526" cy="437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2068831" y="2951560"/>
            <a:ext cx="6782093" cy="1739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CS 61c</a:t>
            </a:r>
            <a:endParaRPr lang="en-US"/>
          </a:p>
        </p:txBody>
      </p:sp>
      <p:sp>
        <p:nvSpPr>
          <p:cNvPr id="8" name="Footer Placeholder 7"/>
          <p:cNvSpPr>
            <a:spLocks noGrp="1"/>
          </p:cNvSpPr>
          <p:nvPr>
            <p:ph type="ftr" sz="quarter" idx="11"/>
          </p:nvPr>
        </p:nvSpPr>
        <p:spPr>
          <a:xfrm>
            <a:off x="2672862" y="4767264"/>
            <a:ext cx="3950676" cy="273844"/>
          </a:xfrm>
          <a:prstGeom prst="rect">
            <a:avLst/>
          </a:prstGeom>
        </p:spPr>
        <p:txBody>
          <a:bodyPr/>
          <a:lstStyle/>
          <a:p>
            <a:r>
              <a:rPr lang="en-US" smtClean="0"/>
              <a:t>Lecture 12: Control &amp; Performance</a:t>
            </a:r>
            <a:endParaRPr lang="en-US"/>
          </a:p>
        </p:txBody>
      </p:sp>
      <p:sp>
        <p:nvSpPr>
          <p:cNvPr id="9" name="Slide Number Placeholder 8"/>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169488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CS 61c</a:t>
            </a:r>
            <a:endParaRPr lang="en-US"/>
          </a:p>
        </p:txBody>
      </p:sp>
      <p:sp>
        <p:nvSpPr>
          <p:cNvPr id="4" name="Footer Placeholder 3"/>
          <p:cNvSpPr>
            <a:spLocks noGrp="1"/>
          </p:cNvSpPr>
          <p:nvPr>
            <p:ph type="ftr" sz="quarter" idx="11"/>
          </p:nvPr>
        </p:nvSpPr>
        <p:spPr>
          <a:xfrm>
            <a:off x="2672862" y="4767264"/>
            <a:ext cx="3950676" cy="273844"/>
          </a:xfrm>
          <a:prstGeom prst="rect">
            <a:avLst/>
          </a:prstGeom>
        </p:spPr>
        <p:txBody>
          <a:bodyPr/>
          <a:lstStyle/>
          <a:p>
            <a:r>
              <a:rPr lang="en-US" smtClean="0"/>
              <a:t>Lecture 12: Control &amp; Performance</a:t>
            </a:r>
            <a:endParaRPr lang="en-US"/>
          </a:p>
        </p:txBody>
      </p:sp>
      <p:sp>
        <p:nvSpPr>
          <p:cNvPr id="5" name="Slide Number Placeholder 4"/>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104435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CS 61c</a:t>
            </a:r>
            <a:endParaRPr lang="en-US"/>
          </a:p>
        </p:txBody>
      </p:sp>
      <p:sp>
        <p:nvSpPr>
          <p:cNvPr id="3" name="Footer Placeholder 2"/>
          <p:cNvSpPr>
            <a:spLocks noGrp="1"/>
          </p:cNvSpPr>
          <p:nvPr>
            <p:ph type="ftr" sz="quarter" idx="11"/>
          </p:nvPr>
        </p:nvSpPr>
        <p:spPr>
          <a:xfrm>
            <a:off x="2672862" y="4767264"/>
            <a:ext cx="3950676" cy="273844"/>
          </a:xfrm>
          <a:prstGeom prst="rect">
            <a:avLst/>
          </a:prstGeom>
        </p:spPr>
        <p:txBody>
          <a:bodyPr/>
          <a:lstStyle/>
          <a:p>
            <a:r>
              <a:rPr lang="en-US" smtClean="0"/>
              <a:t>Lecture 12: Control &amp; Performance</a:t>
            </a:r>
            <a:endParaRPr lang="en-US"/>
          </a:p>
        </p:txBody>
      </p:sp>
      <p:sp>
        <p:nvSpPr>
          <p:cNvPr id="4" name="Slide Number Placeholder 3"/>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1027947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39" y="106792"/>
            <a:ext cx="8628184" cy="7900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2739" y="1055077"/>
            <a:ext cx="8628184" cy="35776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2740" y="4767264"/>
            <a:ext cx="2250831"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CS 61c</a:t>
            </a:r>
            <a:endParaRPr lang="en-US"/>
          </a:p>
        </p:txBody>
      </p:sp>
      <p:sp>
        <p:nvSpPr>
          <p:cNvPr id="6" name="Slide Number Placeholder 5"/>
          <p:cNvSpPr>
            <a:spLocks noGrp="1"/>
          </p:cNvSpPr>
          <p:nvPr>
            <p:ph type="sldNum" sz="quarter" idx="4"/>
          </p:nvPr>
        </p:nvSpPr>
        <p:spPr>
          <a:xfrm>
            <a:off x="6793523" y="4767263"/>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F131CF-B26C-E347-9AC9-78212C099DD5}" type="slidenum">
              <a:rPr lang="en-US" smtClean="0"/>
              <a:t>‹#›</a:t>
            </a:fld>
            <a:endParaRPr lang="en-US"/>
          </a:p>
        </p:txBody>
      </p:sp>
      <p:sp>
        <p:nvSpPr>
          <p:cNvPr id="8" name="Footer Placeholder 7"/>
          <p:cNvSpPr>
            <a:spLocks noGrp="1"/>
          </p:cNvSpPr>
          <p:nvPr>
            <p:ph type="ftr" sz="quarter" idx="3"/>
          </p:nvPr>
        </p:nvSpPr>
        <p:spPr>
          <a:xfrm>
            <a:off x="2634018" y="4767263"/>
            <a:ext cx="3985146"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Lecture 12: Control &amp; Performance</a:t>
            </a:r>
            <a:endParaRPr lang="en-US"/>
          </a:p>
        </p:txBody>
      </p:sp>
    </p:spTree>
    <p:extLst>
      <p:ext uri="{BB962C8B-B14F-4D97-AF65-F5344CB8AC3E}">
        <p14:creationId xmlns:p14="http://schemas.microsoft.com/office/powerpoint/2010/main" val="1777765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4" r:id="rId4"/>
    <p:sldLayoutId id="2147483665" r:id="rId5"/>
    <p:sldLayoutId id="2147483669" r:id="rId6"/>
    <p:sldLayoutId id="2147483666" r:id="rId7"/>
    <p:sldLayoutId id="2147483667" r:id="rId8"/>
  </p:sldLayoutIdLst>
  <p:hf hdr="0"/>
  <p:txStyles>
    <p:titleStyle>
      <a:lvl1pPr algn="ctr"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45.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5"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5"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CS 61C: </a:t>
            </a:r>
            <a:br>
              <a:rPr lang="en-US" dirty="0"/>
            </a:br>
            <a:r>
              <a:rPr lang="en-US" dirty="0"/>
              <a:t>Great Ideas in Computer </a:t>
            </a:r>
            <a:r>
              <a:rPr lang="en-US" dirty="0" smtClean="0"/>
              <a:t>Architecture</a:t>
            </a:r>
            <a:br>
              <a:rPr lang="en-US" dirty="0" smtClean="0"/>
            </a:br>
            <a:r>
              <a:rPr lang="en-US" dirty="0" smtClean="0"/>
              <a:t> </a:t>
            </a:r>
            <a:r>
              <a:rPr lang="en-US" dirty="0"/>
              <a:t/>
            </a:r>
            <a:br>
              <a:rPr lang="en-US" dirty="0"/>
            </a:br>
            <a:r>
              <a:rPr lang="en-US"/>
              <a:t>Lecture </a:t>
            </a:r>
            <a:r>
              <a:rPr lang="en-US" smtClean="0"/>
              <a:t>12: </a:t>
            </a:r>
            <a:r>
              <a:rPr lang="en-US" i="1" dirty="0" smtClean="0"/>
              <a:t>Control &amp; Operating Speed</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Krste </a:t>
            </a:r>
            <a:r>
              <a:rPr lang="en-US" dirty="0" err="1"/>
              <a:t>Asanović</a:t>
            </a:r>
            <a:r>
              <a:rPr lang="en-US" dirty="0"/>
              <a:t> &amp; </a:t>
            </a:r>
            <a:r>
              <a:rPr lang="en-US" dirty="0" smtClean="0"/>
              <a:t>Randy Katz</a:t>
            </a:r>
          </a:p>
          <a:p>
            <a:pPr>
              <a:lnSpc>
                <a:spcPct val="150000"/>
              </a:lnSpc>
            </a:pPr>
            <a:r>
              <a:rPr lang="en-US" dirty="0"/>
              <a:t>http://</a:t>
            </a:r>
            <a:r>
              <a:rPr lang="en-US" dirty="0" err="1"/>
              <a:t>inst.eecs.berkeley.edu</a:t>
            </a:r>
            <a:r>
              <a:rPr lang="en-US" dirty="0"/>
              <a:t>/~</a:t>
            </a:r>
            <a:r>
              <a:rPr lang="en-US" dirty="0" smtClean="0"/>
              <a:t>cs61c/fa17</a:t>
            </a:r>
          </a:p>
          <a:p>
            <a:endParaRPr lang="en-US" dirty="0"/>
          </a:p>
        </p:txBody>
      </p:sp>
    </p:spTree>
    <p:extLst>
      <p:ext uri="{BB962C8B-B14F-4D97-AF65-F5344CB8AC3E}">
        <p14:creationId xmlns:p14="http://schemas.microsoft.com/office/powerpoint/2010/main" val="201064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“Upper Immediate” instructions</a:t>
            </a:r>
            <a:endParaRPr lang="en-US" dirty="0"/>
          </a:p>
        </p:txBody>
      </p:sp>
      <p:sp>
        <p:nvSpPr>
          <p:cNvPr id="13" name="Content Placeholder 12"/>
          <p:cNvSpPr>
            <a:spLocks noGrp="1"/>
          </p:cNvSpPr>
          <p:nvPr>
            <p:ph idx="1"/>
          </p:nvPr>
        </p:nvSpPr>
        <p:spPr>
          <a:xfrm>
            <a:off x="457200" y="2190750"/>
            <a:ext cx="8229600" cy="2667000"/>
          </a:xfrm>
        </p:spPr>
        <p:txBody>
          <a:bodyPr>
            <a:normAutofit lnSpcReduction="10000"/>
          </a:bodyPr>
          <a:lstStyle/>
          <a:p>
            <a:r>
              <a:rPr lang="en-US" dirty="0" smtClean="0"/>
              <a:t>Has 20-bit immediate in upper 20 bits of 32-bit instruction word</a:t>
            </a:r>
          </a:p>
          <a:p>
            <a:r>
              <a:rPr lang="en-US" dirty="0" smtClean="0"/>
              <a:t>One destination register, </a:t>
            </a:r>
            <a:r>
              <a:rPr lang="en-US" dirty="0" err="1" smtClean="0"/>
              <a:t>rd</a:t>
            </a:r>
            <a:endParaRPr lang="en-US" dirty="0" smtClean="0"/>
          </a:p>
          <a:p>
            <a:r>
              <a:rPr lang="en-US" dirty="0" smtClean="0"/>
              <a:t>Used for two instructions</a:t>
            </a:r>
          </a:p>
          <a:p>
            <a:pPr lvl="1"/>
            <a:r>
              <a:rPr lang="en-US" dirty="0" smtClean="0"/>
              <a:t>LUI </a:t>
            </a:r>
            <a:r>
              <a:rPr lang="mr-IN" dirty="0" smtClean="0"/>
              <a:t>–</a:t>
            </a:r>
            <a:r>
              <a:rPr lang="en-US" dirty="0" smtClean="0"/>
              <a:t> Load  Upper Immediate (add to zero)</a:t>
            </a:r>
          </a:p>
          <a:p>
            <a:pPr lvl="1"/>
            <a:r>
              <a:rPr lang="en-US" dirty="0" smtClean="0"/>
              <a:t>AUIPC </a:t>
            </a:r>
            <a:r>
              <a:rPr lang="mr-IN" dirty="0" smtClean="0"/>
              <a:t>–</a:t>
            </a:r>
            <a:r>
              <a:rPr lang="en-US" dirty="0" smtClean="0"/>
              <a:t> Add Upper Immediate to PC</a:t>
            </a:r>
          </a:p>
          <a:p>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10</a:t>
            </a:fld>
            <a:endParaRPr lang="en-US"/>
          </a:p>
        </p:txBody>
      </p:sp>
      <p:pic>
        <p:nvPicPr>
          <p:cNvPr id="6" name="Picture 5" descr="Untitled.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895350"/>
            <a:ext cx="8280400" cy="1346200"/>
          </a:xfrm>
          <a:prstGeom prst="rect">
            <a:avLst/>
          </a:prstGeom>
        </p:spPr>
      </p:pic>
    </p:spTree>
    <p:extLst>
      <p:ext uri="{BB962C8B-B14F-4D97-AF65-F5344CB8AC3E}">
        <p14:creationId xmlns:p14="http://schemas.microsoft.com/office/powerpoint/2010/main" val="2489558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Rectangle 568"/>
          <p:cNvSpPr/>
          <p:nvPr/>
        </p:nvSpPr>
        <p:spPr>
          <a:xfrm>
            <a:off x="838200" y="4019550"/>
            <a:ext cx="7868227" cy="715818"/>
          </a:xfrm>
          <a:prstGeom prst="rect">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8" name="Straight Arrow Connector 87"/>
          <p:cNvCxnSpPr/>
          <p:nvPr/>
        </p:nvCxnSpPr>
        <p:spPr>
          <a:xfrm flipH="1">
            <a:off x="5181600" y="2611219"/>
            <a:ext cx="2302" cy="1789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5029200" y="2611219"/>
            <a:ext cx="2302" cy="1789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normAutofit/>
          </a:bodyPr>
          <a:lstStyle/>
          <a:p>
            <a:r>
              <a:rPr lang="en-US" dirty="0" smtClean="0"/>
              <a:t>Implementing </a:t>
            </a:r>
            <a:r>
              <a:rPr lang="en-US" b="1" dirty="0" err="1" smtClean="0">
                <a:latin typeface="Courier New"/>
                <a:cs typeface="Courier New"/>
              </a:rPr>
              <a:t>lui</a:t>
            </a:r>
            <a:endParaRPr lang="en-US" b="1" dirty="0">
              <a:latin typeface="Courier New"/>
              <a:cs typeface="Courier New"/>
            </a:endParaRPr>
          </a:p>
        </p:txBody>
      </p:sp>
      <p:sp>
        <p:nvSpPr>
          <p:cNvPr id="4" name="Date Placeholder 3"/>
          <p:cNvSpPr>
            <a:spLocks noGrp="1"/>
          </p:cNvSpPr>
          <p:nvPr>
            <p:ph type="dt" sz="half" idx="10"/>
          </p:nvPr>
        </p:nvSpPr>
        <p:spPr/>
        <p:txBody>
          <a:bodyPr/>
          <a:lstStyle/>
          <a:p>
            <a:r>
              <a:rPr lang="en-US" dirty="0" smtClean="0"/>
              <a:t>CS 61c</a:t>
            </a:r>
            <a:endParaRPr lang="en-US" dirty="0"/>
          </a:p>
        </p:txBody>
      </p:sp>
      <p:sp>
        <p:nvSpPr>
          <p:cNvPr id="5" name="Slide Number Placeholder 4"/>
          <p:cNvSpPr>
            <a:spLocks noGrp="1"/>
          </p:cNvSpPr>
          <p:nvPr>
            <p:ph type="sldNum" sz="quarter" idx="12"/>
          </p:nvPr>
        </p:nvSpPr>
        <p:spPr/>
        <p:txBody>
          <a:bodyPr/>
          <a:lstStyle/>
          <a:p>
            <a:fld id="{3FF131CF-B26C-E347-9AC9-78212C099DD5}" type="slidenum">
              <a:rPr lang="en-US" smtClean="0"/>
              <a:t>11</a:t>
            </a:fld>
            <a:endParaRPr lang="en-US"/>
          </a:p>
        </p:txBody>
      </p:sp>
      <p:sp>
        <p:nvSpPr>
          <p:cNvPr id="16" name="Rectangle 15"/>
          <p:cNvSpPr/>
          <p:nvPr/>
        </p:nvSpPr>
        <p:spPr>
          <a:xfrm>
            <a:off x="2133600" y="2001619"/>
            <a:ext cx="609600" cy="685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smtClean="0">
                <a:solidFill>
                  <a:schemeClr val="tx1"/>
                </a:solidFill>
                <a:latin typeface="Calibri"/>
                <a:cs typeface="Calibri"/>
              </a:rPr>
              <a:t>IMEM</a:t>
            </a:r>
            <a:endParaRPr lang="en-US" dirty="0">
              <a:solidFill>
                <a:schemeClr val="tx1"/>
              </a:solidFill>
              <a:latin typeface="Calibri"/>
              <a:cs typeface="Calibri"/>
            </a:endParaRPr>
          </a:p>
        </p:txBody>
      </p:sp>
      <p:grpSp>
        <p:nvGrpSpPr>
          <p:cNvPr id="50" name="Group 49"/>
          <p:cNvGrpSpPr/>
          <p:nvPr/>
        </p:nvGrpSpPr>
        <p:grpSpPr>
          <a:xfrm>
            <a:off x="6172200" y="1696819"/>
            <a:ext cx="521297" cy="990600"/>
            <a:chOff x="6324600" y="3115310"/>
            <a:chExt cx="521297"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Isosceles Triangle 28"/>
            <p:cNvSpPr/>
            <p:nvPr/>
          </p:nvSpPr>
          <p:spPr>
            <a:xfrm rot="5400000">
              <a:off x="6362707" y="3641091"/>
              <a:ext cx="152400" cy="76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0"/>
              <a:ext cx="521297" cy="338554"/>
            </a:xfrm>
            <a:prstGeom prst="rect">
              <a:avLst/>
            </a:prstGeom>
            <a:noFill/>
          </p:spPr>
          <p:txBody>
            <a:bodyPr wrap="none" rtlCol="0">
              <a:spAutoFit/>
            </a:bodyPr>
            <a:lstStyle/>
            <a:p>
              <a:r>
                <a:rPr lang="en-US" sz="1600" dirty="0" smtClean="0"/>
                <a:t>ALU</a:t>
              </a:r>
              <a:endParaRPr lang="en-US" sz="1600" dirty="0"/>
            </a:p>
          </p:txBody>
        </p:sp>
      </p:grpSp>
      <p:grpSp>
        <p:nvGrpSpPr>
          <p:cNvPr id="83" name="Group 82"/>
          <p:cNvGrpSpPr/>
          <p:nvPr/>
        </p:nvGrpSpPr>
        <p:grpSpPr>
          <a:xfrm>
            <a:off x="3429000" y="2992219"/>
            <a:ext cx="615974" cy="762000"/>
            <a:chOff x="3733800" y="3105150"/>
            <a:chExt cx="615974" cy="762000"/>
          </a:xfrm>
        </p:grpSpPr>
        <p:sp>
          <p:nvSpPr>
            <p:cNvPr id="51" name="Trapezoid 50"/>
            <p:cNvSpPr/>
            <p:nvPr/>
          </p:nvSpPr>
          <p:spPr>
            <a:xfrm rot="5400000">
              <a:off x="3695700" y="3219450"/>
              <a:ext cx="762000" cy="5334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TextBox 51"/>
            <p:cNvSpPr txBox="1"/>
            <p:nvPr/>
          </p:nvSpPr>
          <p:spPr>
            <a:xfrm>
              <a:off x="3733800" y="3218081"/>
              <a:ext cx="615974" cy="584776"/>
            </a:xfrm>
            <a:prstGeom prst="rect">
              <a:avLst/>
            </a:prstGeom>
            <a:noFill/>
          </p:spPr>
          <p:txBody>
            <a:bodyPr wrap="none" rtlCol="0">
              <a:spAutoFit/>
            </a:bodyPr>
            <a:lstStyle/>
            <a:p>
              <a:r>
                <a:rPr lang="en-US" sz="1600" dirty="0" err="1" smtClean="0"/>
                <a:t>Imm</a:t>
              </a:r>
              <a:r>
                <a:rPr lang="en-US" sz="1600" dirty="0" smtClean="0"/>
                <a:t>.</a:t>
              </a:r>
            </a:p>
            <a:p>
              <a:r>
                <a:rPr lang="en-US" sz="1600" dirty="0" smtClean="0"/>
                <a:t>Gen</a:t>
              </a:r>
            </a:p>
          </p:txBody>
        </p:sp>
      </p:grpSp>
      <p:grpSp>
        <p:nvGrpSpPr>
          <p:cNvPr id="60" name="Group 59"/>
          <p:cNvGrpSpPr/>
          <p:nvPr/>
        </p:nvGrpSpPr>
        <p:grpSpPr>
          <a:xfrm>
            <a:off x="2133600" y="1392019"/>
            <a:ext cx="304800" cy="4572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TextBox 58"/>
            <p:cNvSpPr txBox="1"/>
            <p:nvPr/>
          </p:nvSpPr>
          <p:spPr>
            <a:xfrm>
              <a:off x="5181600" y="3333750"/>
              <a:ext cx="298519" cy="246221"/>
            </a:xfrm>
            <a:prstGeom prst="rect">
              <a:avLst/>
            </a:prstGeom>
            <a:noFill/>
          </p:spPr>
          <p:txBody>
            <a:bodyPr wrap="none" tIns="0" rIns="0" bIns="0" rtlCol="0">
              <a:spAutoFit/>
            </a:bodyPr>
            <a:lstStyle/>
            <a:p>
              <a:r>
                <a:rPr lang="en-US" sz="1600" dirty="0" smtClean="0"/>
                <a:t>+4</a:t>
              </a:r>
            </a:p>
          </p:txBody>
        </p:sp>
      </p:grpSp>
      <p:cxnSp>
        <p:nvCxnSpPr>
          <p:cNvPr id="65" name="Straight Arrow Connector 64"/>
          <p:cNvCxnSpPr>
            <a:endCxn id="179" idx="3"/>
          </p:cNvCxnSpPr>
          <p:nvPr/>
        </p:nvCxnSpPr>
        <p:spPr>
          <a:xfrm flipH="1" flipV="1">
            <a:off x="1219200" y="2258635"/>
            <a:ext cx="10391" cy="177072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876800" y="2724150"/>
            <a:ext cx="2302"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7010400" y="1849219"/>
            <a:ext cx="990600" cy="8382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600" dirty="0">
                  <a:solidFill>
                    <a:schemeClr val="tx1"/>
                  </a:solidFill>
                  <a:latin typeface="Calibri"/>
                  <a:cs typeface="Calibri"/>
                </a:rPr>
                <a:t>D</a:t>
              </a:r>
              <a:r>
                <a:rPr lang="en-US" sz="1600" dirty="0" smtClean="0">
                  <a:solidFill>
                    <a:schemeClr val="tx1"/>
                  </a:solidFill>
                  <a:latin typeface="Calibri"/>
                  <a:cs typeface="Calibri"/>
                </a:rPr>
                <a:t>MEM</a:t>
              </a:r>
              <a:endParaRPr lang="en-US" dirty="0">
                <a:solidFill>
                  <a:schemeClr val="tx1"/>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5" name="Group 74"/>
          <p:cNvGrpSpPr/>
          <p:nvPr/>
        </p:nvGrpSpPr>
        <p:grpSpPr>
          <a:xfrm>
            <a:off x="4726702" y="2077819"/>
            <a:ext cx="762000" cy="685800"/>
            <a:chOff x="5029200" y="3333750"/>
            <a:chExt cx="762000" cy="685800"/>
          </a:xfrm>
        </p:grpSpPr>
        <p:sp>
          <p:nvSpPr>
            <p:cNvPr id="73" name="Trapezoid 72"/>
            <p:cNvSpPr/>
            <p:nvPr/>
          </p:nvSpPr>
          <p:spPr>
            <a:xfrm rot="5400000">
              <a:off x="4989949" y="3449201"/>
              <a:ext cx="685800" cy="454898"/>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TextBox 73"/>
            <p:cNvSpPr txBox="1"/>
            <p:nvPr/>
          </p:nvSpPr>
          <p:spPr>
            <a:xfrm>
              <a:off x="5029200" y="3409950"/>
              <a:ext cx="762000" cy="461665"/>
            </a:xfrm>
            <a:prstGeom prst="rect">
              <a:avLst/>
            </a:prstGeom>
            <a:noFill/>
          </p:spPr>
          <p:txBody>
            <a:bodyPr wrap="square" rtlCol="0">
              <a:spAutoFit/>
            </a:bodyPr>
            <a:lstStyle/>
            <a:p>
              <a:r>
                <a:rPr lang="en-US" sz="1200" dirty="0" smtClean="0"/>
                <a:t>Branch Comp.</a:t>
              </a:r>
            </a:p>
          </p:txBody>
        </p:sp>
      </p:grpSp>
      <p:grpSp>
        <p:nvGrpSpPr>
          <p:cNvPr id="188" name="Group 187"/>
          <p:cNvGrpSpPr/>
          <p:nvPr/>
        </p:nvGrpSpPr>
        <p:grpSpPr>
          <a:xfrm>
            <a:off x="3657600" y="1468219"/>
            <a:ext cx="841921" cy="1447800"/>
            <a:chOff x="3657600" y="1428750"/>
            <a:chExt cx="841921"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err="1" smtClean="0">
                    <a:solidFill>
                      <a:schemeClr val="tx1"/>
                    </a:solidFill>
                    <a:latin typeface="Calibri"/>
                    <a:cs typeface="Calibri"/>
                  </a:rPr>
                  <a:t>Reg</a:t>
                </a:r>
                <a:r>
                  <a:rPr lang="en-US" dirty="0" smtClean="0">
                    <a:solidFill>
                      <a:schemeClr val="tx1"/>
                    </a:solidFill>
                    <a:latin typeface="Calibri"/>
                    <a:cs typeface="Calibri"/>
                  </a:rPr>
                  <a:t>[]</a:t>
                </a:r>
                <a:endParaRPr lang="en-US" dirty="0">
                  <a:solidFill>
                    <a:schemeClr val="tx1"/>
                  </a:solidFill>
                  <a:latin typeface="Calibri"/>
                  <a:cs typeface="Calibri"/>
                </a:endParaRPr>
              </a:p>
            </p:txBody>
          </p:sp>
          <p:sp>
            <p:nvSpPr>
              <p:cNvPr id="30" name="Isosceles Triangle 29"/>
              <p:cNvSpPr/>
              <p:nvPr/>
            </p:nvSpPr>
            <p:spPr>
              <a:xfrm>
                <a:off x="4419600" y="2708081"/>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7" name="TextBox 76"/>
            <p:cNvSpPr txBox="1"/>
            <p:nvPr/>
          </p:nvSpPr>
          <p:spPr>
            <a:xfrm>
              <a:off x="3657600" y="2234684"/>
              <a:ext cx="397545" cy="184666"/>
            </a:xfrm>
            <a:prstGeom prst="rect">
              <a:avLst/>
            </a:prstGeom>
            <a:noFill/>
          </p:spPr>
          <p:txBody>
            <a:bodyPr wrap="none" lIns="0" tIns="0" rIns="0" bIns="0" rtlCol="0">
              <a:spAutoFit/>
            </a:bodyPr>
            <a:lstStyle/>
            <a:p>
              <a:r>
                <a:rPr lang="en-US" sz="1200" dirty="0" err="1" smtClean="0"/>
                <a:t>AddrA</a:t>
              </a:r>
              <a:endParaRPr lang="en-US" sz="1200" dirty="0" smtClean="0"/>
            </a:p>
          </p:txBody>
        </p:sp>
        <p:sp>
          <p:nvSpPr>
            <p:cNvPr id="78" name="TextBox 77"/>
            <p:cNvSpPr txBox="1"/>
            <p:nvPr/>
          </p:nvSpPr>
          <p:spPr>
            <a:xfrm>
              <a:off x="3657600" y="2463284"/>
              <a:ext cx="388102" cy="184666"/>
            </a:xfrm>
            <a:prstGeom prst="rect">
              <a:avLst/>
            </a:prstGeom>
            <a:noFill/>
          </p:spPr>
          <p:txBody>
            <a:bodyPr wrap="none" lIns="0" tIns="0" rIns="0" bIns="0" rtlCol="0">
              <a:spAutoFit/>
            </a:bodyPr>
            <a:lstStyle/>
            <a:p>
              <a:r>
                <a:rPr lang="en-US" sz="1200" dirty="0" err="1" smtClean="0"/>
                <a:t>AddrB</a:t>
              </a:r>
              <a:endParaRPr lang="en-US" sz="1200" dirty="0" smtClean="0"/>
            </a:p>
          </p:txBody>
        </p:sp>
        <p:sp>
          <p:nvSpPr>
            <p:cNvPr id="79" name="TextBox 78"/>
            <p:cNvSpPr txBox="1"/>
            <p:nvPr/>
          </p:nvSpPr>
          <p:spPr>
            <a:xfrm>
              <a:off x="4114800" y="2234684"/>
              <a:ext cx="384721" cy="184666"/>
            </a:xfrm>
            <a:prstGeom prst="rect">
              <a:avLst/>
            </a:prstGeom>
            <a:noFill/>
          </p:spPr>
          <p:txBody>
            <a:bodyPr wrap="none" lIns="0" tIns="0" rIns="0" bIns="0" rtlCol="0">
              <a:spAutoFit/>
            </a:bodyPr>
            <a:lstStyle/>
            <a:p>
              <a:r>
                <a:rPr lang="en-US" sz="1200" dirty="0" err="1" smtClean="0"/>
                <a:t>DataA</a:t>
              </a:r>
              <a:endParaRPr lang="en-US" sz="1200" dirty="0" smtClean="0"/>
            </a:p>
          </p:txBody>
        </p:sp>
        <p:sp>
          <p:nvSpPr>
            <p:cNvPr id="80" name="TextBox 79"/>
            <p:cNvSpPr txBox="1"/>
            <p:nvPr/>
          </p:nvSpPr>
          <p:spPr>
            <a:xfrm>
              <a:off x="3657600" y="1998881"/>
              <a:ext cx="399073" cy="184666"/>
            </a:xfrm>
            <a:prstGeom prst="rect">
              <a:avLst/>
            </a:prstGeom>
            <a:noFill/>
          </p:spPr>
          <p:txBody>
            <a:bodyPr wrap="none" lIns="0" tIns="0" rIns="0" bIns="0" rtlCol="0">
              <a:spAutoFit/>
            </a:bodyPr>
            <a:lstStyle/>
            <a:p>
              <a:r>
                <a:rPr lang="en-US" sz="1200" dirty="0" err="1" smtClean="0"/>
                <a:t>AddrD</a:t>
              </a:r>
              <a:endParaRPr lang="en-US" sz="1200" dirty="0" smtClean="0"/>
            </a:p>
          </p:txBody>
        </p:sp>
        <p:sp>
          <p:nvSpPr>
            <p:cNvPr id="81" name="TextBox 80"/>
            <p:cNvSpPr txBox="1"/>
            <p:nvPr/>
          </p:nvSpPr>
          <p:spPr>
            <a:xfrm>
              <a:off x="4114800" y="2463284"/>
              <a:ext cx="377357" cy="184666"/>
            </a:xfrm>
            <a:prstGeom prst="rect">
              <a:avLst/>
            </a:prstGeom>
            <a:noFill/>
          </p:spPr>
          <p:txBody>
            <a:bodyPr wrap="none" lIns="0" tIns="0" rIns="0" bIns="0" rtlCol="0">
              <a:spAutoFit/>
            </a:bodyPr>
            <a:lstStyle/>
            <a:p>
              <a:r>
                <a:rPr lang="en-US" sz="1200" dirty="0" err="1" smtClean="0"/>
                <a:t>DataB</a:t>
              </a:r>
              <a:endParaRPr lang="en-US" sz="1200" dirty="0" smtClean="0"/>
            </a:p>
          </p:txBody>
        </p:sp>
        <p:sp>
          <p:nvSpPr>
            <p:cNvPr id="82" name="TextBox 81"/>
            <p:cNvSpPr txBox="1"/>
            <p:nvPr/>
          </p:nvSpPr>
          <p:spPr>
            <a:xfrm>
              <a:off x="3657600" y="1694081"/>
              <a:ext cx="388327" cy="184666"/>
            </a:xfrm>
            <a:prstGeom prst="rect">
              <a:avLst/>
            </a:prstGeom>
            <a:noFill/>
          </p:spPr>
          <p:txBody>
            <a:bodyPr wrap="none" lIns="0" tIns="0" rIns="0" bIns="0" rtlCol="0">
              <a:spAutoFit/>
            </a:bodyPr>
            <a:lstStyle/>
            <a:p>
              <a:r>
                <a:rPr lang="en-US" sz="1200" dirty="0" err="1" smtClean="0"/>
                <a:t>DataD</a:t>
              </a:r>
              <a:endParaRPr lang="en-US" sz="1200" dirty="0" smtClean="0"/>
            </a:p>
          </p:txBody>
        </p:sp>
      </p:grpSp>
      <p:cxnSp>
        <p:nvCxnSpPr>
          <p:cNvPr id="91" name="Straight Arrow Connector 90"/>
          <p:cNvCxnSpPr/>
          <p:nvPr/>
        </p:nvCxnSpPr>
        <p:spPr>
          <a:xfrm flipV="1">
            <a:off x="6454320" y="2584700"/>
            <a:ext cx="0" cy="143485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4191000" y="2916019"/>
            <a:ext cx="0" cy="11035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7233228" y="2681198"/>
            <a:ext cx="0" cy="1338352"/>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010400" y="2077819"/>
            <a:ext cx="307777" cy="184666"/>
          </a:xfrm>
          <a:prstGeom prst="rect">
            <a:avLst/>
          </a:prstGeom>
          <a:noFill/>
        </p:spPr>
        <p:txBody>
          <a:bodyPr wrap="none" lIns="0" tIns="0" rIns="0" bIns="0" rtlCol="0">
            <a:spAutoFit/>
          </a:bodyPr>
          <a:lstStyle/>
          <a:p>
            <a:r>
              <a:rPr lang="en-US" sz="1200" dirty="0" err="1" smtClean="0"/>
              <a:t>Addr</a:t>
            </a:r>
            <a:endParaRPr lang="en-US" sz="1200" dirty="0" smtClean="0"/>
          </a:p>
        </p:txBody>
      </p:sp>
      <p:sp>
        <p:nvSpPr>
          <p:cNvPr id="98" name="TextBox 97"/>
          <p:cNvSpPr txBox="1"/>
          <p:nvPr/>
        </p:nvSpPr>
        <p:spPr>
          <a:xfrm>
            <a:off x="7031583" y="2350353"/>
            <a:ext cx="436017" cy="184666"/>
          </a:xfrm>
          <a:prstGeom prst="rect">
            <a:avLst/>
          </a:prstGeom>
          <a:noFill/>
        </p:spPr>
        <p:txBody>
          <a:bodyPr wrap="none" lIns="0" tIns="0" rIns="0" bIns="0" rtlCol="0">
            <a:spAutoFit/>
          </a:bodyPr>
          <a:lstStyle/>
          <a:p>
            <a:r>
              <a:rPr lang="en-US" sz="1200" dirty="0" err="1" smtClean="0"/>
              <a:t>DataW</a:t>
            </a:r>
            <a:endParaRPr lang="en-US" sz="1200" dirty="0" smtClean="0"/>
          </a:p>
        </p:txBody>
      </p:sp>
      <p:sp>
        <p:nvSpPr>
          <p:cNvPr id="99" name="TextBox 98"/>
          <p:cNvSpPr txBox="1"/>
          <p:nvPr/>
        </p:nvSpPr>
        <p:spPr>
          <a:xfrm>
            <a:off x="7543800" y="2154019"/>
            <a:ext cx="384721" cy="184666"/>
          </a:xfrm>
          <a:prstGeom prst="rect">
            <a:avLst/>
          </a:prstGeom>
          <a:noFill/>
        </p:spPr>
        <p:txBody>
          <a:bodyPr wrap="none" lIns="0" tIns="0" rIns="0" bIns="0" rtlCol="0">
            <a:spAutoFit/>
          </a:bodyPr>
          <a:lstStyle/>
          <a:p>
            <a:r>
              <a:rPr lang="en-US" sz="1200" dirty="0" err="1" smtClean="0"/>
              <a:t>DataR</a:t>
            </a:r>
            <a:endParaRPr lang="en-US" sz="1200" dirty="0" smtClean="0"/>
          </a:p>
        </p:txBody>
      </p:sp>
      <p:cxnSp>
        <p:nvCxnSpPr>
          <p:cNvPr id="100" name="Straight Arrow Connector 99"/>
          <p:cNvCxnSpPr>
            <a:endCxn id="116" idx="3"/>
          </p:cNvCxnSpPr>
          <p:nvPr/>
        </p:nvCxnSpPr>
        <p:spPr>
          <a:xfrm flipV="1">
            <a:off x="5867400" y="2676366"/>
            <a:ext cx="0" cy="134318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72" idx="3"/>
          </p:cNvCxnSpPr>
          <p:nvPr/>
        </p:nvCxnSpPr>
        <p:spPr>
          <a:xfrm flipV="1">
            <a:off x="6019800" y="2106235"/>
            <a:ext cx="0" cy="1913315"/>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114" name="Group 113"/>
          <p:cNvGrpSpPr/>
          <p:nvPr/>
        </p:nvGrpSpPr>
        <p:grpSpPr>
          <a:xfrm>
            <a:off x="5943600" y="1620619"/>
            <a:ext cx="152400" cy="533400"/>
            <a:chOff x="5791200" y="1352550"/>
            <a:chExt cx="152400" cy="533400"/>
          </a:xfrm>
        </p:grpSpPr>
        <p:sp>
          <p:nvSpPr>
            <p:cNvPr id="72" name="Trapezoid 71"/>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extBox 103"/>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05" name="TextBox 104"/>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24" name="Straight Arrow Connector 123"/>
          <p:cNvCxnSpPr>
            <a:stCxn id="13" idx="3"/>
          </p:cNvCxnSpPr>
          <p:nvPr/>
        </p:nvCxnSpPr>
        <p:spPr>
          <a:xfrm flipV="1">
            <a:off x="8001000" y="2253007"/>
            <a:ext cx="367652" cy="15312"/>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8382000" y="1696819"/>
            <a:ext cx="152400" cy="762000"/>
            <a:chOff x="8229600" y="1733550"/>
            <a:chExt cx="152400" cy="762000"/>
          </a:xfrm>
        </p:grpSpPr>
        <p:sp>
          <p:nvSpPr>
            <p:cNvPr id="66" name="Trapezoid 65"/>
            <p:cNvSpPr/>
            <p:nvPr/>
          </p:nvSpPr>
          <p:spPr>
            <a:xfrm rot="5400000">
              <a:off x="7924800" y="2038350"/>
              <a:ext cx="7620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TextBox 118"/>
            <p:cNvSpPr txBox="1"/>
            <p:nvPr/>
          </p:nvSpPr>
          <p:spPr>
            <a:xfrm>
              <a:off x="8255000" y="2232025"/>
              <a:ext cx="76200" cy="184666"/>
            </a:xfrm>
            <a:prstGeom prst="rect">
              <a:avLst/>
            </a:prstGeom>
            <a:noFill/>
          </p:spPr>
          <p:txBody>
            <a:bodyPr wrap="square" lIns="0" tIns="0" rIns="0" bIns="0" rtlCol="0">
              <a:spAutoFit/>
            </a:bodyPr>
            <a:lstStyle/>
            <a:p>
              <a:r>
                <a:rPr lang="en-US" sz="1200" dirty="0"/>
                <a:t>0</a:t>
              </a:r>
              <a:endParaRPr lang="en-US" sz="1200" dirty="0" smtClean="0"/>
            </a:p>
          </p:txBody>
        </p:sp>
        <p:sp>
          <p:nvSpPr>
            <p:cNvPr id="120" name="TextBox 119"/>
            <p:cNvSpPr txBox="1"/>
            <p:nvPr/>
          </p:nvSpPr>
          <p:spPr>
            <a:xfrm>
              <a:off x="8255000" y="2016125"/>
              <a:ext cx="76200" cy="184666"/>
            </a:xfrm>
            <a:prstGeom prst="rect">
              <a:avLst/>
            </a:prstGeom>
            <a:noFill/>
          </p:spPr>
          <p:txBody>
            <a:bodyPr wrap="square" lIns="0" tIns="0" rIns="0" bIns="0" rtlCol="0">
              <a:spAutoFit/>
            </a:bodyPr>
            <a:lstStyle/>
            <a:p>
              <a:r>
                <a:rPr lang="en-US" sz="1200" dirty="0"/>
                <a:t>1</a:t>
              </a:r>
              <a:endParaRPr lang="en-US" sz="1200" dirty="0" smtClean="0"/>
            </a:p>
          </p:txBody>
        </p:sp>
        <p:sp>
          <p:nvSpPr>
            <p:cNvPr id="121" name="TextBox 120"/>
            <p:cNvSpPr txBox="1"/>
            <p:nvPr/>
          </p:nvSpPr>
          <p:spPr>
            <a:xfrm>
              <a:off x="8255000" y="1800225"/>
              <a:ext cx="76200" cy="184666"/>
            </a:xfrm>
            <a:prstGeom prst="rect">
              <a:avLst/>
            </a:prstGeom>
            <a:noFill/>
          </p:spPr>
          <p:txBody>
            <a:bodyPr wrap="square" lIns="0" tIns="0" rIns="0" bIns="0" rtlCol="0">
              <a:spAutoFit/>
            </a:bodyPr>
            <a:lstStyle/>
            <a:p>
              <a:r>
                <a:rPr lang="en-US" sz="1200" dirty="0" smtClean="0"/>
                <a:t>2</a:t>
              </a:r>
            </a:p>
          </p:txBody>
        </p:sp>
      </p:grpSp>
      <p:cxnSp>
        <p:nvCxnSpPr>
          <p:cNvPr id="127" name="Straight Arrow Connector 126"/>
          <p:cNvCxnSpPr>
            <a:stCxn id="28" idx="0"/>
            <a:endCxn id="97" idx="1"/>
          </p:cNvCxnSpPr>
          <p:nvPr/>
        </p:nvCxnSpPr>
        <p:spPr>
          <a:xfrm flipV="1">
            <a:off x="6629400" y="2170152"/>
            <a:ext cx="381000" cy="21967"/>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8458200" y="2382619"/>
            <a:ext cx="0" cy="16369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6781800" y="1260547"/>
            <a:ext cx="0" cy="92442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endCxn id="66" idx="2"/>
          </p:cNvCxnSpPr>
          <p:nvPr/>
        </p:nvCxnSpPr>
        <p:spPr>
          <a:xfrm>
            <a:off x="914399" y="1260547"/>
            <a:ext cx="7467601" cy="817272"/>
          </a:xfrm>
          <a:prstGeom prst="bentConnector3">
            <a:avLst>
              <a:gd name="adj1" fmla="val 96694"/>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715313" y="1456782"/>
            <a:ext cx="626772" cy="228600"/>
          </a:xfrm>
          <a:prstGeom prst="bentConnector3">
            <a:avLst>
              <a:gd name="adj1" fmla="val 1015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143000" y="1773019"/>
            <a:ext cx="152400" cy="5334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TextBox 179"/>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81" name="TextBox 180"/>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83" name="Straight Connector 182"/>
          <p:cNvCxnSpPr>
            <a:stCxn id="179" idx="0"/>
            <a:endCxn id="19" idx="1"/>
          </p:cNvCxnSpPr>
          <p:nvPr/>
        </p:nvCxnSpPr>
        <p:spPr>
          <a:xfrm>
            <a:off x="1295400" y="2039719"/>
            <a:ext cx="152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a:stCxn id="19" idx="3"/>
            <a:endCxn id="16" idx="1"/>
          </p:cNvCxnSpPr>
          <p:nvPr/>
        </p:nvCxnSpPr>
        <p:spPr>
          <a:xfrm>
            <a:off x="1813263" y="2039719"/>
            <a:ext cx="320337" cy="3048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1782931" y="1620939"/>
            <a:ext cx="396537" cy="4191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2438400" y="1163419"/>
            <a:ext cx="304800" cy="457200"/>
          </a:xfrm>
          <a:prstGeom prst="bentConnector2">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9" name="Elbow Connector 218"/>
          <p:cNvCxnSpPr/>
          <p:nvPr/>
        </p:nvCxnSpPr>
        <p:spPr>
          <a:xfrm>
            <a:off x="2743200" y="1163419"/>
            <a:ext cx="5638800" cy="685800"/>
          </a:xfrm>
          <a:prstGeom prst="bentConnector3">
            <a:avLst>
              <a:gd name="adj1" fmla="val 971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1143000" y="1163419"/>
            <a:ext cx="1600200" cy="990600"/>
          </a:xfrm>
          <a:prstGeom prst="bentConnector3">
            <a:avLst>
              <a:gd name="adj1" fmla="val 124407"/>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a:stCxn id="72" idx="0"/>
          </p:cNvCxnSpPr>
          <p:nvPr/>
        </p:nvCxnSpPr>
        <p:spPr>
          <a:xfrm flipV="1">
            <a:off x="6096000" y="1885950"/>
            <a:ext cx="152400" cy="136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a:stCxn id="79" idx="3"/>
            <a:endCxn id="105" idx="1"/>
          </p:cNvCxnSpPr>
          <p:nvPr/>
        </p:nvCxnSpPr>
        <p:spPr>
          <a:xfrm flipV="1">
            <a:off x="4499521" y="1998702"/>
            <a:ext cx="1463129" cy="367784"/>
          </a:xfrm>
          <a:prstGeom prst="bentConnector3">
            <a:avLst>
              <a:gd name="adj1" fmla="val 8536"/>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a:off x="4457521" y="2595086"/>
            <a:ext cx="957297" cy="320141"/>
          </a:xfrm>
          <a:prstGeom prst="bentConnector3">
            <a:avLst>
              <a:gd name="adj1" fmla="val 1683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V="1">
            <a:off x="4648200" y="2361045"/>
            <a:ext cx="183573" cy="112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4537364" y="2586182"/>
            <a:ext cx="259772" cy="577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p:nvPr/>
        </p:nvCxnSpPr>
        <p:spPr>
          <a:xfrm flipV="1">
            <a:off x="1978767" y="1371841"/>
            <a:ext cx="3214173" cy="535336"/>
          </a:xfrm>
          <a:prstGeom prst="bentConnector3">
            <a:avLst>
              <a:gd name="adj1" fmla="val 27385"/>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5181600" y="1366060"/>
            <a:ext cx="762000" cy="36749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15" name="Group 114"/>
          <p:cNvGrpSpPr/>
          <p:nvPr/>
        </p:nvGrpSpPr>
        <p:grpSpPr>
          <a:xfrm>
            <a:off x="5791200" y="2190750"/>
            <a:ext cx="152400" cy="533400"/>
            <a:chOff x="5791200" y="1352550"/>
            <a:chExt cx="152400" cy="533400"/>
          </a:xfrm>
        </p:grpSpPr>
        <p:sp>
          <p:nvSpPr>
            <p:cNvPr id="116" name="Trapezoid 115"/>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TextBox 116"/>
            <p:cNvSpPr txBox="1"/>
            <p:nvPr/>
          </p:nvSpPr>
          <p:spPr>
            <a:xfrm>
              <a:off x="5807075" y="1390650"/>
              <a:ext cx="76200" cy="184666"/>
            </a:xfrm>
            <a:prstGeom prst="rect">
              <a:avLst/>
            </a:prstGeom>
            <a:noFill/>
          </p:spPr>
          <p:txBody>
            <a:bodyPr wrap="square" lIns="0" tIns="0" rIns="0" bIns="0" rtlCol="0">
              <a:spAutoFit/>
            </a:bodyPr>
            <a:lstStyle/>
            <a:p>
              <a:r>
                <a:rPr lang="en-US" sz="1200" dirty="0" smtClean="0"/>
                <a:t>0</a:t>
              </a:r>
            </a:p>
          </p:txBody>
        </p:sp>
        <p:sp>
          <p:nvSpPr>
            <p:cNvPr id="118" name="TextBox 117"/>
            <p:cNvSpPr txBox="1"/>
            <p:nvPr/>
          </p:nvSpPr>
          <p:spPr>
            <a:xfrm>
              <a:off x="5810250" y="1638300"/>
              <a:ext cx="77996" cy="184666"/>
            </a:xfrm>
            <a:prstGeom prst="rect">
              <a:avLst/>
            </a:prstGeom>
            <a:noFill/>
          </p:spPr>
          <p:txBody>
            <a:bodyPr wrap="none" lIns="0" tIns="0" rIns="0" bIns="0" rtlCol="0">
              <a:spAutoFit/>
            </a:bodyPr>
            <a:lstStyle/>
            <a:p>
              <a:r>
                <a:rPr lang="en-US" sz="1200" dirty="0" smtClean="0"/>
                <a:t>1</a:t>
              </a:r>
            </a:p>
          </p:txBody>
        </p:sp>
      </p:grpSp>
      <p:cxnSp>
        <p:nvCxnSpPr>
          <p:cNvPr id="394" name="Elbow Connector 393"/>
          <p:cNvCxnSpPr>
            <a:stCxn id="16" idx="3"/>
            <a:endCxn id="22" idx="1"/>
          </p:cNvCxnSpPr>
          <p:nvPr/>
        </p:nvCxnSpPr>
        <p:spPr>
          <a:xfrm flipV="1">
            <a:off x="2743200" y="2192119"/>
            <a:ext cx="914400" cy="152400"/>
          </a:xfrm>
          <a:prstGeom prst="bentConnector3">
            <a:avLst>
              <a:gd name="adj1" fmla="val 1780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2895600" y="2343150"/>
            <a:ext cx="0"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flipV="1">
            <a:off x="2886364" y="2458819"/>
            <a:ext cx="771236" cy="36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flipV="1">
            <a:off x="2897909" y="2687420"/>
            <a:ext cx="759691" cy="267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flipV="1">
            <a:off x="2886364" y="3373219"/>
            <a:ext cx="618836" cy="959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3330864" y="1044864"/>
            <a:ext cx="5203536" cy="1032955"/>
          </a:xfrm>
          <a:prstGeom prst="bentConnector3">
            <a:avLst>
              <a:gd name="adj1" fmla="val -237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3086100" y="1314450"/>
            <a:ext cx="838200" cy="304800"/>
          </a:xfrm>
          <a:prstGeom prst="bentConnector3">
            <a:avLst>
              <a:gd name="adj1" fmla="val 1002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p:nvPr/>
        </p:nvCxnSpPr>
        <p:spPr>
          <a:xfrm flipV="1">
            <a:off x="3810000" y="3638550"/>
            <a:ext cx="0" cy="3810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p:nvPr/>
        </p:nvCxnSpPr>
        <p:spPr>
          <a:xfrm flipV="1">
            <a:off x="5943600" y="2495550"/>
            <a:ext cx="370610" cy="231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5410200" y="2530186"/>
            <a:ext cx="1600200" cy="381000"/>
          </a:xfrm>
          <a:prstGeom prst="bentConnector3">
            <a:avLst>
              <a:gd name="adj1" fmla="val 860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2988810" y="1984827"/>
            <a:ext cx="547657" cy="169277"/>
          </a:xfrm>
          <a:prstGeom prst="rect">
            <a:avLst/>
          </a:prstGeom>
          <a:noFill/>
        </p:spPr>
        <p:txBody>
          <a:bodyPr wrap="none" lIns="0" tIns="0" rIns="0" bIns="0" rtlCol="0">
            <a:spAutoFit/>
          </a:bodyPr>
          <a:lstStyle/>
          <a:p>
            <a:r>
              <a:rPr lang="en-US" sz="1100" dirty="0" err="1" smtClean="0"/>
              <a:t>inst</a:t>
            </a:r>
            <a:r>
              <a:rPr lang="en-US" sz="1100" dirty="0" smtClean="0"/>
              <a:t>[11:7]</a:t>
            </a:r>
          </a:p>
        </p:txBody>
      </p:sp>
      <p:sp>
        <p:nvSpPr>
          <p:cNvPr id="488" name="TextBox 487"/>
          <p:cNvSpPr txBox="1"/>
          <p:nvPr/>
        </p:nvSpPr>
        <p:spPr>
          <a:xfrm>
            <a:off x="2971800" y="2266950"/>
            <a:ext cx="619154" cy="169277"/>
          </a:xfrm>
          <a:prstGeom prst="rect">
            <a:avLst/>
          </a:prstGeom>
          <a:noFill/>
        </p:spPr>
        <p:txBody>
          <a:bodyPr wrap="none" lIns="0" tIns="0" rIns="0" bIns="0" rtlCol="0">
            <a:spAutoFit/>
          </a:bodyPr>
          <a:lstStyle/>
          <a:p>
            <a:r>
              <a:rPr lang="en-US" sz="1100" dirty="0" err="1" smtClean="0"/>
              <a:t>inst</a:t>
            </a:r>
            <a:r>
              <a:rPr lang="en-US" sz="1100" dirty="0" smtClean="0"/>
              <a:t>[19:15]</a:t>
            </a:r>
          </a:p>
        </p:txBody>
      </p:sp>
      <p:sp>
        <p:nvSpPr>
          <p:cNvPr id="503" name="TextBox 502"/>
          <p:cNvSpPr txBox="1"/>
          <p:nvPr/>
        </p:nvSpPr>
        <p:spPr>
          <a:xfrm>
            <a:off x="2971800" y="2495550"/>
            <a:ext cx="619154" cy="169277"/>
          </a:xfrm>
          <a:prstGeom prst="rect">
            <a:avLst/>
          </a:prstGeom>
          <a:noFill/>
        </p:spPr>
        <p:txBody>
          <a:bodyPr wrap="none" lIns="0" tIns="0" rIns="0" bIns="0" rtlCol="0">
            <a:spAutoFit/>
          </a:bodyPr>
          <a:lstStyle/>
          <a:p>
            <a:r>
              <a:rPr lang="en-US" sz="1100" dirty="0" err="1" smtClean="0"/>
              <a:t>inst</a:t>
            </a:r>
            <a:r>
              <a:rPr lang="en-US" sz="1100" dirty="0" smtClean="0"/>
              <a:t>[24:20]</a:t>
            </a:r>
          </a:p>
        </p:txBody>
      </p:sp>
      <p:sp>
        <p:nvSpPr>
          <p:cNvPr id="504" name="TextBox 503"/>
          <p:cNvSpPr txBox="1"/>
          <p:nvPr/>
        </p:nvSpPr>
        <p:spPr>
          <a:xfrm>
            <a:off x="2918691" y="3135168"/>
            <a:ext cx="547657" cy="169277"/>
          </a:xfrm>
          <a:prstGeom prst="rect">
            <a:avLst/>
          </a:prstGeom>
          <a:noFill/>
        </p:spPr>
        <p:txBody>
          <a:bodyPr wrap="none" lIns="0" tIns="0" rIns="0" bIns="0" rtlCol="0">
            <a:spAutoFit/>
          </a:bodyPr>
          <a:lstStyle/>
          <a:p>
            <a:r>
              <a:rPr lang="en-US" sz="1100" dirty="0" err="1" smtClean="0"/>
              <a:t>inst</a:t>
            </a:r>
            <a:r>
              <a:rPr lang="en-US" sz="1100" dirty="0" smtClean="0"/>
              <a:t>[31:7]</a:t>
            </a:r>
          </a:p>
        </p:txBody>
      </p:sp>
      <p:cxnSp>
        <p:nvCxnSpPr>
          <p:cNvPr id="513" name="Elbow Connector 512"/>
          <p:cNvCxnSpPr/>
          <p:nvPr/>
        </p:nvCxnSpPr>
        <p:spPr>
          <a:xfrm rot="5400000" flipH="1" flipV="1">
            <a:off x="5310189" y="2446338"/>
            <a:ext cx="584201" cy="377826"/>
          </a:xfrm>
          <a:prstGeom prst="bentConnector3">
            <a:avLst>
              <a:gd name="adj1" fmla="val 10046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7" name="TextBox 526"/>
          <p:cNvSpPr txBox="1"/>
          <p:nvPr/>
        </p:nvSpPr>
        <p:spPr>
          <a:xfrm>
            <a:off x="8250383" y="1416049"/>
            <a:ext cx="282129" cy="169277"/>
          </a:xfrm>
          <a:prstGeom prst="rect">
            <a:avLst/>
          </a:prstGeom>
          <a:noFill/>
        </p:spPr>
        <p:txBody>
          <a:bodyPr wrap="none" lIns="0" tIns="0" rIns="0" bIns="0" rtlCol="0">
            <a:spAutoFit/>
          </a:bodyPr>
          <a:lstStyle/>
          <a:p>
            <a:r>
              <a:rPr lang="en-US" sz="1100" dirty="0" smtClean="0"/>
              <a:t>pc+4</a:t>
            </a:r>
          </a:p>
        </p:txBody>
      </p:sp>
      <p:sp>
        <p:nvSpPr>
          <p:cNvPr id="528" name="TextBox 527"/>
          <p:cNvSpPr txBox="1"/>
          <p:nvPr/>
        </p:nvSpPr>
        <p:spPr>
          <a:xfrm>
            <a:off x="7923646" y="1556904"/>
            <a:ext cx="174057" cy="169277"/>
          </a:xfrm>
          <a:prstGeom prst="rect">
            <a:avLst/>
          </a:prstGeom>
          <a:noFill/>
        </p:spPr>
        <p:txBody>
          <a:bodyPr wrap="none" lIns="0" tIns="0" rIns="0" bIns="0" rtlCol="0">
            <a:spAutoFit/>
          </a:bodyPr>
          <a:lstStyle/>
          <a:p>
            <a:r>
              <a:rPr lang="en-US" sz="1100" dirty="0" err="1" smtClean="0"/>
              <a:t>alu</a:t>
            </a:r>
            <a:endParaRPr lang="en-US" sz="1100" dirty="0" smtClean="0"/>
          </a:p>
        </p:txBody>
      </p:sp>
      <p:sp>
        <p:nvSpPr>
          <p:cNvPr id="529" name="TextBox 528"/>
          <p:cNvSpPr txBox="1"/>
          <p:nvPr/>
        </p:nvSpPr>
        <p:spPr>
          <a:xfrm>
            <a:off x="8029863" y="2355849"/>
            <a:ext cx="334818" cy="169277"/>
          </a:xfrm>
          <a:prstGeom prst="rect">
            <a:avLst/>
          </a:prstGeom>
          <a:noFill/>
        </p:spPr>
        <p:txBody>
          <a:bodyPr wrap="square" lIns="0" tIns="0" rIns="0" bIns="0" rtlCol="0">
            <a:spAutoFit/>
          </a:bodyPr>
          <a:lstStyle/>
          <a:p>
            <a:r>
              <a:rPr lang="en-US" sz="1100" dirty="0" err="1" smtClean="0"/>
              <a:t>mem</a:t>
            </a:r>
            <a:endParaRPr lang="en-US" sz="1100" dirty="0" smtClean="0"/>
          </a:p>
        </p:txBody>
      </p:sp>
      <p:sp>
        <p:nvSpPr>
          <p:cNvPr id="530" name="TextBox 529"/>
          <p:cNvSpPr txBox="1"/>
          <p:nvPr/>
        </p:nvSpPr>
        <p:spPr>
          <a:xfrm>
            <a:off x="8581737" y="2087995"/>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
        <p:nvSpPr>
          <p:cNvPr id="531" name="TextBox 530"/>
          <p:cNvSpPr txBox="1"/>
          <p:nvPr/>
        </p:nvSpPr>
        <p:spPr>
          <a:xfrm>
            <a:off x="813954" y="1859395"/>
            <a:ext cx="208695" cy="169277"/>
          </a:xfrm>
          <a:prstGeom prst="rect">
            <a:avLst/>
          </a:prstGeom>
          <a:noFill/>
        </p:spPr>
        <p:txBody>
          <a:bodyPr wrap="square" lIns="0" tIns="0" rIns="0" bIns="0" rtlCol="0">
            <a:spAutoFit/>
          </a:bodyPr>
          <a:lstStyle/>
          <a:p>
            <a:r>
              <a:rPr lang="en-US" sz="1100" dirty="0" err="1" smtClean="0"/>
              <a:t>alu</a:t>
            </a:r>
            <a:endParaRPr lang="en-US" sz="1100" dirty="0" smtClean="0"/>
          </a:p>
        </p:txBody>
      </p:sp>
      <p:sp>
        <p:nvSpPr>
          <p:cNvPr id="532" name="TextBox 531"/>
          <p:cNvSpPr txBox="1"/>
          <p:nvPr/>
        </p:nvSpPr>
        <p:spPr>
          <a:xfrm>
            <a:off x="701965" y="2151495"/>
            <a:ext cx="282129" cy="169277"/>
          </a:xfrm>
          <a:prstGeom prst="rect">
            <a:avLst/>
          </a:prstGeom>
          <a:noFill/>
        </p:spPr>
        <p:txBody>
          <a:bodyPr wrap="none" lIns="0" tIns="0" rIns="0" bIns="0" rtlCol="0">
            <a:spAutoFit/>
          </a:bodyPr>
          <a:lstStyle/>
          <a:p>
            <a:r>
              <a:rPr lang="en-US" sz="1100" dirty="0" smtClean="0"/>
              <a:t>pc+4</a:t>
            </a:r>
          </a:p>
        </p:txBody>
      </p:sp>
      <p:sp>
        <p:nvSpPr>
          <p:cNvPr id="533" name="TextBox 532"/>
          <p:cNvSpPr txBox="1"/>
          <p:nvPr/>
        </p:nvSpPr>
        <p:spPr>
          <a:xfrm>
            <a:off x="5312006" y="1809750"/>
            <a:ext cx="524162" cy="169277"/>
          </a:xfrm>
          <a:prstGeom prst="rect">
            <a:avLst/>
          </a:prstGeom>
          <a:noFill/>
        </p:spPr>
        <p:txBody>
          <a:bodyPr wrap="square" lIns="0" tIns="0" rIns="0" bIns="0" rtlCol="0">
            <a:spAutoFit/>
          </a:bodyPr>
          <a:lstStyle/>
          <a:p>
            <a:r>
              <a:rPr lang="en-US" sz="1100" dirty="0" err="1" smtClean="0"/>
              <a:t>Reg</a:t>
            </a:r>
            <a:r>
              <a:rPr lang="en-US" sz="1100" dirty="0" smtClean="0"/>
              <a:t>[rs1]</a:t>
            </a:r>
          </a:p>
        </p:txBody>
      </p:sp>
      <p:sp>
        <p:nvSpPr>
          <p:cNvPr id="534" name="TextBox 533"/>
          <p:cNvSpPr txBox="1"/>
          <p:nvPr/>
        </p:nvSpPr>
        <p:spPr>
          <a:xfrm>
            <a:off x="5395683" y="1499281"/>
            <a:ext cx="219362" cy="169277"/>
          </a:xfrm>
          <a:prstGeom prst="rect">
            <a:avLst/>
          </a:prstGeom>
          <a:noFill/>
        </p:spPr>
        <p:txBody>
          <a:bodyPr wrap="square" lIns="0" tIns="0" rIns="0" bIns="0" rtlCol="0">
            <a:spAutoFit/>
          </a:bodyPr>
          <a:lstStyle/>
          <a:p>
            <a:r>
              <a:rPr lang="en-US" sz="1100" dirty="0" smtClean="0"/>
              <a:t>pc</a:t>
            </a:r>
          </a:p>
        </p:txBody>
      </p:sp>
      <p:sp>
        <p:nvSpPr>
          <p:cNvPr id="535" name="TextBox 534"/>
          <p:cNvSpPr txBox="1"/>
          <p:nvPr/>
        </p:nvSpPr>
        <p:spPr>
          <a:xfrm>
            <a:off x="4247574" y="3209059"/>
            <a:ext cx="629226" cy="169277"/>
          </a:xfrm>
          <a:prstGeom prst="rect">
            <a:avLst/>
          </a:prstGeom>
          <a:noFill/>
        </p:spPr>
        <p:txBody>
          <a:bodyPr wrap="square" lIns="0" tIns="0" rIns="0" bIns="0" rtlCol="0">
            <a:spAutoFit/>
          </a:bodyPr>
          <a:lstStyle/>
          <a:p>
            <a:r>
              <a:rPr lang="en-US" sz="1100" dirty="0" err="1" smtClean="0"/>
              <a:t>imm</a:t>
            </a:r>
            <a:r>
              <a:rPr lang="en-US" sz="1100" dirty="0" smtClean="0"/>
              <a:t>[31:0]</a:t>
            </a:r>
          </a:p>
        </p:txBody>
      </p:sp>
      <p:sp>
        <p:nvSpPr>
          <p:cNvPr id="536" name="TextBox 535"/>
          <p:cNvSpPr txBox="1"/>
          <p:nvPr/>
        </p:nvSpPr>
        <p:spPr>
          <a:xfrm>
            <a:off x="5299981" y="2108881"/>
            <a:ext cx="533400" cy="169277"/>
          </a:xfrm>
          <a:prstGeom prst="rect">
            <a:avLst/>
          </a:prstGeom>
          <a:noFill/>
        </p:spPr>
        <p:txBody>
          <a:bodyPr wrap="square" lIns="0" tIns="0" rIns="0" bIns="0" rtlCol="0">
            <a:spAutoFit/>
          </a:bodyPr>
          <a:lstStyle/>
          <a:p>
            <a:r>
              <a:rPr lang="en-US" sz="1100" dirty="0" err="1" smtClean="0"/>
              <a:t>Reg</a:t>
            </a:r>
            <a:r>
              <a:rPr lang="en-US" sz="1100" dirty="0" smtClean="0"/>
              <a:t>[rs2]</a:t>
            </a:r>
          </a:p>
        </p:txBody>
      </p:sp>
      <p:cxnSp>
        <p:nvCxnSpPr>
          <p:cNvPr id="563" name="Elbow Connector 562"/>
          <p:cNvCxnSpPr>
            <a:stCxn id="52" idx="3"/>
          </p:cNvCxnSpPr>
          <p:nvPr/>
        </p:nvCxnSpPr>
        <p:spPr>
          <a:xfrm flipV="1">
            <a:off x="4044974" y="2571750"/>
            <a:ext cx="1746226" cy="825788"/>
          </a:xfrm>
          <a:prstGeom prst="bentConnector3">
            <a:avLst>
              <a:gd name="adj1" fmla="val 8344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3" name="TextBox 522"/>
          <p:cNvSpPr txBox="1"/>
          <p:nvPr/>
        </p:nvSpPr>
        <p:spPr>
          <a:xfrm>
            <a:off x="2590800" y="4078873"/>
            <a:ext cx="547657" cy="169277"/>
          </a:xfrm>
          <a:prstGeom prst="rect">
            <a:avLst/>
          </a:prstGeom>
          <a:noFill/>
        </p:spPr>
        <p:txBody>
          <a:bodyPr wrap="none" lIns="0" tIns="0" rIns="0" bIns="0" rtlCol="0">
            <a:spAutoFit/>
          </a:bodyPr>
          <a:lstStyle/>
          <a:p>
            <a:r>
              <a:rPr lang="en-US" sz="1100" dirty="0" err="1" smtClean="0"/>
              <a:t>inst</a:t>
            </a:r>
            <a:r>
              <a:rPr lang="en-US" sz="1100" dirty="0" smtClean="0"/>
              <a:t>[31:0]</a:t>
            </a:r>
          </a:p>
        </p:txBody>
      </p:sp>
      <p:sp>
        <p:nvSpPr>
          <p:cNvPr id="582" name="TextBox 581"/>
          <p:cNvSpPr txBox="1"/>
          <p:nvPr/>
        </p:nvSpPr>
        <p:spPr>
          <a:xfrm>
            <a:off x="3276600" y="4095750"/>
            <a:ext cx="589053" cy="169277"/>
          </a:xfrm>
          <a:prstGeom prst="rect">
            <a:avLst/>
          </a:prstGeom>
          <a:noFill/>
        </p:spPr>
        <p:txBody>
          <a:bodyPr wrap="none" lIns="0" tIns="0" rIns="0" bIns="0" rtlCol="0">
            <a:spAutoFit/>
          </a:bodyPr>
          <a:lstStyle/>
          <a:p>
            <a:r>
              <a:rPr lang="en-US" sz="1100" dirty="0" err="1" smtClean="0"/>
              <a:t>ImmSel</a:t>
            </a:r>
            <a:r>
              <a:rPr lang="en-US" sz="1100" dirty="0" smtClean="0"/>
              <a:t>=U</a:t>
            </a:r>
          </a:p>
        </p:txBody>
      </p:sp>
      <p:sp>
        <p:nvSpPr>
          <p:cNvPr id="583" name="TextBox 582"/>
          <p:cNvSpPr txBox="1"/>
          <p:nvPr/>
        </p:nvSpPr>
        <p:spPr>
          <a:xfrm>
            <a:off x="3886200" y="4095750"/>
            <a:ext cx="623424" cy="169277"/>
          </a:xfrm>
          <a:prstGeom prst="rect">
            <a:avLst/>
          </a:prstGeom>
          <a:noFill/>
        </p:spPr>
        <p:txBody>
          <a:bodyPr wrap="none" lIns="0" tIns="0" rIns="0" bIns="0" rtlCol="0">
            <a:spAutoFit/>
          </a:bodyPr>
          <a:lstStyle/>
          <a:p>
            <a:r>
              <a:rPr lang="en-US" sz="1100" dirty="0" err="1" smtClean="0"/>
              <a:t>RegWEn</a:t>
            </a:r>
            <a:r>
              <a:rPr lang="en-US" sz="1100" dirty="0" smtClean="0"/>
              <a:t>=1</a:t>
            </a:r>
          </a:p>
        </p:txBody>
      </p:sp>
      <p:sp>
        <p:nvSpPr>
          <p:cNvPr id="584" name="TextBox 583"/>
          <p:cNvSpPr txBox="1"/>
          <p:nvPr/>
        </p:nvSpPr>
        <p:spPr>
          <a:xfrm>
            <a:off x="4343400" y="4400550"/>
            <a:ext cx="431045" cy="169277"/>
          </a:xfrm>
          <a:prstGeom prst="rect">
            <a:avLst/>
          </a:prstGeom>
          <a:noFill/>
        </p:spPr>
        <p:txBody>
          <a:bodyPr wrap="none" lIns="0" tIns="0" rIns="0" bIns="0" rtlCol="0">
            <a:spAutoFit/>
          </a:bodyPr>
          <a:lstStyle/>
          <a:p>
            <a:r>
              <a:rPr lang="en-US" sz="1100" dirty="0" err="1" smtClean="0"/>
              <a:t>BrUn</a:t>
            </a:r>
            <a:r>
              <a:rPr lang="en-US" sz="1100" dirty="0" smtClean="0"/>
              <a:t>=*</a:t>
            </a:r>
          </a:p>
        </p:txBody>
      </p:sp>
      <p:sp>
        <p:nvSpPr>
          <p:cNvPr id="585" name="TextBox 584"/>
          <p:cNvSpPr txBox="1"/>
          <p:nvPr/>
        </p:nvSpPr>
        <p:spPr>
          <a:xfrm>
            <a:off x="4876800" y="4400550"/>
            <a:ext cx="335303" cy="169277"/>
          </a:xfrm>
          <a:prstGeom prst="rect">
            <a:avLst/>
          </a:prstGeom>
          <a:noFill/>
        </p:spPr>
        <p:txBody>
          <a:bodyPr wrap="none" lIns="0" tIns="0" rIns="0" bIns="0" rtlCol="0">
            <a:spAutoFit/>
          </a:bodyPr>
          <a:lstStyle/>
          <a:p>
            <a:r>
              <a:rPr lang="en-US" sz="1100" dirty="0" err="1" smtClean="0"/>
              <a:t>BrE</a:t>
            </a:r>
            <a:r>
              <a:rPr lang="en-US" sz="1100" dirty="0" smtClean="0"/>
              <a:t>=*</a:t>
            </a:r>
          </a:p>
        </p:txBody>
      </p:sp>
      <p:sp>
        <p:nvSpPr>
          <p:cNvPr id="586" name="TextBox 585"/>
          <p:cNvSpPr txBox="1"/>
          <p:nvPr/>
        </p:nvSpPr>
        <p:spPr>
          <a:xfrm>
            <a:off x="5257800" y="4400550"/>
            <a:ext cx="394470" cy="169277"/>
          </a:xfrm>
          <a:prstGeom prst="rect">
            <a:avLst/>
          </a:prstGeom>
          <a:noFill/>
        </p:spPr>
        <p:txBody>
          <a:bodyPr wrap="none" lIns="0" tIns="0" rIns="0" bIns="0" rtlCol="0">
            <a:spAutoFit/>
          </a:bodyPr>
          <a:lstStyle/>
          <a:p>
            <a:r>
              <a:rPr lang="en-US" sz="1100" dirty="0" err="1" smtClean="0"/>
              <a:t>BrLT</a:t>
            </a:r>
            <a:r>
              <a:rPr lang="en-US" sz="1100" dirty="0" smtClean="0"/>
              <a:t>=*</a:t>
            </a:r>
          </a:p>
        </p:txBody>
      </p:sp>
      <p:sp>
        <p:nvSpPr>
          <p:cNvPr id="587" name="TextBox 586"/>
          <p:cNvSpPr txBox="1"/>
          <p:nvPr/>
        </p:nvSpPr>
        <p:spPr>
          <a:xfrm>
            <a:off x="5867400" y="4095750"/>
            <a:ext cx="379868" cy="169277"/>
          </a:xfrm>
          <a:prstGeom prst="rect">
            <a:avLst/>
          </a:prstGeom>
          <a:noFill/>
        </p:spPr>
        <p:txBody>
          <a:bodyPr wrap="none" lIns="0" tIns="0" rIns="0" bIns="0" rtlCol="0">
            <a:spAutoFit/>
          </a:bodyPr>
          <a:lstStyle/>
          <a:p>
            <a:r>
              <a:rPr lang="en-US" sz="1100" dirty="0" err="1" smtClean="0"/>
              <a:t>Asel</a:t>
            </a:r>
            <a:r>
              <a:rPr lang="en-US" sz="1100" dirty="0" smtClean="0"/>
              <a:t>=*</a:t>
            </a:r>
          </a:p>
        </p:txBody>
      </p:sp>
      <p:sp>
        <p:nvSpPr>
          <p:cNvPr id="588" name="TextBox 587"/>
          <p:cNvSpPr txBox="1"/>
          <p:nvPr/>
        </p:nvSpPr>
        <p:spPr>
          <a:xfrm>
            <a:off x="5486400" y="4095750"/>
            <a:ext cx="376217" cy="169277"/>
          </a:xfrm>
          <a:prstGeom prst="rect">
            <a:avLst/>
          </a:prstGeom>
          <a:noFill/>
        </p:spPr>
        <p:txBody>
          <a:bodyPr wrap="none" lIns="0" tIns="0" rIns="0" bIns="0" rtlCol="0">
            <a:spAutoFit/>
          </a:bodyPr>
          <a:lstStyle/>
          <a:p>
            <a:r>
              <a:rPr lang="en-US" sz="1100" dirty="0" err="1" smtClean="0"/>
              <a:t>Bsel</a:t>
            </a:r>
            <a:r>
              <a:rPr lang="en-US" sz="1100" dirty="0" smtClean="0"/>
              <a:t>=1</a:t>
            </a:r>
          </a:p>
        </p:txBody>
      </p:sp>
      <p:sp>
        <p:nvSpPr>
          <p:cNvPr id="589" name="TextBox 588"/>
          <p:cNvSpPr txBox="1"/>
          <p:nvPr/>
        </p:nvSpPr>
        <p:spPr>
          <a:xfrm>
            <a:off x="6324600" y="4095750"/>
            <a:ext cx="551433" cy="169277"/>
          </a:xfrm>
          <a:prstGeom prst="rect">
            <a:avLst/>
          </a:prstGeom>
          <a:noFill/>
        </p:spPr>
        <p:txBody>
          <a:bodyPr wrap="none" lIns="0" tIns="0" rIns="0" bIns="0" rtlCol="0">
            <a:spAutoFit/>
          </a:bodyPr>
          <a:lstStyle/>
          <a:p>
            <a:r>
              <a:rPr lang="en-US" sz="1100" dirty="0" err="1" smtClean="0"/>
              <a:t>ALUSel</a:t>
            </a:r>
            <a:r>
              <a:rPr lang="en-US" sz="1100" dirty="0" smtClean="0"/>
              <a:t>=B</a:t>
            </a:r>
          </a:p>
        </p:txBody>
      </p:sp>
      <p:sp>
        <p:nvSpPr>
          <p:cNvPr id="591" name="TextBox 590"/>
          <p:cNvSpPr txBox="1"/>
          <p:nvPr/>
        </p:nvSpPr>
        <p:spPr>
          <a:xfrm>
            <a:off x="6934200" y="4095750"/>
            <a:ext cx="864294" cy="169277"/>
          </a:xfrm>
          <a:prstGeom prst="rect">
            <a:avLst/>
          </a:prstGeom>
          <a:noFill/>
        </p:spPr>
        <p:txBody>
          <a:bodyPr wrap="none" lIns="0" tIns="0" rIns="0" bIns="0" rtlCol="0">
            <a:spAutoFit/>
          </a:bodyPr>
          <a:lstStyle/>
          <a:p>
            <a:r>
              <a:rPr lang="en-US" sz="1100" dirty="0" err="1" smtClean="0"/>
              <a:t>MemRW</a:t>
            </a:r>
            <a:r>
              <a:rPr lang="en-US" sz="1100" dirty="0" smtClean="0"/>
              <a:t>=Read</a:t>
            </a:r>
          </a:p>
        </p:txBody>
      </p:sp>
      <p:sp>
        <p:nvSpPr>
          <p:cNvPr id="593" name="TextBox 592"/>
          <p:cNvSpPr txBox="1"/>
          <p:nvPr/>
        </p:nvSpPr>
        <p:spPr>
          <a:xfrm>
            <a:off x="8077200" y="4095750"/>
            <a:ext cx="511358" cy="169277"/>
          </a:xfrm>
          <a:prstGeom prst="rect">
            <a:avLst/>
          </a:prstGeom>
          <a:noFill/>
        </p:spPr>
        <p:txBody>
          <a:bodyPr wrap="none" lIns="0" tIns="0" rIns="0" bIns="0" rtlCol="0">
            <a:spAutoFit/>
          </a:bodyPr>
          <a:lstStyle/>
          <a:p>
            <a:r>
              <a:rPr lang="en-US" sz="1100" dirty="0" err="1" smtClean="0"/>
              <a:t>WBSel</a:t>
            </a:r>
            <a:r>
              <a:rPr lang="en-US" sz="1100" dirty="0" smtClean="0"/>
              <a:t>=1</a:t>
            </a:r>
          </a:p>
        </p:txBody>
      </p:sp>
      <p:sp>
        <p:nvSpPr>
          <p:cNvPr id="594" name="TextBox 593"/>
          <p:cNvSpPr txBox="1"/>
          <p:nvPr/>
        </p:nvSpPr>
        <p:spPr>
          <a:xfrm>
            <a:off x="990600" y="4095750"/>
            <a:ext cx="666849" cy="169277"/>
          </a:xfrm>
          <a:prstGeom prst="rect">
            <a:avLst/>
          </a:prstGeom>
          <a:noFill/>
        </p:spPr>
        <p:txBody>
          <a:bodyPr wrap="none" lIns="0" tIns="0" rIns="0" bIns="0" rtlCol="0">
            <a:spAutoFit/>
          </a:bodyPr>
          <a:lstStyle/>
          <a:p>
            <a:r>
              <a:rPr lang="en-US" sz="1100" dirty="0" err="1" smtClean="0"/>
              <a:t>PCSel</a:t>
            </a:r>
            <a:r>
              <a:rPr lang="en-US" sz="1100" dirty="0" smtClean="0"/>
              <a:t>=pc+4</a:t>
            </a:r>
          </a:p>
        </p:txBody>
      </p:sp>
      <p:sp>
        <p:nvSpPr>
          <p:cNvPr id="596" name="TextBox 595"/>
          <p:cNvSpPr txBox="1"/>
          <p:nvPr/>
        </p:nvSpPr>
        <p:spPr>
          <a:xfrm>
            <a:off x="3406447" y="1657350"/>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grpSp>
        <p:nvGrpSpPr>
          <p:cNvPr id="2" name="Group 1"/>
          <p:cNvGrpSpPr/>
          <p:nvPr/>
        </p:nvGrpSpPr>
        <p:grpSpPr>
          <a:xfrm>
            <a:off x="1143001" y="1047750"/>
            <a:ext cx="7391400" cy="2984500"/>
            <a:chOff x="1295400" y="1197264"/>
            <a:chExt cx="7391400" cy="2984500"/>
          </a:xfrm>
        </p:grpSpPr>
        <p:cxnSp>
          <p:nvCxnSpPr>
            <p:cNvPr id="125" name="Straight Arrow Connector 124"/>
            <p:cNvCxnSpPr/>
            <p:nvPr/>
          </p:nvCxnSpPr>
          <p:spPr>
            <a:xfrm flipH="1" flipV="1">
              <a:off x="1371600" y="2411035"/>
              <a:ext cx="10391" cy="177072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6606720" y="2737100"/>
              <a:ext cx="0" cy="143485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4343400" y="3068419"/>
              <a:ext cx="0" cy="110353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V="1">
              <a:off x="6019800" y="2828766"/>
              <a:ext cx="0" cy="134318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V="1">
              <a:off x="8610600" y="2535019"/>
              <a:ext cx="0" cy="163693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934200" y="1412947"/>
              <a:ext cx="0" cy="924428"/>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2" name="Elbow Connector 131"/>
            <p:cNvCxnSpPr/>
            <p:nvPr/>
          </p:nvCxnSpPr>
          <p:spPr>
            <a:xfrm>
              <a:off x="6934199" y="1425864"/>
              <a:ext cx="1600201" cy="804355"/>
            </a:xfrm>
            <a:prstGeom prst="bentConnector3">
              <a:avLst>
                <a:gd name="adj1" fmla="val 8427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447800" y="2192119"/>
              <a:ext cx="1524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4" name="Elbow Connector 133"/>
            <p:cNvCxnSpPr/>
            <p:nvPr/>
          </p:nvCxnSpPr>
          <p:spPr>
            <a:xfrm>
              <a:off x="1965663" y="2192119"/>
              <a:ext cx="320337" cy="304800"/>
            </a:xfrm>
            <a:prstGeom prst="bentConnector3">
              <a:avLst>
                <a:gd name="adj1" fmla="val 50000"/>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5" name="Elbow Connector 134"/>
            <p:cNvCxnSpPr/>
            <p:nvPr/>
          </p:nvCxnSpPr>
          <p:spPr>
            <a:xfrm flipV="1">
              <a:off x="1935331" y="1773339"/>
              <a:ext cx="396537" cy="419100"/>
            </a:xfrm>
            <a:prstGeom prst="bentConnector3">
              <a:avLst>
                <a:gd name="adj1" fmla="val 50000"/>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6" name="Elbow Connector 135"/>
            <p:cNvCxnSpPr/>
            <p:nvPr/>
          </p:nvCxnSpPr>
          <p:spPr>
            <a:xfrm flipV="1">
              <a:off x="2590800" y="1315819"/>
              <a:ext cx="304800" cy="457200"/>
            </a:xfrm>
            <a:prstGeom prst="bentConnector2">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7" name="Elbow Connector 136"/>
            <p:cNvCxnSpPr/>
            <p:nvPr/>
          </p:nvCxnSpPr>
          <p:spPr>
            <a:xfrm rot="10800000" flipV="1">
              <a:off x="1295400" y="1315819"/>
              <a:ext cx="1600200" cy="990600"/>
            </a:xfrm>
            <a:prstGeom prst="bentConnector3">
              <a:avLst>
                <a:gd name="adj1" fmla="val 124407"/>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3048000" y="2495550"/>
              <a:ext cx="0" cy="1676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V="1">
              <a:off x="3038764" y="3525619"/>
              <a:ext cx="618836" cy="959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1" name="Elbow Connector 140"/>
            <p:cNvCxnSpPr/>
            <p:nvPr/>
          </p:nvCxnSpPr>
          <p:spPr>
            <a:xfrm flipH="1" flipV="1">
              <a:off x="3483264" y="1197264"/>
              <a:ext cx="5203536" cy="1032955"/>
            </a:xfrm>
            <a:prstGeom prst="bentConnector3">
              <a:avLst>
                <a:gd name="adj1" fmla="val -2374"/>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flipV="1">
              <a:off x="3962400" y="3790950"/>
              <a:ext cx="0" cy="3810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V="1">
              <a:off x="6096000" y="2647950"/>
              <a:ext cx="370610" cy="231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5" name="Elbow Connector 144"/>
            <p:cNvCxnSpPr/>
            <p:nvPr/>
          </p:nvCxnSpPr>
          <p:spPr>
            <a:xfrm flipV="1">
              <a:off x="4197374" y="2724150"/>
              <a:ext cx="1746226" cy="825788"/>
            </a:xfrm>
            <a:prstGeom prst="bentConnector3">
              <a:avLst>
                <a:gd name="adj1" fmla="val 83443"/>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895599" y="2492664"/>
              <a:ext cx="1524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6781799" y="2340264"/>
              <a:ext cx="1524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49" name="Elbow Connector 148"/>
          <p:cNvCxnSpPr/>
          <p:nvPr/>
        </p:nvCxnSpPr>
        <p:spPr>
          <a:xfrm rot="16200000" flipH="1">
            <a:off x="3086100" y="1314451"/>
            <a:ext cx="838200" cy="304800"/>
          </a:xfrm>
          <a:prstGeom prst="bentConnector3">
            <a:avLst>
              <a:gd name="adj1" fmla="val 100275"/>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447800" y="1620619"/>
            <a:ext cx="365463" cy="838199"/>
            <a:chOff x="1447800" y="1809750"/>
            <a:chExt cx="365463" cy="838199"/>
          </a:xfrm>
        </p:grpSpPr>
        <p:sp>
          <p:nvSpPr>
            <p:cNvPr id="19" name="Rectangle 18"/>
            <p:cNvSpPr/>
            <p:nvPr/>
          </p:nvSpPr>
          <p:spPr>
            <a:xfrm>
              <a:off x="1447800" y="1809750"/>
              <a:ext cx="365463" cy="838199"/>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tx1"/>
                  </a:solidFill>
                  <a:latin typeface="Courier New"/>
                  <a:cs typeface="Courier New"/>
                </a:rPr>
                <a:t>pc</a:t>
              </a:r>
              <a:endParaRPr lang="en-US" b="1" dirty="0">
                <a:solidFill>
                  <a:schemeClr val="tx1"/>
                </a:solidFill>
                <a:latin typeface="Courier New"/>
                <a:cs typeface="Courier New"/>
              </a:endParaRPr>
            </a:p>
          </p:txBody>
        </p:sp>
        <p:sp>
          <p:nvSpPr>
            <p:cNvPr id="31" name="Isosceles Triangle 30"/>
            <p:cNvSpPr/>
            <p:nvPr/>
          </p:nvSpPr>
          <p:spPr>
            <a:xfrm>
              <a:off x="1600200" y="2495550"/>
              <a:ext cx="152400" cy="152399"/>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7340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Rectangle 568"/>
          <p:cNvSpPr/>
          <p:nvPr/>
        </p:nvSpPr>
        <p:spPr>
          <a:xfrm>
            <a:off x="838200" y="4019550"/>
            <a:ext cx="7868227" cy="715818"/>
          </a:xfrm>
          <a:prstGeom prst="rect">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8" name="Straight Arrow Connector 87"/>
          <p:cNvCxnSpPr/>
          <p:nvPr/>
        </p:nvCxnSpPr>
        <p:spPr>
          <a:xfrm flipH="1">
            <a:off x="5181600" y="2611219"/>
            <a:ext cx="2302" cy="1789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5029200" y="2611219"/>
            <a:ext cx="2302" cy="1789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normAutofit/>
          </a:bodyPr>
          <a:lstStyle/>
          <a:p>
            <a:r>
              <a:rPr lang="en-US" dirty="0" smtClean="0"/>
              <a:t>Implementing </a:t>
            </a:r>
            <a:r>
              <a:rPr lang="en-US" b="1" dirty="0" err="1" smtClean="0">
                <a:latin typeface="Courier New"/>
                <a:cs typeface="Courier New"/>
              </a:rPr>
              <a:t>auipc</a:t>
            </a:r>
            <a:endParaRPr lang="en-US" b="1" dirty="0">
              <a:latin typeface="Courier New"/>
              <a:cs typeface="Courier New"/>
            </a:endParaRPr>
          </a:p>
        </p:txBody>
      </p:sp>
      <p:sp>
        <p:nvSpPr>
          <p:cNvPr id="4" name="Date Placeholder 3"/>
          <p:cNvSpPr>
            <a:spLocks noGrp="1"/>
          </p:cNvSpPr>
          <p:nvPr>
            <p:ph type="dt" sz="half" idx="10"/>
          </p:nvPr>
        </p:nvSpPr>
        <p:spPr/>
        <p:txBody>
          <a:bodyPr/>
          <a:lstStyle/>
          <a:p>
            <a:r>
              <a:rPr lang="en-US" dirty="0" smtClean="0"/>
              <a:t>CS 61c</a:t>
            </a:r>
            <a:endParaRPr lang="en-US" dirty="0"/>
          </a:p>
        </p:txBody>
      </p:sp>
      <p:sp>
        <p:nvSpPr>
          <p:cNvPr id="5" name="Slide Number Placeholder 4"/>
          <p:cNvSpPr>
            <a:spLocks noGrp="1"/>
          </p:cNvSpPr>
          <p:nvPr>
            <p:ph type="sldNum" sz="quarter" idx="12"/>
          </p:nvPr>
        </p:nvSpPr>
        <p:spPr/>
        <p:txBody>
          <a:bodyPr/>
          <a:lstStyle/>
          <a:p>
            <a:fld id="{3FF131CF-B26C-E347-9AC9-78212C099DD5}" type="slidenum">
              <a:rPr lang="en-US" smtClean="0"/>
              <a:t>12</a:t>
            </a:fld>
            <a:endParaRPr lang="en-US"/>
          </a:p>
        </p:txBody>
      </p:sp>
      <p:sp>
        <p:nvSpPr>
          <p:cNvPr id="16" name="Rectangle 15"/>
          <p:cNvSpPr/>
          <p:nvPr/>
        </p:nvSpPr>
        <p:spPr>
          <a:xfrm>
            <a:off x="2133600" y="2001619"/>
            <a:ext cx="609600" cy="685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smtClean="0">
                <a:solidFill>
                  <a:schemeClr val="tx1"/>
                </a:solidFill>
                <a:latin typeface="Calibri"/>
                <a:cs typeface="Calibri"/>
              </a:rPr>
              <a:t>IMEM</a:t>
            </a:r>
            <a:endParaRPr lang="en-US" dirty="0">
              <a:solidFill>
                <a:schemeClr val="tx1"/>
              </a:solidFill>
              <a:latin typeface="Calibri"/>
              <a:cs typeface="Calibri"/>
            </a:endParaRPr>
          </a:p>
        </p:txBody>
      </p:sp>
      <p:grpSp>
        <p:nvGrpSpPr>
          <p:cNvPr id="50" name="Group 49"/>
          <p:cNvGrpSpPr/>
          <p:nvPr/>
        </p:nvGrpSpPr>
        <p:grpSpPr>
          <a:xfrm>
            <a:off x="6172200" y="1696819"/>
            <a:ext cx="521297" cy="990600"/>
            <a:chOff x="6324600" y="3115310"/>
            <a:chExt cx="521297"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Isosceles Triangle 28"/>
            <p:cNvSpPr/>
            <p:nvPr/>
          </p:nvSpPr>
          <p:spPr>
            <a:xfrm rot="5400000">
              <a:off x="6362707" y="3641091"/>
              <a:ext cx="152400" cy="76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0"/>
              <a:ext cx="521297" cy="338554"/>
            </a:xfrm>
            <a:prstGeom prst="rect">
              <a:avLst/>
            </a:prstGeom>
            <a:noFill/>
          </p:spPr>
          <p:txBody>
            <a:bodyPr wrap="none" rtlCol="0">
              <a:spAutoFit/>
            </a:bodyPr>
            <a:lstStyle/>
            <a:p>
              <a:r>
                <a:rPr lang="en-US" sz="1600" dirty="0" smtClean="0"/>
                <a:t>ALU</a:t>
              </a:r>
              <a:endParaRPr lang="en-US" sz="1600" dirty="0"/>
            </a:p>
          </p:txBody>
        </p:sp>
      </p:grpSp>
      <p:grpSp>
        <p:nvGrpSpPr>
          <p:cNvPr id="83" name="Group 82"/>
          <p:cNvGrpSpPr/>
          <p:nvPr/>
        </p:nvGrpSpPr>
        <p:grpSpPr>
          <a:xfrm>
            <a:off x="3429000" y="2992219"/>
            <a:ext cx="615974" cy="762000"/>
            <a:chOff x="3733800" y="3105150"/>
            <a:chExt cx="615974" cy="762000"/>
          </a:xfrm>
        </p:grpSpPr>
        <p:sp>
          <p:nvSpPr>
            <p:cNvPr id="51" name="Trapezoid 50"/>
            <p:cNvSpPr/>
            <p:nvPr/>
          </p:nvSpPr>
          <p:spPr>
            <a:xfrm rot="5400000">
              <a:off x="3695700" y="3219450"/>
              <a:ext cx="762000" cy="5334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TextBox 51"/>
            <p:cNvSpPr txBox="1"/>
            <p:nvPr/>
          </p:nvSpPr>
          <p:spPr>
            <a:xfrm>
              <a:off x="3733800" y="3218081"/>
              <a:ext cx="615974" cy="584776"/>
            </a:xfrm>
            <a:prstGeom prst="rect">
              <a:avLst/>
            </a:prstGeom>
            <a:noFill/>
          </p:spPr>
          <p:txBody>
            <a:bodyPr wrap="none" rtlCol="0">
              <a:spAutoFit/>
            </a:bodyPr>
            <a:lstStyle/>
            <a:p>
              <a:r>
                <a:rPr lang="en-US" sz="1600" dirty="0" err="1" smtClean="0"/>
                <a:t>Imm</a:t>
              </a:r>
              <a:r>
                <a:rPr lang="en-US" sz="1600" dirty="0" smtClean="0"/>
                <a:t>.</a:t>
              </a:r>
            </a:p>
            <a:p>
              <a:r>
                <a:rPr lang="en-US" sz="1600" dirty="0" smtClean="0"/>
                <a:t>Gen</a:t>
              </a:r>
            </a:p>
          </p:txBody>
        </p:sp>
      </p:grpSp>
      <p:grpSp>
        <p:nvGrpSpPr>
          <p:cNvPr id="60" name="Group 59"/>
          <p:cNvGrpSpPr/>
          <p:nvPr/>
        </p:nvGrpSpPr>
        <p:grpSpPr>
          <a:xfrm>
            <a:off x="2133600" y="1392019"/>
            <a:ext cx="304800" cy="4572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TextBox 58"/>
            <p:cNvSpPr txBox="1"/>
            <p:nvPr/>
          </p:nvSpPr>
          <p:spPr>
            <a:xfrm>
              <a:off x="5181600" y="3333750"/>
              <a:ext cx="298519" cy="246221"/>
            </a:xfrm>
            <a:prstGeom prst="rect">
              <a:avLst/>
            </a:prstGeom>
            <a:noFill/>
          </p:spPr>
          <p:txBody>
            <a:bodyPr wrap="none" tIns="0" rIns="0" bIns="0" rtlCol="0">
              <a:spAutoFit/>
            </a:bodyPr>
            <a:lstStyle/>
            <a:p>
              <a:r>
                <a:rPr lang="en-US" sz="1600" dirty="0" smtClean="0"/>
                <a:t>+4</a:t>
              </a:r>
            </a:p>
          </p:txBody>
        </p:sp>
      </p:grpSp>
      <p:cxnSp>
        <p:nvCxnSpPr>
          <p:cNvPr id="65" name="Straight Arrow Connector 64"/>
          <p:cNvCxnSpPr>
            <a:endCxn id="179" idx="3"/>
          </p:cNvCxnSpPr>
          <p:nvPr/>
        </p:nvCxnSpPr>
        <p:spPr>
          <a:xfrm flipH="1" flipV="1">
            <a:off x="1219200" y="2258635"/>
            <a:ext cx="10391" cy="177072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876800" y="2724150"/>
            <a:ext cx="2302"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7010400" y="1849219"/>
            <a:ext cx="990600" cy="8382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600" dirty="0">
                  <a:solidFill>
                    <a:schemeClr val="tx1"/>
                  </a:solidFill>
                  <a:latin typeface="Calibri"/>
                  <a:cs typeface="Calibri"/>
                </a:rPr>
                <a:t>D</a:t>
              </a:r>
              <a:r>
                <a:rPr lang="en-US" sz="1600" dirty="0" smtClean="0">
                  <a:solidFill>
                    <a:schemeClr val="tx1"/>
                  </a:solidFill>
                  <a:latin typeface="Calibri"/>
                  <a:cs typeface="Calibri"/>
                </a:rPr>
                <a:t>MEM</a:t>
              </a:r>
              <a:endParaRPr lang="en-US" dirty="0">
                <a:solidFill>
                  <a:schemeClr val="tx1"/>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5" name="Group 74"/>
          <p:cNvGrpSpPr/>
          <p:nvPr/>
        </p:nvGrpSpPr>
        <p:grpSpPr>
          <a:xfrm>
            <a:off x="4726702" y="2077819"/>
            <a:ext cx="762000" cy="685800"/>
            <a:chOff x="5029200" y="3333750"/>
            <a:chExt cx="762000" cy="685800"/>
          </a:xfrm>
        </p:grpSpPr>
        <p:sp>
          <p:nvSpPr>
            <p:cNvPr id="73" name="Trapezoid 72"/>
            <p:cNvSpPr/>
            <p:nvPr/>
          </p:nvSpPr>
          <p:spPr>
            <a:xfrm rot="5400000">
              <a:off x="4989949" y="3449201"/>
              <a:ext cx="685800" cy="454898"/>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TextBox 73"/>
            <p:cNvSpPr txBox="1"/>
            <p:nvPr/>
          </p:nvSpPr>
          <p:spPr>
            <a:xfrm>
              <a:off x="5029200" y="3409950"/>
              <a:ext cx="762000" cy="461665"/>
            </a:xfrm>
            <a:prstGeom prst="rect">
              <a:avLst/>
            </a:prstGeom>
            <a:noFill/>
          </p:spPr>
          <p:txBody>
            <a:bodyPr wrap="square" rtlCol="0">
              <a:spAutoFit/>
            </a:bodyPr>
            <a:lstStyle/>
            <a:p>
              <a:r>
                <a:rPr lang="en-US" sz="1200" dirty="0" smtClean="0"/>
                <a:t>Branch Comp.</a:t>
              </a:r>
            </a:p>
          </p:txBody>
        </p:sp>
      </p:grpSp>
      <p:grpSp>
        <p:nvGrpSpPr>
          <p:cNvPr id="188" name="Group 187"/>
          <p:cNvGrpSpPr/>
          <p:nvPr/>
        </p:nvGrpSpPr>
        <p:grpSpPr>
          <a:xfrm>
            <a:off x="3657600" y="1468219"/>
            <a:ext cx="841921" cy="1447800"/>
            <a:chOff x="3657600" y="1428750"/>
            <a:chExt cx="841921"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err="1" smtClean="0">
                    <a:solidFill>
                      <a:schemeClr val="tx1"/>
                    </a:solidFill>
                    <a:latin typeface="Calibri"/>
                    <a:cs typeface="Calibri"/>
                  </a:rPr>
                  <a:t>Reg</a:t>
                </a:r>
                <a:r>
                  <a:rPr lang="en-US" dirty="0" smtClean="0">
                    <a:solidFill>
                      <a:schemeClr val="tx1"/>
                    </a:solidFill>
                    <a:latin typeface="Calibri"/>
                    <a:cs typeface="Calibri"/>
                  </a:rPr>
                  <a:t>[]</a:t>
                </a:r>
                <a:endParaRPr lang="en-US" dirty="0">
                  <a:solidFill>
                    <a:schemeClr val="tx1"/>
                  </a:solidFill>
                  <a:latin typeface="Calibri"/>
                  <a:cs typeface="Calibri"/>
                </a:endParaRPr>
              </a:p>
            </p:txBody>
          </p:sp>
          <p:sp>
            <p:nvSpPr>
              <p:cNvPr id="30" name="Isosceles Triangle 29"/>
              <p:cNvSpPr/>
              <p:nvPr/>
            </p:nvSpPr>
            <p:spPr>
              <a:xfrm>
                <a:off x="4419600" y="2708081"/>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7" name="TextBox 76"/>
            <p:cNvSpPr txBox="1"/>
            <p:nvPr/>
          </p:nvSpPr>
          <p:spPr>
            <a:xfrm>
              <a:off x="3657600" y="2234684"/>
              <a:ext cx="397545" cy="184666"/>
            </a:xfrm>
            <a:prstGeom prst="rect">
              <a:avLst/>
            </a:prstGeom>
            <a:noFill/>
          </p:spPr>
          <p:txBody>
            <a:bodyPr wrap="none" lIns="0" tIns="0" rIns="0" bIns="0" rtlCol="0">
              <a:spAutoFit/>
            </a:bodyPr>
            <a:lstStyle/>
            <a:p>
              <a:r>
                <a:rPr lang="en-US" sz="1200" dirty="0" err="1" smtClean="0"/>
                <a:t>AddrA</a:t>
              </a:r>
              <a:endParaRPr lang="en-US" sz="1200" dirty="0" smtClean="0"/>
            </a:p>
          </p:txBody>
        </p:sp>
        <p:sp>
          <p:nvSpPr>
            <p:cNvPr id="78" name="TextBox 77"/>
            <p:cNvSpPr txBox="1"/>
            <p:nvPr/>
          </p:nvSpPr>
          <p:spPr>
            <a:xfrm>
              <a:off x="3657600" y="2463284"/>
              <a:ext cx="388102" cy="184666"/>
            </a:xfrm>
            <a:prstGeom prst="rect">
              <a:avLst/>
            </a:prstGeom>
            <a:noFill/>
          </p:spPr>
          <p:txBody>
            <a:bodyPr wrap="none" lIns="0" tIns="0" rIns="0" bIns="0" rtlCol="0">
              <a:spAutoFit/>
            </a:bodyPr>
            <a:lstStyle/>
            <a:p>
              <a:r>
                <a:rPr lang="en-US" sz="1200" dirty="0" err="1" smtClean="0"/>
                <a:t>AddrB</a:t>
              </a:r>
              <a:endParaRPr lang="en-US" sz="1200" dirty="0" smtClean="0"/>
            </a:p>
          </p:txBody>
        </p:sp>
        <p:sp>
          <p:nvSpPr>
            <p:cNvPr id="79" name="TextBox 78"/>
            <p:cNvSpPr txBox="1"/>
            <p:nvPr/>
          </p:nvSpPr>
          <p:spPr>
            <a:xfrm>
              <a:off x="4114800" y="2234684"/>
              <a:ext cx="384721" cy="184666"/>
            </a:xfrm>
            <a:prstGeom prst="rect">
              <a:avLst/>
            </a:prstGeom>
            <a:noFill/>
          </p:spPr>
          <p:txBody>
            <a:bodyPr wrap="none" lIns="0" tIns="0" rIns="0" bIns="0" rtlCol="0">
              <a:spAutoFit/>
            </a:bodyPr>
            <a:lstStyle/>
            <a:p>
              <a:r>
                <a:rPr lang="en-US" sz="1200" dirty="0" err="1" smtClean="0"/>
                <a:t>DataA</a:t>
              </a:r>
              <a:endParaRPr lang="en-US" sz="1200" dirty="0" smtClean="0"/>
            </a:p>
          </p:txBody>
        </p:sp>
        <p:sp>
          <p:nvSpPr>
            <p:cNvPr id="80" name="TextBox 79"/>
            <p:cNvSpPr txBox="1"/>
            <p:nvPr/>
          </p:nvSpPr>
          <p:spPr>
            <a:xfrm>
              <a:off x="3657600" y="1998881"/>
              <a:ext cx="399073" cy="184666"/>
            </a:xfrm>
            <a:prstGeom prst="rect">
              <a:avLst/>
            </a:prstGeom>
            <a:noFill/>
          </p:spPr>
          <p:txBody>
            <a:bodyPr wrap="none" lIns="0" tIns="0" rIns="0" bIns="0" rtlCol="0">
              <a:spAutoFit/>
            </a:bodyPr>
            <a:lstStyle/>
            <a:p>
              <a:r>
                <a:rPr lang="en-US" sz="1200" dirty="0" err="1" smtClean="0"/>
                <a:t>AddrD</a:t>
              </a:r>
              <a:endParaRPr lang="en-US" sz="1200" dirty="0" smtClean="0"/>
            </a:p>
          </p:txBody>
        </p:sp>
        <p:sp>
          <p:nvSpPr>
            <p:cNvPr id="81" name="TextBox 80"/>
            <p:cNvSpPr txBox="1"/>
            <p:nvPr/>
          </p:nvSpPr>
          <p:spPr>
            <a:xfrm>
              <a:off x="4114800" y="2463284"/>
              <a:ext cx="377357" cy="184666"/>
            </a:xfrm>
            <a:prstGeom prst="rect">
              <a:avLst/>
            </a:prstGeom>
            <a:noFill/>
          </p:spPr>
          <p:txBody>
            <a:bodyPr wrap="none" lIns="0" tIns="0" rIns="0" bIns="0" rtlCol="0">
              <a:spAutoFit/>
            </a:bodyPr>
            <a:lstStyle/>
            <a:p>
              <a:r>
                <a:rPr lang="en-US" sz="1200" dirty="0" err="1" smtClean="0"/>
                <a:t>DataB</a:t>
              </a:r>
              <a:endParaRPr lang="en-US" sz="1200" dirty="0" smtClean="0"/>
            </a:p>
          </p:txBody>
        </p:sp>
        <p:sp>
          <p:nvSpPr>
            <p:cNvPr id="82" name="TextBox 81"/>
            <p:cNvSpPr txBox="1"/>
            <p:nvPr/>
          </p:nvSpPr>
          <p:spPr>
            <a:xfrm>
              <a:off x="3657600" y="1694081"/>
              <a:ext cx="388327" cy="184666"/>
            </a:xfrm>
            <a:prstGeom prst="rect">
              <a:avLst/>
            </a:prstGeom>
            <a:noFill/>
          </p:spPr>
          <p:txBody>
            <a:bodyPr wrap="none" lIns="0" tIns="0" rIns="0" bIns="0" rtlCol="0">
              <a:spAutoFit/>
            </a:bodyPr>
            <a:lstStyle/>
            <a:p>
              <a:r>
                <a:rPr lang="en-US" sz="1200" dirty="0" err="1" smtClean="0"/>
                <a:t>DataD</a:t>
              </a:r>
              <a:endParaRPr lang="en-US" sz="1200" dirty="0" smtClean="0"/>
            </a:p>
          </p:txBody>
        </p:sp>
      </p:grpSp>
      <p:cxnSp>
        <p:nvCxnSpPr>
          <p:cNvPr id="91" name="Straight Arrow Connector 90"/>
          <p:cNvCxnSpPr/>
          <p:nvPr/>
        </p:nvCxnSpPr>
        <p:spPr>
          <a:xfrm flipV="1">
            <a:off x="6454320" y="2584700"/>
            <a:ext cx="0" cy="143485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4191000" y="2916019"/>
            <a:ext cx="0" cy="11035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7233228" y="2681198"/>
            <a:ext cx="0" cy="1338352"/>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010400" y="2077819"/>
            <a:ext cx="307777" cy="184666"/>
          </a:xfrm>
          <a:prstGeom prst="rect">
            <a:avLst/>
          </a:prstGeom>
          <a:noFill/>
        </p:spPr>
        <p:txBody>
          <a:bodyPr wrap="none" lIns="0" tIns="0" rIns="0" bIns="0" rtlCol="0">
            <a:spAutoFit/>
          </a:bodyPr>
          <a:lstStyle/>
          <a:p>
            <a:r>
              <a:rPr lang="en-US" sz="1200" dirty="0" err="1" smtClean="0"/>
              <a:t>Addr</a:t>
            </a:r>
            <a:endParaRPr lang="en-US" sz="1200" dirty="0" smtClean="0"/>
          </a:p>
        </p:txBody>
      </p:sp>
      <p:sp>
        <p:nvSpPr>
          <p:cNvPr id="98" name="TextBox 97"/>
          <p:cNvSpPr txBox="1"/>
          <p:nvPr/>
        </p:nvSpPr>
        <p:spPr>
          <a:xfrm>
            <a:off x="7031583" y="2350353"/>
            <a:ext cx="436017" cy="184666"/>
          </a:xfrm>
          <a:prstGeom prst="rect">
            <a:avLst/>
          </a:prstGeom>
          <a:noFill/>
        </p:spPr>
        <p:txBody>
          <a:bodyPr wrap="none" lIns="0" tIns="0" rIns="0" bIns="0" rtlCol="0">
            <a:spAutoFit/>
          </a:bodyPr>
          <a:lstStyle/>
          <a:p>
            <a:r>
              <a:rPr lang="en-US" sz="1200" dirty="0" err="1" smtClean="0"/>
              <a:t>DataW</a:t>
            </a:r>
            <a:endParaRPr lang="en-US" sz="1200" dirty="0" smtClean="0"/>
          </a:p>
        </p:txBody>
      </p:sp>
      <p:sp>
        <p:nvSpPr>
          <p:cNvPr id="99" name="TextBox 98"/>
          <p:cNvSpPr txBox="1"/>
          <p:nvPr/>
        </p:nvSpPr>
        <p:spPr>
          <a:xfrm>
            <a:off x="7543800" y="2154019"/>
            <a:ext cx="384721" cy="184666"/>
          </a:xfrm>
          <a:prstGeom prst="rect">
            <a:avLst/>
          </a:prstGeom>
          <a:noFill/>
        </p:spPr>
        <p:txBody>
          <a:bodyPr wrap="none" lIns="0" tIns="0" rIns="0" bIns="0" rtlCol="0">
            <a:spAutoFit/>
          </a:bodyPr>
          <a:lstStyle/>
          <a:p>
            <a:r>
              <a:rPr lang="en-US" sz="1200" dirty="0" err="1" smtClean="0"/>
              <a:t>DataR</a:t>
            </a:r>
            <a:endParaRPr lang="en-US" sz="1200" dirty="0" smtClean="0"/>
          </a:p>
        </p:txBody>
      </p:sp>
      <p:cxnSp>
        <p:nvCxnSpPr>
          <p:cNvPr id="100" name="Straight Arrow Connector 99"/>
          <p:cNvCxnSpPr>
            <a:endCxn id="116" idx="3"/>
          </p:cNvCxnSpPr>
          <p:nvPr/>
        </p:nvCxnSpPr>
        <p:spPr>
          <a:xfrm flipV="1">
            <a:off x="5867400" y="2676366"/>
            <a:ext cx="0" cy="134318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72" idx="3"/>
          </p:cNvCxnSpPr>
          <p:nvPr/>
        </p:nvCxnSpPr>
        <p:spPr>
          <a:xfrm flipV="1">
            <a:off x="6019800" y="2106235"/>
            <a:ext cx="0" cy="1913315"/>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114" name="Group 113"/>
          <p:cNvGrpSpPr/>
          <p:nvPr/>
        </p:nvGrpSpPr>
        <p:grpSpPr>
          <a:xfrm>
            <a:off x="5943600" y="1620619"/>
            <a:ext cx="152400" cy="533400"/>
            <a:chOff x="5791200" y="1352550"/>
            <a:chExt cx="152400" cy="533400"/>
          </a:xfrm>
        </p:grpSpPr>
        <p:sp>
          <p:nvSpPr>
            <p:cNvPr id="72" name="Trapezoid 71"/>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extBox 103"/>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05" name="TextBox 104"/>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24" name="Straight Arrow Connector 123"/>
          <p:cNvCxnSpPr>
            <a:stCxn id="13" idx="3"/>
          </p:cNvCxnSpPr>
          <p:nvPr/>
        </p:nvCxnSpPr>
        <p:spPr>
          <a:xfrm flipV="1">
            <a:off x="8001000" y="2253007"/>
            <a:ext cx="367652" cy="15312"/>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8382000" y="1696819"/>
            <a:ext cx="152400" cy="762000"/>
            <a:chOff x="8229600" y="1733550"/>
            <a:chExt cx="152400" cy="762000"/>
          </a:xfrm>
        </p:grpSpPr>
        <p:sp>
          <p:nvSpPr>
            <p:cNvPr id="66" name="Trapezoid 65"/>
            <p:cNvSpPr/>
            <p:nvPr/>
          </p:nvSpPr>
          <p:spPr>
            <a:xfrm rot="5400000">
              <a:off x="7924800" y="2038350"/>
              <a:ext cx="7620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TextBox 118"/>
            <p:cNvSpPr txBox="1"/>
            <p:nvPr/>
          </p:nvSpPr>
          <p:spPr>
            <a:xfrm>
              <a:off x="8255000" y="2232025"/>
              <a:ext cx="76200" cy="184666"/>
            </a:xfrm>
            <a:prstGeom prst="rect">
              <a:avLst/>
            </a:prstGeom>
            <a:noFill/>
          </p:spPr>
          <p:txBody>
            <a:bodyPr wrap="square" lIns="0" tIns="0" rIns="0" bIns="0" rtlCol="0">
              <a:spAutoFit/>
            </a:bodyPr>
            <a:lstStyle/>
            <a:p>
              <a:r>
                <a:rPr lang="en-US" sz="1200" dirty="0"/>
                <a:t>0</a:t>
              </a:r>
              <a:endParaRPr lang="en-US" sz="1200" dirty="0" smtClean="0"/>
            </a:p>
          </p:txBody>
        </p:sp>
        <p:sp>
          <p:nvSpPr>
            <p:cNvPr id="120" name="TextBox 119"/>
            <p:cNvSpPr txBox="1"/>
            <p:nvPr/>
          </p:nvSpPr>
          <p:spPr>
            <a:xfrm>
              <a:off x="8255000" y="2016125"/>
              <a:ext cx="76200" cy="184666"/>
            </a:xfrm>
            <a:prstGeom prst="rect">
              <a:avLst/>
            </a:prstGeom>
            <a:noFill/>
          </p:spPr>
          <p:txBody>
            <a:bodyPr wrap="square" lIns="0" tIns="0" rIns="0" bIns="0" rtlCol="0">
              <a:spAutoFit/>
            </a:bodyPr>
            <a:lstStyle/>
            <a:p>
              <a:r>
                <a:rPr lang="en-US" sz="1200" dirty="0"/>
                <a:t>1</a:t>
              </a:r>
              <a:endParaRPr lang="en-US" sz="1200" dirty="0" smtClean="0"/>
            </a:p>
          </p:txBody>
        </p:sp>
        <p:sp>
          <p:nvSpPr>
            <p:cNvPr id="121" name="TextBox 120"/>
            <p:cNvSpPr txBox="1"/>
            <p:nvPr/>
          </p:nvSpPr>
          <p:spPr>
            <a:xfrm>
              <a:off x="8255000" y="1800225"/>
              <a:ext cx="76200" cy="184666"/>
            </a:xfrm>
            <a:prstGeom prst="rect">
              <a:avLst/>
            </a:prstGeom>
            <a:noFill/>
          </p:spPr>
          <p:txBody>
            <a:bodyPr wrap="square" lIns="0" tIns="0" rIns="0" bIns="0" rtlCol="0">
              <a:spAutoFit/>
            </a:bodyPr>
            <a:lstStyle/>
            <a:p>
              <a:r>
                <a:rPr lang="en-US" sz="1200" dirty="0" smtClean="0"/>
                <a:t>2</a:t>
              </a:r>
            </a:p>
          </p:txBody>
        </p:sp>
      </p:grpSp>
      <p:cxnSp>
        <p:nvCxnSpPr>
          <p:cNvPr id="127" name="Straight Arrow Connector 126"/>
          <p:cNvCxnSpPr>
            <a:stCxn id="28" idx="0"/>
            <a:endCxn id="97" idx="1"/>
          </p:cNvCxnSpPr>
          <p:nvPr/>
        </p:nvCxnSpPr>
        <p:spPr>
          <a:xfrm flipV="1">
            <a:off x="6629400" y="2170152"/>
            <a:ext cx="381000" cy="21967"/>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8458200" y="2382619"/>
            <a:ext cx="0" cy="16369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6781800" y="1260547"/>
            <a:ext cx="0" cy="92442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endCxn id="66" idx="2"/>
          </p:cNvCxnSpPr>
          <p:nvPr/>
        </p:nvCxnSpPr>
        <p:spPr>
          <a:xfrm>
            <a:off x="914399" y="1260547"/>
            <a:ext cx="7467601" cy="817272"/>
          </a:xfrm>
          <a:prstGeom prst="bentConnector3">
            <a:avLst>
              <a:gd name="adj1" fmla="val 96694"/>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715313" y="1456782"/>
            <a:ext cx="626772" cy="228600"/>
          </a:xfrm>
          <a:prstGeom prst="bentConnector3">
            <a:avLst>
              <a:gd name="adj1" fmla="val 1015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143000" y="1773019"/>
            <a:ext cx="152400" cy="5334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TextBox 179"/>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81" name="TextBox 180"/>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83" name="Straight Connector 182"/>
          <p:cNvCxnSpPr>
            <a:stCxn id="179" idx="0"/>
            <a:endCxn id="19" idx="1"/>
          </p:cNvCxnSpPr>
          <p:nvPr/>
        </p:nvCxnSpPr>
        <p:spPr>
          <a:xfrm>
            <a:off x="1295400" y="2039719"/>
            <a:ext cx="152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a:stCxn id="19" idx="3"/>
            <a:endCxn id="16" idx="1"/>
          </p:cNvCxnSpPr>
          <p:nvPr/>
        </p:nvCxnSpPr>
        <p:spPr>
          <a:xfrm>
            <a:off x="1813263" y="2039719"/>
            <a:ext cx="320337" cy="3048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1782931" y="1620939"/>
            <a:ext cx="396537" cy="4191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2438400" y="1163419"/>
            <a:ext cx="304800" cy="457200"/>
          </a:xfrm>
          <a:prstGeom prst="bentConnector2">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9" name="Elbow Connector 218"/>
          <p:cNvCxnSpPr/>
          <p:nvPr/>
        </p:nvCxnSpPr>
        <p:spPr>
          <a:xfrm>
            <a:off x="2743200" y="1163419"/>
            <a:ext cx="5638800" cy="685800"/>
          </a:xfrm>
          <a:prstGeom prst="bentConnector3">
            <a:avLst>
              <a:gd name="adj1" fmla="val 971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1143000" y="1163419"/>
            <a:ext cx="1600200" cy="990600"/>
          </a:xfrm>
          <a:prstGeom prst="bentConnector3">
            <a:avLst>
              <a:gd name="adj1" fmla="val 124407"/>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a:stCxn id="72" idx="0"/>
          </p:cNvCxnSpPr>
          <p:nvPr/>
        </p:nvCxnSpPr>
        <p:spPr>
          <a:xfrm flipV="1">
            <a:off x="6096000" y="1885950"/>
            <a:ext cx="152400" cy="136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a:stCxn id="79" idx="3"/>
            <a:endCxn id="105" idx="1"/>
          </p:cNvCxnSpPr>
          <p:nvPr/>
        </p:nvCxnSpPr>
        <p:spPr>
          <a:xfrm flipV="1">
            <a:off x="4499521" y="1998702"/>
            <a:ext cx="1463129" cy="367784"/>
          </a:xfrm>
          <a:prstGeom prst="bentConnector3">
            <a:avLst>
              <a:gd name="adj1" fmla="val 8536"/>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a:off x="4457521" y="2595086"/>
            <a:ext cx="957297" cy="320141"/>
          </a:xfrm>
          <a:prstGeom prst="bentConnector3">
            <a:avLst>
              <a:gd name="adj1" fmla="val 1683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V="1">
            <a:off x="4648200" y="2361045"/>
            <a:ext cx="183573" cy="112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4537364" y="2586182"/>
            <a:ext cx="259772" cy="577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p:nvPr/>
        </p:nvCxnSpPr>
        <p:spPr>
          <a:xfrm flipV="1">
            <a:off x="1978767" y="1371841"/>
            <a:ext cx="3214173" cy="535336"/>
          </a:xfrm>
          <a:prstGeom prst="bentConnector3">
            <a:avLst>
              <a:gd name="adj1" fmla="val 27385"/>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5181600" y="1366060"/>
            <a:ext cx="762000" cy="367490"/>
          </a:xfrm>
          <a:prstGeom prst="bentConnector3">
            <a:avLst>
              <a:gd name="adj1" fmla="val 50000"/>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15" name="Group 114"/>
          <p:cNvGrpSpPr/>
          <p:nvPr/>
        </p:nvGrpSpPr>
        <p:grpSpPr>
          <a:xfrm>
            <a:off x="5791200" y="2190750"/>
            <a:ext cx="152400" cy="533400"/>
            <a:chOff x="5791200" y="1352550"/>
            <a:chExt cx="152400" cy="533400"/>
          </a:xfrm>
        </p:grpSpPr>
        <p:sp>
          <p:nvSpPr>
            <p:cNvPr id="116" name="Trapezoid 115"/>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TextBox 116"/>
            <p:cNvSpPr txBox="1"/>
            <p:nvPr/>
          </p:nvSpPr>
          <p:spPr>
            <a:xfrm>
              <a:off x="5807075" y="1390650"/>
              <a:ext cx="76200" cy="184666"/>
            </a:xfrm>
            <a:prstGeom prst="rect">
              <a:avLst/>
            </a:prstGeom>
            <a:noFill/>
          </p:spPr>
          <p:txBody>
            <a:bodyPr wrap="square" lIns="0" tIns="0" rIns="0" bIns="0" rtlCol="0">
              <a:spAutoFit/>
            </a:bodyPr>
            <a:lstStyle/>
            <a:p>
              <a:r>
                <a:rPr lang="en-US" sz="1200" dirty="0" smtClean="0"/>
                <a:t>0</a:t>
              </a:r>
            </a:p>
          </p:txBody>
        </p:sp>
        <p:sp>
          <p:nvSpPr>
            <p:cNvPr id="118" name="TextBox 117"/>
            <p:cNvSpPr txBox="1"/>
            <p:nvPr/>
          </p:nvSpPr>
          <p:spPr>
            <a:xfrm>
              <a:off x="5810250" y="1638300"/>
              <a:ext cx="77996" cy="184666"/>
            </a:xfrm>
            <a:prstGeom prst="rect">
              <a:avLst/>
            </a:prstGeom>
            <a:noFill/>
          </p:spPr>
          <p:txBody>
            <a:bodyPr wrap="none" lIns="0" tIns="0" rIns="0" bIns="0" rtlCol="0">
              <a:spAutoFit/>
            </a:bodyPr>
            <a:lstStyle/>
            <a:p>
              <a:r>
                <a:rPr lang="en-US" sz="1200" dirty="0" smtClean="0"/>
                <a:t>1</a:t>
              </a:r>
            </a:p>
          </p:txBody>
        </p:sp>
      </p:grpSp>
      <p:cxnSp>
        <p:nvCxnSpPr>
          <p:cNvPr id="394" name="Elbow Connector 393"/>
          <p:cNvCxnSpPr>
            <a:stCxn id="16" idx="3"/>
            <a:endCxn id="22" idx="1"/>
          </p:cNvCxnSpPr>
          <p:nvPr/>
        </p:nvCxnSpPr>
        <p:spPr>
          <a:xfrm flipV="1">
            <a:off x="2743200" y="2192119"/>
            <a:ext cx="914400" cy="152400"/>
          </a:xfrm>
          <a:prstGeom prst="bentConnector3">
            <a:avLst>
              <a:gd name="adj1" fmla="val 1780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2895600" y="2343150"/>
            <a:ext cx="0"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flipV="1">
            <a:off x="2886364" y="2458819"/>
            <a:ext cx="771236" cy="36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flipV="1">
            <a:off x="2897909" y="2687420"/>
            <a:ext cx="759691" cy="267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flipV="1">
            <a:off x="2886364" y="3373219"/>
            <a:ext cx="618836" cy="959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3330864" y="1044864"/>
            <a:ext cx="5203536" cy="1032955"/>
          </a:xfrm>
          <a:prstGeom prst="bentConnector3">
            <a:avLst>
              <a:gd name="adj1" fmla="val -237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3086100" y="1314450"/>
            <a:ext cx="838200" cy="304800"/>
          </a:xfrm>
          <a:prstGeom prst="bentConnector3">
            <a:avLst>
              <a:gd name="adj1" fmla="val 1002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p:nvPr/>
        </p:nvCxnSpPr>
        <p:spPr>
          <a:xfrm flipV="1">
            <a:off x="3810000" y="3638550"/>
            <a:ext cx="0" cy="3810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p:nvPr/>
        </p:nvCxnSpPr>
        <p:spPr>
          <a:xfrm flipV="1">
            <a:off x="5943600" y="2495550"/>
            <a:ext cx="370610" cy="231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5410200" y="2530186"/>
            <a:ext cx="1600200" cy="381000"/>
          </a:xfrm>
          <a:prstGeom prst="bentConnector3">
            <a:avLst>
              <a:gd name="adj1" fmla="val 860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2988810" y="1984827"/>
            <a:ext cx="547657" cy="169277"/>
          </a:xfrm>
          <a:prstGeom prst="rect">
            <a:avLst/>
          </a:prstGeom>
          <a:noFill/>
        </p:spPr>
        <p:txBody>
          <a:bodyPr wrap="none" lIns="0" tIns="0" rIns="0" bIns="0" rtlCol="0">
            <a:spAutoFit/>
          </a:bodyPr>
          <a:lstStyle/>
          <a:p>
            <a:r>
              <a:rPr lang="en-US" sz="1100" dirty="0" err="1" smtClean="0"/>
              <a:t>inst</a:t>
            </a:r>
            <a:r>
              <a:rPr lang="en-US" sz="1100" dirty="0" smtClean="0"/>
              <a:t>[11:7]</a:t>
            </a:r>
          </a:p>
        </p:txBody>
      </p:sp>
      <p:sp>
        <p:nvSpPr>
          <p:cNvPr id="488" name="TextBox 487"/>
          <p:cNvSpPr txBox="1"/>
          <p:nvPr/>
        </p:nvSpPr>
        <p:spPr>
          <a:xfrm>
            <a:off x="2971800" y="2266950"/>
            <a:ext cx="619154" cy="169277"/>
          </a:xfrm>
          <a:prstGeom prst="rect">
            <a:avLst/>
          </a:prstGeom>
          <a:noFill/>
        </p:spPr>
        <p:txBody>
          <a:bodyPr wrap="none" lIns="0" tIns="0" rIns="0" bIns="0" rtlCol="0">
            <a:spAutoFit/>
          </a:bodyPr>
          <a:lstStyle/>
          <a:p>
            <a:r>
              <a:rPr lang="en-US" sz="1100" dirty="0" err="1" smtClean="0"/>
              <a:t>inst</a:t>
            </a:r>
            <a:r>
              <a:rPr lang="en-US" sz="1100" dirty="0" smtClean="0"/>
              <a:t>[19:15]</a:t>
            </a:r>
          </a:p>
        </p:txBody>
      </p:sp>
      <p:sp>
        <p:nvSpPr>
          <p:cNvPr id="503" name="TextBox 502"/>
          <p:cNvSpPr txBox="1"/>
          <p:nvPr/>
        </p:nvSpPr>
        <p:spPr>
          <a:xfrm>
            <a:off x="2971800" y="2495550"/>
            <a:ext cx="619154" cy="169277"/>
          </a:xfrm>
          <a:prstGeom prst="rect">
            <a:avLst/>
          </a:prstGeom>
          <a:noFill/>
        </p:spPr>
        <p:txBody>
          <a:bodyPr wrap="none" lIns="0" tIns="0" rIns="0" bIns="0" rtlCol="0">
            <a:spAutoFit/>
          </a:bodyPr>
          <a:lstStyle/>
          <a:p>
            <a:r>
              <a:rPr lang="en-US" sz="1100" dirty="0" err="1" smtClean="0"/>
              <a:t>inst</a:t>
            </a:r>
            <a:r>
              <a:rPr lang="en-US" sz="1100" dirty="0" smtClean="0"/>
              <a:t>[24:20]</a:t>
            </a:r>
          </a:p>
        </p:txBody>
      </p:sp>
      <p:sp>
        <p:nvSpPr>
          <p:cNvPr id="504" name="TextBox 503"/>
          <p:cNvSpPr txBox="1"/>
          <p:nvPr/>
        </p:nvSpPr>
        <p:spPr>
          <a:xfrm>
            <a:off x="2918691" y="3135168"/>
            <a:ext cx="547657" cy="169277"/>
          </a:xfrm>
          <a:prstGeom prst="rect">
            <a:avLst/>
          </a:prstGeom>
          <a:noFill/>
        </p:spPr>
        <p:txBody>
          <a:bodyPr wrap="none" lIns="0" tIns="0" rIns="0" bIns="0" rtlCol="0">
            <a:spAutoFit/>
          </a:bodyPr>
          <a:lstStyle/>
          <a:p>
            <a:r>
              <a:rPr lang="en-US" sz="1100" dirty="0" err="1" smtClean="0"/>
              <a:t>inst</a:t>
            </a:r>
            <a:r>
              <a:rPr lang="en-US" sz="1100" dirty="0" smtClean="0"/>
              <a:t>[31:7]</a:t>
            </a:r>
          </a:p>
        </p:txBody>
      </p:sp>
      <p:cxnSp>
        <p:nvCxnSpPr>
          <p:cNvPr id="513" name="Elbow Connector 512"/>
          <p:cNvCxnSpPr/>
          <p:nvPr/>
        </p:nvCxnSpPr>
        <p:spPr>
          <a:xfrm rot="5400000" flipH="1" flipV="1">
            <a:off x="5310189" y="2446338"/>
            <a:ext cx="584201" cy="377826"/>
          </a:xfrm>
          <a:prstGeom prst="bentConnector3">
            <a:avLst>
              <a:gd name="adj1" fmla="val 10046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7" name="TextBox 526"/>
          <p:cNvSpPr txBox="1"/>
          <p:nvPr/>
        </p:nvSpPr>
        <p:spPr>
          <a:xfrm>
            <a:off x="8250383" y="1416049"/>
            <a:ext cx="282129" cy="169277"/>
          </a:xfrm>
          <a:prstGeom prst="rect">
            <a:avLst/>
          </a:prstGeom>
          <a:noFill/>
        </p:spPr>
        <p:txBody>
          <a:bodyPr wrap="none" lIns="0" tIns="0" rIns="0" bIns="0" rtlCol="0">
            <a:spAutoFit/>
          </a:bodyPr>
          <a:lstStyle/>
          <a:p>
            <a:r>
              <a:rPr lang="en-US" sz="1100" dirty="0" smtClean="0"/>
              <a:t>pc+4</a:t>
            </a:r>
          </a:p>
        </p:txBody>
      </p:sp>
      <p:sp>
        <p:nvSpPr>
          <p:cNvPr id="528" name="TextBox 527"/>
          <p:cNvSpPr txBox="1"/>
          <p:nvPr/>
        </p:nvSpPr>
        <p:spPr>
          <a:xfrm>
            <a:off x="7923646" y="1556904"/>
            <a:ext cx="174057" cy="169277"/>
          </a:xfrm>
          <a:prstGeom prst="rect">
            <a:avLst/>
          </a:prstGeom>
          <a:noFill/>
        </p:spPr>
        <p:txBody>
          <a:bodyPr wrap="none" lIns="0" tIns="0" rIns="0" bIns="0" rtlCol="0">
            <a:spAutoFit/>
          </a:bodyPr>
          <a:lstStyle/>
          <a:p>
            <a:r>
              <a:rPr lang="en-US" sz="1100" dirty="0" err="1" smtClean="0"/>
              <a:t>alu</a:t>
            </a:r>
            <a:endParaRPr lang="en-US" sz="1100" dirty="0" smtClean="0"/>
          </a:p>
        </p:txBody>
      </p:sp>
      <p:sp>
        <p:nvSpPr>
          <p:cNvPr id="529" name="TextBox 528"/>
          <p:cNvSpPr txBox="1"/>
          <p:nvPr/>
        </p:nvSpPr>
        <p:spPr>
          <a:xfrm>
            <a:off x="8029863" y="2355849"/>
            <a:ext cx="334818" cy="169277"/>
          </a:xfrm>
          <a:prstGeom prst="rect">
            <a:avLst/>
          </a:prstGeom>
          <a:noFill/>
        </p:spPr>
        <p:txBody>
          <a:bodyPr wrap="square" lIns="0" tIns="0" rIns="0" bIns="0" rtlCol="0">
            <a:spAutoFit/>
          </a:bodyPr>
          <a:lstStyle/>
          <a:p>
            <a:r>
              <a:rPr lang="en-US" sz="1100" dirty="0" err="1" smtClean="0"/>
              <a:t>mem</a:t>
            </a:r>
            <a:endParaRPr lang="en-US" sz="1100" dirty="0" smtClean="0"/>
          </a:p>
        </p:txBody>
      </p:sp>
      <p:sp>
        <p:nvSpPr>
          <p:cNvPr id="530" name="TextBox 529"/>
          <p:cNvSpPr txBox="1"/>
          <p:nvPr/>
        </p:nvSpPr>
        <p:spPr>
          <a:xfrm>
            <a:off x="8581737" y="2087995"/>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
        <p:nvSpPr>
          <p:cNvPr id="531" name="TextBox 530"/>
          <p:cNvSpPr txBox="1"/>
          <p:nvPr/>
        </p:nvSpPr>
        <p:spPr>
          <a:xfrm>
            <a:off x="813954" y="1859395"/>
            <a:ext cx="208695" cy="169277"/>
          </a:xfrm>
          <a:prstGeom prst="rect">
            <a:avLst/>
          </a:prstGeom>
          <a:noFill/>
        </p:spPr>
        <p:txBody>
          <a:bodyPr wrap="square" lIns="0" tIns="0" rIns="0" bIns="0" rtlCol="0">
            <a:spAutoFit/>
          </a:bodyPr>
          <a:lstStyle/>
          <a:p>
            <a:r>
              <a:rPr lang="en-US" sz="1100" dirty="0" err="1" smtClean="0"/>
              <a:t>alu</a:t>
            </a:r>
            <a:endParaRPr lang="en-US" sz="1100" dirty="0" smtClean="0"/>
          </a:p>
        </p:txBody>
      </p:sp>
      <p:sp>
        <p:nvSpPr>
          <p:cNvPr id="532" name="TextBox 531"/>
          <p:cNvSpPr txBox="1"/>
          <p:nvPr/>
        </p:nvSpPr>
        <p:spPr>
          <a:xfrm>
            <a:off x="701965" y="2151495"/>
            <a:ext cx="282129" cy="169277"/>
          </a:xfrm>
          <a:prstGeom prst="rect">
            <a:avLst/>
          </a:prstGeom>
          <a:noFill/>
        </p:spPr>
        <p:txBody>
          <a:bodyPr wrap="none" lIns="0" tIns="0" rIns="0" bIns="0" rtlCol="0">
            <a:spAutoFit/>
          </a:bodyPr>
          <a:lstStyle/>
          <a:p>
            <a:r>
              <a:rPr lang="en-US" sz="1100" dirty="0" smtClean="0"/>
              <a:t>pc+4</a:t>
            </a:r>
          </a:p>
        </p:txBody>
      </p:sp>
      <p:sp>
        <p:nvSpPr>
          <p:cNvPr id="533" name="TextBox 532"/>
          <p:cNvSpPr txBox="1"/>
          <p:nvPr/>
        </p:nvSpPr>
        <p:spPr>
          <a:xfrm>
            <a:off x="5312006" y="1809750"/>
            <a:ext cx="524162" cy="169277"/>
          </a:xfrm>
          <a:prstGeom prst="rect">
            <a:avLst/>
          </a:prstGeom>
          <a:noFill/>
        </p:spPr>
        <p:txBody>
          <a:bodyPr wrap="square" lIns="0" tIns="0" rIns="0" bIns="0" rtlCol="0">
            <a:spAutoFit/>
          </a:bodyPr>
          <a:lstStyle/>
          <a:p>
            <a:r>
              <a:rPr lang="en-US" sz="1100" dirty="0" err="1" smtClean="0"/>
              <a:t>Reg</a:t>
            </a:r>
            <a:r>
              <a:rPr lang="en-US" sz="1100" dirty="0" smtClean="0"/>
              <a:t>[rs1]</a:t>
            </a:r>
          </a:p>
        </p:txBody>
      </p:sp>
      <p:sp>
        <p:nvSpPr>
          <p:cNvPr id="534" name="TextBox 533"/>
          <p:cNvSpPr txBox="1"/>
          <p:nvPr/>
        </p:nvSpPr>
        <p:spPr>
          <a:xfrm>
            <a:off x="5395683" y="1499281"/>
            <a:ext cx="219362" cy="169277"/>
          </a:xfrm>
          <a:prstGeom prst="rect">
            <a:avLst/>
          </a:prstGeom>
          <a:noFill/>
        </p:spPr>
        <p:txBody>
          <a:bodyPr wrap="square" lIns="0" tIns="0" rIns="0" bIns="0" rtlCol="0">
            <a:spAutoFit/>
          </a:bodyPr>
          <a:lstStyle/>
          <a:p>
            <a:r>
              <a:rPr lang="en-US" sz="1100" dirty="0" smtClean="0"/>
              <a:t>pc</a:t>
            </a:r>
          </a:p>
        </p:txBody>
      </p:sp>
      <p:sp>
        <p:nvSpPr>
          <p:cNvPr id="535" name="TextBox 534"/>
          <p:cNvSpPr txBox="1"/>
          <p:nvPr/>
        </p:nvSpPr>
        <p:spPr>
          <a:xfrm>
            <a:off x="4247574" y="3209059"/>
            <a:ext cx="629226" cy="169277"/>
          </a:xfrm>
          <a:prstGeom prst="rect">
            <a:avLst/>
          </a:prstGeom>
          <a:noFill/>
        </p:spPr>
        <p:txBody>
          <a:bodyPr wrap="square" lIns="0" tIns="0" rIns="0" bIns="0" rtlCol="0">
            <a:spAutoFit/>
          </a:bodyPr>
          <a:lstStyle/>
          <a:p>
            <a:r>
              <a:rPr lang="en-US" sz="1100" dirty="0" err="1" smtClean="0"/>
              <a:t>imm</a:t>
            </a:r>
            <a:r>
              <a:rPr lang="en-US" sz="1100" dirty="0" smtClean="0"/>
              <a:t>[31:0]</a:t>
            </a:r>
          </a:p>
        </p:txBody>
      </p:sp>
      <p:sp>
        <p:nvSpPr>
          <p:cNvPr id="536" name="TextBox 535"/>
          <p:cNvSpPr txBox="1"/>
          <p:nvPr/>
        </p:nvSpPr>
        <p:spPr>
          <a:xfrm>
            <a:off x="5299981" y="2108881"/>
            <a:ext cx="533400" cy="169277"/>
          </a:xfrm>
          <a:prstGeom prst="rect">
            <a:avLst/>
          </a:prstGeom>
          <a:noFill/>
        </p:spPr>
        <p:txBody>
          <a:bodyPr wrap="square" lIns="0" tIns="0" rIns="0" bIns="0" rtlCol="0">
            <a:spAutoFit/>
          </a:bodyPr>
          <a:lstStyle/>
          <a:p>
            <a:r>
              <a:rPr lang="en-US" sz="1100" dirty="0" err="1" smtClean="0"/>
              <a:t>Reg</a:t>
            </a:r>
            <a:r>
              <a:rPr lang="en-US" sz="1100" dirty="0" smtClean="0"/>
              <a:t>[rs2]</a:t>
            </a:r>
          </a:p>
        </p:txBody>
      </p:sp>
      <p:cxnSp>
        <p:nvCxnSpPr>
          <p:cNvPr id="563" name="Elbow Connector 562"/>
          <p:cNvCxnSpPr>
            <a:stCxn id="52" idx="3"/>
          </p:cNvCxnSpPr>
          <p:nvPr/>
        </p:nvCxnSpPr>
        <p:spPr>
          <a:xfrm flipV="1">
            <a:off x="4044974" y="2571750"/>
            <a:ext cx="1746226" cy="825788"/>
          </a:xfrm>
          <a:prstGeom prst="bentConnector3">
            <a:avLst>
              <a:gd name="adj1" fmla="val 8344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3" name="TextBox 522"/>
          <p:cNvSpPr txBox="1"/>
          <p:nvPr/>
        </p:nvSpPr>
        <p:spPr>
          <a:xfrm>
            <a:off x="2590800" y="4078873"/>
            <a:ext cx="547657" cy="169277"/>
          </a:xfrm>
          <a:prstGeom prst="rect">
            <a:avLst/>
          </a:prstGeom>
          <a:noFill/>
        </p:spPr>
        <p:txBody>
          <a:bodyPr wrap="none" lIns="0" tIns="0" rIns="0" bIns="0" rtlCol="0">
            <a:spAutoFit/>
          </a:bodyPr>
          <a:lstStyle/>
          <a:p>
            <a:r>
              <a:rPr lang="en-US" sz="1100" dirty="0" err="1" smtClean="0"/>
              <a:t>inst</a:t>
            </a:r>
            <a:r>
              <a:rPr lang="en-US" sz="1100" dirty="0" smtClean="0"/>
              <a:t>[31:0]</a:t>
            </a:r>
          </a:p>
        </p:txBody>
      </p:sp>
      <p:sp>
        <p:nvSpPr>
          <p:cNvPr id="582" name="TextBox 581"/>
          <p:cNvSpPr txBox="1"/>
          <p:nvPr/>
        </p:nvSpPr>
        <p:spPr>
          <a:xfrm>
            <a:off x="3276600" y="4095750"/>
            <a:ext cx="589053" cy="169277"/>
          </a:xfrm>
          <a:prstGeom prst="rect">
            <a:avLst/>
          </a:prstGeom>
          <a:noFill/>
        </p:spPr>
        <p:txBody>
          <a:bodyPr wrap="none" lIns="0" tIns="0" rIns="0" bIns="0" rtlCol="0">
            <a:spAutoFit/>
          </a:bodyPr>
          <a:lstStyle/>
          <a:p>
            <a:r>
              <a:rPr lang="en-US" sz="1100" dirty="0" err="1" smtClean="0"/>
              <a:t>ImmSel</a:t>
            </a:r>
            <a:r>
              <a:rPr lang="en-US" sz="1100" dirty="0" smtClean="0"/>
              <a:t>=U</a:t>
            </a:r>
          </a:p>
        </p:txBody>
      </p:sp>
      <p:sp>
        <p:nvSpPr>
          <p:cNvPr id="583" name="TextBox 582"/>
          <p:cNvSpPr txBox="1"/>
          <p:nvPr/>
        </p:nvSpPr>
        <p:spPr>
          <a:xfrm>
            <a:off x="3886200" y="4095750"/>
            <a:ext cx="623424" cy="169277"/>
          </a:xfrm>
          <a:prstGeom prst="rect">
            <a:avLst/>
          </a:prstGeom>
          <a:noFill/>
        </p:spPr>
        <p:txBody>
          <a:bodyPr wrap="none" lIns="0" tIns="0" rIns="0" bIns="0" rtlCol="0">
            <a:spAutoFit/>
          </a:bodyPr>
          <a:lstStyle/>
          <a:p>
            <a:r>
              <a:rPr lang="en-US" sz="1100" dirty="0" err="1" smtClean="0"/>
              <a:t>RegWEn</a:t>
            </a:r>
            <a:r>
              <a:rPr lang="en-US" sz="1100" dirty="0" smtClean="0"/>
              <a:t>=1</a:t>
            </a:r>
          </a:p>
        </p:txBody>
      </p:sp>
      <p:sp>
        <p:nvSpPr>
          <p:cNvPr id="584" name="TextBox 583"/>
          <p:cNvSpPr txBox="1"/>
          <p:nvPr/>
        </p:nvSpPr>
        <p:spPr>
          <a:xfrm>
            <a:off x="4343400" y="4400550"/>
            <a:ext cx="431045" cy="169277"/>
          </a:xfrm>
          <a:prstGeom prst="rect">
            <a:avLst/>
          </a:prstGeom>
          <a:noFill/>
        </p:spPr>
        <p:txBody>
          <a:bodyPr wrap="none" lIns="0" tIns="0" rIns="0" bIns="0" rtlCol="0">
            <a:spAutoFit/>
          </a:bodyPr>
          <a:lstStyle/>
          <a:p>
            <a:r>
              <a:rPr lang="en-US" sz="1100" dirty="0" err="1" smtClean="0"/>
              <a:t>BrUn</a:t>
            </a:r>
            <a:r>
              <a:rPr lang="en-US" sz="1100" dirty="0" smtClean="0"/>
              <a:t>=*</a:t>
            </a:r>
          </a:p>
        </p:txBody>
      </p:sp>
      <p:sp>
        <p:nvSpPr>
          <p:cNvPr id="585" name="TextBox 584"/>
          <p:cNvSpPr txBox="1"/>
          <p:nvPr/>
        </p:nvSpPr>
        <p:spPr>
          <a:xfrm>
            <a:off x="4876800" y="4400550"/>
            <a:ext cx="335303" cy="169277"/>
          </a:xfrm>
          <a:prstGeom prst="rect">
            <a:avLst/>
          </a:prstGeom>
          <a:noFill/>
        </p:spPr>
        <p:txBody>
          <a:bodyPr wrap="none" lIns="0" tIns="0" rIns="0" bIns="0" rtlCol="0">
            <a:spAutoFit/>
          </a:bodyPr>
          <a:lstStyle/>
          <a:p>
            <a:r>
              <a:rPr lang="en-US" sz="1100" dirty="0" err="1" smtClean="0"/>
              <a:t>BrE</a:t>
            </a:r>
            <a:r>
              <a:rPr lang="en-US" sz="1100" dirty="0" smtClean="0"/>
              <a:t>=*</a:t>
            </a:r>
          </a:p>
        </p:txBody>
      </p:sp>
      <p:sp>
        <p:nvSpPr>
          <p:cNvPr id="586" name="TextBox 585"/>
          <p:cNvSpPr txBox="1"/>
          <p:nvPr/>
        </p:nvSpPr>
        <p:spPr>
          <a:xfrm>
            <a:off x="5257800" y="4400550"/>
            <a:ext cx="394470" cy="169277"/>
          </a:xfrm>
          <a:prstGeom prst="rect">
            <a:avLst/>
          </a:prstGeom>
          <a:noFill/>
        </p:spPr>
        <p:txBody>
          <a:bodyPr wrap="none" lIns="0" tIns="0" rIns="0" bIns="0" rtlCol="0">
            <a:spAutoFit/>
          </a:bodyPr>
          <a:lstStyle/>
          <a:p>
            <a:r>
              <a:rPr lang="en-US" sz="1100" dirty="0" err="1" smtClean="0"/>
              <a:t>BrLT</a:t>
            </a:r>
            <a:r>
              <a:rPr lang="en-US" sz="1100" dirty="0" smtClean="0"/>
              <a:t>=*</a:t>
            </a:r>
          </a:p>
        </p:txBody>
      </p:sp>
      <p:sp>
        <p:nvSpPr>
          <p:cNvPr id="587" name="TextBox 586"/>
          <p:cNvSpPr txBox="1"/>
          <p:nvPr/>
        </p:nvSpPr>
        <p:spPr>
          <a:xfrm>
            <a:off x="5867400" y="4095750"/>
            <a:ext cx="381108" cy="169277"/>
          </a:xfrm>
          <a:prstGeom prst="rect">
            <a:avLst/>
          </a:prstGeom>
          <a:noFill/>
        </p:spPr>
        <p:txBody>
          <a:bodyPr wrap="none" lIns="0" tIns="0" rIns="0" bIns="0" rtlCol="0">
            <a:spAutoFit/>
          </a:bodyPr>
          <a:lstStyle/>
          <a:p>
            <a:r>
              <a:rPr lang="en-US" sz="1100" dirty="0" err="1" smtClean="0"/>
              <a:t>Asel</a:t>
            </a:r>
            <a:r>
              <a:rPr lang="en-US" sz="1100" dirty="0" smtClean="0"/>
              <a:t>=1</a:t>
            </a:r>
          </a:p>
        </p:txBody>
      </p:sp>
      <p:sp>
        <p:nvSpPr>
          <p:cNvPr id="588" name="TextBox 587"/>
          <p:cNvSpPr txBox="1"/>
          <p:nvPr/>
        </p:nvSpPr>
        <p:spPr>
          <a:xfrm>
            <a:off x="5486400" y="4095750"/>
            <a:ext cx="376217" cy="169277"/>
          </a:xfrm>
          <a:prstGeom prst="rect">
            <a:avLst/>
          </a:prstGeom>
          <a:noFill/>
        </p:spPr>
        <p:txBody>
          <a:bodyPr wrap="none" lIns="0" tIns="0" rIns="0" bIns="0" rtlCol="0">
            <a:spAutoFit/>
          </a:bodyPr>
          <a:lstStyle/>
          <a:p>
            <a:r>
              <a:rPr lang="en-US" sz="1100" dirty="0" err="1" smtClean="0"/>
              <a:t>Bsel</a:t>
            </a:r>
            <a:r>
              <a:rPr lang="en-US" sz="1100" dirty="0" smtClean="0"/>
              <a:t>=1</a:t>
            </a:r>
          </a:p>
        </p:txBody>
      </p:sp>
      <p:sp>
        <p:nvSpPr>
          <p:cNvPr id="589" name="TextBox 588"/>
          <p:cNvSpPr txBox="1"/>
          <p:nvPr/>
        </p:nvSpPr>
        <p:spPr>
          <a:xfrm>
            <a:off x="6248400" y="4095750"/>
            <a:ext cx="698916" cy="169277"/>
          </a:xfrm>
          <a:prstGeom prst="rect">
            <a:avLst/>
          </a:prstGeom>
          <a:noFill/>
        </p:spPr>
        <p:txBody>
          <a:bodyPr wrap="none" lIns="0" tIns="0" rIns="0" bIns="0" rtlCol="0">
            <a:spAutoFit/>
          </a:bodyPr>
          <a:lstStyle/>
          <a:p>
            <a:r>
              <a:rPr lang="en-US" sz="1100" dirty="0" err="1" smtClean="0"/>
              <a:t>ALUSel</a:t>
            </a:r>
            <a:r>
              <a:rPr lang="en-US" sz="1100" dirty="0" smtClean="0"/>
              <a:t>=Add</a:t>
            </a:r>
          </a:p>
        </p:txBody>
      </p:sp>
      <p:sp>
        <p:nvSpPr>
          <p:cNvPr id="591" name="TextBox 590"/>
          <p:cNvSpPr txBox="1"/>
          <p:nvPr/>
        </p:nvSpPr>
        <p:spPr>
          <a:xfrm>
            <a:off x="7010400" y="4095750"/>
            <a:ext cx="647325" cy="169277"/>
          </a:xfrm>
          <a:prstGeom prst="rect">
            <a:avLst/>
          </a:prstGeom>
          <a:noFill/>
        </p:spPr>
        <p:txBody>
          <a:bodyPr wrap="none" lIns="0" tIns="0" rIns="0" bIns="0" rtlCol="0">
            <a:spAutoFit/>
          </a:bodyPr>
          <a:lstStyle/>
          <a:p>
            <a:r>
              <a:rPr lang="en-US" sz="1100" dirty="0" err="1" smtClean="0"/>
              <a:t>MemRW</a:t>
            </a:r>
            <a:r>
              <a:rPr lang="en-US" sz="1100" dirty="0" smtClean="0"/>
              <a:t>=0</a:t>
            </a:r>
          </a:p>
        </p:txBody>
      </p:sp>
      <p:sp>
        <p:nvSpPr>
          <p:cNvPr id="593" name="TextBox 592"/>
          <p:cNvSpPr txBox="1"/>
          <p:nvPr/>
        </p:nvSpPr>
        <p:spPr>
          <a:xfrm>
            <a:off x="7924800" y="4095750"/>
            <a:ext cx="511358" cy="169277"/>
          </a:xfrm>
          <a:prstGeom prst="rect">
            <a:avLst/>
          </a:prstGeom>
          <a:noFill/>
        </p:spPr>
        <p:txBody>
          <a:bodyPr wrap="none" lIns="0" tIns="0" rIns="0" bIns="0" rtlCol="0">
            <a:spAutoFit/>
          </a:bodyPr>
          <a:lstStyle/>
          <a:p>
            <a:r>
              <a:rPr lang="en-US" sz="1100" dirty="0" err="1" smtClean="0"/>
              <a:t>WBSel</a:t>
            </a:r>
            <a:r>
              <a:rPr lang="en-US" sz="1100" dirty="0" smtClean="0"/>
              <a:t>=1</a:t>
            </a:r>
          </a:p>
        </p:txBody>
      </p:sp>
      <p:sp>
        <p:nvSpPr>
          <p:cNvPr id="594" name="TextBox 593"/>
          <p:cNvSpPr txBox="1"/>
          <p:nvPr/>
        </p:nvSpPr>
        <p:spPr>
          <a:xfrm>
            <a:off x="990600" y="4095750"/>
            <a:ext cx="666849" cy="169277"/>
          </a:xfrm>
          <a:prstGeom prst="rect">
            <a:avLst/>
          </a:prstGeom>
          <a:noFill/>
        </p:spPr>
        <p:txBody>
          <a:bodyPr wrap="none" lIns="0" tIns="0" rIns="0" bIns="0" rtlCol="0">
            <a:spAutoFit/>
          </a:bodyPr>
          <a:lstStyle/>
          <a:p>
            <a:r>
              <a:rPr lang="en-US" sz="1100" dirty="0" err="1" smtClean="0"/>
              <a:t>PCSel</a:t>
            </a:r>
            <a:r>
              <a:rPr lang="en-US" sz="1100" dirty="0" smtClean="0"/>
              <a:t>=pc+4</a:t>
            </a:r>
          </a:p>
        </p:txBody>
      </p:sp>
      <p:sp>
        <p:nvSpPr>
          <p:cNvPr id="596" name="TextBox 595"/>
          <p:cNvSpPr txBox="1"/>
          <p:nvPr/>
        </p:nvSpPr>
        <p:spPr>
          <a:xfrm>
            <a:off x="3406447" y="1657350"/>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grpSp>
        <p:nvGrpSpPr>
          <p:cNvPr id="2" name="Group 1"/>
          <p:cNvGrpSpPr/>
          <p:nvPr/>
        </p:nvGrpSpPr>
        <p:grpSpPr>
          <a:xfrm>
            <a:off x="1143001" y="1047750"/>
            <a:ext cx="7391400" cy="2984500"/>
            <a:chOff x="1295400" y="1197264"/>
            <a:chExt cx="7391400" cy="2984500"/>
          </a:xfrm>
        </p:grpSpPr>
        <p:cxnSp>
          <p:nvCxnSpPr>
            <p:cNvPr id="125" name="Straight Arrow Connector 124"/>
            <p:cNvCxnSpPr/>
            <p:nvPr/>
          </p:nvCxnSpPr>
          <p:spPr>
            <a:xfrm flipH="1" flipV="1">
              <a:off x="1371600" y="2411035"/>
              <a:ext cx="10391" cy="177072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6606720" y="2737100"/>
              <a:ext cx="0" cy="143485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4343400" y="3068419"/>
              <a:ext cx="0" cy="110353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V="1">
              <a:off x="6019800" y="2828766"/>
              <a:ext cx="0" cy="134318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V="1">
              <a:off x="8610600" y="2535019"/>
              <a:ext cx="0" cy="163693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934200" y="1412947"/>
              <a:ext cx="0" cy="924428"/>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2" name="Elbow Connector 131"/>
            <p:cNvCxnSpPr/>
            <p:nvPr/>
          </p:nvCxnSpPr>
          <p:spPr>
            <a:xfrm>
              <a:off x="6934199" y="1425864"/>
              <a:ext cx="1600201" cy="804355"/>
            </a:xfrm>
            <a:prstGeom prst="bentConnector3">
              <a:avLst>
                <a:gd name="adj1" fmla="val 8427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447800" y="2192119"/>
              <a:ext cx="1524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4" name="Elbow Connector 133"/>
            <p:cNvCxnSpPr/>
            <p:nvPr/>
          </p:nvCxnSpPr>
          <p:spPr>
            <a:xfrm>
              <a:off x="1965663" y="2192119"/>
              <a:ext cx="320337" cy="304800"/>
            </a:xfrm>
            <a:prstGeom prst="bentConnector3">
              <a:avLst>
                <a:gd name="adj1" fmla="val 50000"/>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5" name="Elbow Connector 134"/>
            <p:cNvCxnSpPr/>
            <p:nvPr/>
          </p:nvCxnSpPr>
          <p:spPr>
            <a:xfrm flipV="1">
              <a:off x="1935331" y="1773339"/>
              <a:ext cx="396537" cy="419100"/>
            </a:xfrm>
            <a:prstGeom prst="bentConnector3">
              <a:avLst>
                <a:gd name="adj1" fmla="val 50000"/>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6" name="Elbow Connector 135"/>
            <p:cNvCxnSpPr/>
            <p:nvPr/>
          </p:nvCxnSpPr>
          <p:spPr>
            <a:xfrm flipV="1">
              <a:off x="2590800" y="1315819"/>
              <a:ext cx="304800" cy="457200"/>
            </a:xfrm>
            <a:prstGeom prst="bentConnector2">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7" name="Elbow Connector 136"/>
            <p:cNvCxnSpPr/>
            <p:nvPr/>
          </p:nvCxnSpPr>
          <p:spPr>
            <a:xfrm rot="10800000" flipV="1">
              <a:off x="1295400" y="1315819"/>
              <a:ext cx="1600200" cy="990600"/>
            </a:xfrm>
            <a:prstGeom prst="bentConnector3">
              <a:avLst>
                <a:gd name="adj1" fmla="val 124407"/>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3048000" y="2495550"/>
              <a:ext cx="0" cy="1676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V="1">
              <a:off x="3038764" y="3525619"/>
              <a:ext cx="618836" cy="959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1" name="Elbow Connector 140"/>
            <p:cNvCxnSpPr/>
            <p:nvPr/>
          </p:nvCxnSpPr>
          <p:spPr>
            <a:xfrm flipH="1" flipV="1">
              <a:off x="3483264" y="1197264"/>
              <a:ext cx="5203536" cy="1032955"/>
            </a:xfrm>
            <a:prstGeom prst="bentConnector3">
              <a:avLst>
                <a:gd name="adj1" fmla="val -2374"/>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flipV="1">
              <a:off x="3962400" y="3790950"/>
              <a:ext cx="0" cy="3810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V="1">
              <a:off x="6096000" y="2647950"/>
              <a:ext cx="370610" cy="231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5" name="Elbow Connector 144"/>
            <p:cNvCxnSpPr/>
            <p:nvPr/>
          </p:nvCxnSpPr>
          <p:spPr>
            <a:xfrm flipV="1">
              <a:off x="4197374" y="2724150"/>
              <a:ext cx="1746226" cy="825788"/>
            </a:xfrm>
            <a:prstGeom prst="bentConnector3">
              <a:avLst>
                <a:gd name="adj1" fmla="val 83443"/>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895599" y="2492664"/>
              <a:ext cx="1524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6781799" y="2340264"/>
              <a:ext cx="1524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6248399" y="2035464"/>
              <a:ext cx="1524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49" name="Elbow Connector 148"/>
          <p:cNvCxnSpPr/>
          <p:nvPr/>
        </p:nvCxnSpPr>
        <p:spPr>
          <a:xfrm rot="16200000" flipH="1">
            <a:off x="3086100" y="1314451"/>
            <a:ext cx="838200" cy="304800"/>
          </a:xfrm>
          <a:prstGeom prst="bentConnector3">
            <a:avLst>
              <a:gd name="adj1" fmla="val 100275"/>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447800" y="1620619"/>
            <a:ext cx="365463" cy="838199"/>
            <a:chOff x="1447800" y="1809750"/>
            <a:chExt cx="365463" cy="838199"/>
          </a:xfrm>
        </p:grpSpPr>
        <p:sp>
          <p:nvSpPr>
            <p:cNvPr id="19" name="Rectangle 18"/>
            <p:cNvSpPr/>
            <p:nvPr/>
          </p:nvSpPr>
          <p:spPr>
            <a:xfrm>
              <a:off x="1447800" y="1809750"/>
              <a:ext cx="365463" cy="838199"/>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tx1"/>
                  </a:solidFill>
                  <a:latin typeface="Courier New"/>
                  <a:cs typeface="Courier New"/>
                </a:rPr>
                <a:t>pc</a:t>
              </a:r>
              <a:endParaRPr lang="en-US" b="1" dirty="0">
                <a:solidFill>
                  <a:schemeClr val="tx1"/>
                </a:solidFill>
                <a:latin typeface="Courier New"/>
                <a:cs typeface="Courier New"/>
              </a:endParaRPr>
            </a:p>
          </p:txBody>
        </p:sp>
        <p:sp>
          <p:nvSpPr>
            <p:cNvPr id="31" name="Isosceles Triangle 30"/>
            <p:cNvSpPr/>
            <p:nvPr/>
          </p:nvSpPr>
          <p:spPr>
            <a:xfrm>
              <a:off x="1600200" y="2495550"/>
              <a:ext cx="152400" cy="152399"/>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961094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Complete RV32I ISA</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13</a:t>
            </a:fld>
            <a:endParaRPr lang="en-US"/>
          </a:p>
        </p:txBody>
      </p:sp>
      <p:pic>
        <p:nvPicPr>
          <p:cNvPr id="5" name="Picture 4" descr="Untitle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1123950"/>
            <a:ext cx="4457050" cy="3105149"/>
          </a:xfrm>
          <a:prstGeom prst="rect">
            <a:avLst/>
          </a:prstGeom>
        </p:spPr>
      </p:pic>
      <p:pic>
        <p:nvPicPr>
          <p:cNvPr id="6" name="Picture 5" descr="Untitled.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4223" y="1200150"/>
            <a:ext cx="4562068" cy="2952750"/>
          </a:xfrm>
          <a:prstGeom prst="rect">
            <a:avLst/>
          </a:prstGeom>
        </p:spPr>
      </p:pic>
      <p:sp>
        <p:nvSpPr>
          <p:cNvPr id="8" name="Rectangle 7"/>
          <p:cNvSpPr/>
          <p:nvPr/>
        </p:nvSpPr>
        <p:spPr>
          <a:xfrm>
            <a:off x="4572000" y="2876550"/>
            <a:ext cx="3962400" cy="1295400"/>
          </a:xfrm>
          <a:prstGeom prst="rect">
            <a:avLst/>
          </a:prstGeom>
          <a:solidFill>
            <a:schemeClr val="accent3">
              <a:lumMod val="40000"/>
              <a:lumOff val="60000"/>
              <a:alpha val="45000"/>
            </a:schemeClr>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0" numCol="1" spcCol="0" rtlCol="0" fromWordArt="0" anchor="ctr" anchorCtr="0" forceAA="0" compatLnSpc="1">
            <a:prstTxWarp prst="textNoShape">
              <a:avLst/>
            </a:prstTxWarp>
            <a:noAutofit/>
          </a:bodyPr>
          <a:lstStyle/>
          <a:p>
            <a:pPr algn="ctr"/>
            <a:r>
              <a:rPr lang="en-US" sz="2400" dirty="0" smtClean="0">
                <a:solidFill>
                  <a:srgbClr val="000000"/>
                </a:solidFill>
              </a:rPr>
              <a:t>Not in CS61C</a:t>
            </a:r>
          </a:p>
        </p:txBody>
      </p:sp>
      <p:sp>
        <p:nvSpPr>
          <p:cNvPr id="3" name="TextBox 2"/>
          <p:cNvSpPr txBox="1"/>
          <p:nvPr/>
        </p:nvSpPr>
        <p:spPr>
          <a:xfrm>
            <a:off x="2286000" y="4324350"/>
            <a:ext cx="4724400" cy="646331"/>
          </a:xfrm>
          <a:prstGeom prst="rect">
            <a:avLst/>
          </a:prstGeom>
          <a:noFill/>
        </p:spPr>
        <p:txBody>
          <a:bodyPr wrap="square" rtlCol="0">
            <a:spAutoFit/>
          </a:bodyPr>
          <a:lstStyle/>
          <a:p>
            <a:r>
              <a:rPr lang="en-US" dirty="0" smtClean="0"/>
              <a:t>RV32I has 47 instructions total</a:t>
            </a:r>
          </a:p>
          <a:p>
            <a:r>
              <a:rPr lang="en-US" dirty="0" smtClean="0"/>
              <a:t>37 instructions covered in CS61C</a:t>
            </a:r>
          </a:p>
        </p:txBody>
      </p:sp>
    </p:spTree>
    <p:extLst>
      <p:ext uri="{BB962C8B-B14F-4D97-AF65-F5344CB8AC3E}">
        <p14:creationId xmlns:p14="http://schemas.microsoft.com/office/powerpoint/2010/main" val="1622513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Arrow Connector 87"/>
          <p:cNvCxnSpPr/>
          <p:nvPr/>
        </p:nvCxnSpPr>
        <p:spPr>
          <a:xfrm>
            <a:off x="5183902" y="2611219"/>
            <a:ext cx="0" cy="1408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5031502" y="2611219"/>
            <a:ext cx="0" cy="1408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normAutofit/>
          </a:bodyPr>
          <a:lstStyle/>
          <a:p>
            <a:r>
              <a:rPr lang="en-US" dirty="0" smtClean="0"/>
              <a:t>Single-Cycle RISC-V RV32I </a:t>
            </a:r>
            <a:r>
              <a:rPr lang="en-US" dirty="0" err="1" smtClean="0"/>
              <a:t>Datapath</a:t>
            </a:r>
            <a:endParaRPr lang="en-US" dirty="0"/>
          </a:p>
        </p:txBody>
      </p:sp>
      <p:sp>
        <p:nvSpPr>
          <p:cNvPr id="4" name="Date Placeholder 3"/>
          <p:cNvSpPr>
            <a:spLocks noGrp="1"/>
          </p:cNvSpPr>
          <p:nvPr>
            <p:ph type="dt" sz="half" idx="10"/>
          </p:nvPr>
        </p:nvSpPr>
        <p:spPr/>
        <p:txBody>
          <a:bodyPr/>
          <a:lstStyle/>
          <a:p>
            <a:r>
              <a:rPr lang="en-US" dirty="0" smtClean="0"/>
              <a:t>CS 61c</a:t>
            </a:r>
            <a:endParaRPr lang="en-US" dirty="0"/>
          </a:p>
        </p:txBody>
      </p:sp>
      <p:sp>
        <p:nvSpPr>
          <p:cNvPr id="5" name="Slide Number Placeholder 4"/>
          <p:cNvSpPr>
            <a:spLocks noGrp="1"/>
          </p:cNvSpPr>
          <p:nvPr>
            <p:ph type="sldNum" sz="quarter" idx="12"/>
          </p:nvPr>
        </p:nvSpPr>
        <p:spPr/>
        <p:txBody>
          <a:bodyPr/>
          <a:lstStyle/>
          <a:p>
            <a:fld id="{3FF131CF-B26C-E347-9AC9-78212C099DD5}" type="slidenum">
              <a:rPr lang="en-US" smtClean="0"/>
              <a:t>14</a:t>
            </a:fld>
            <a:endParaRPr lang="en-US"/>
          </a:p>
        </p:txBody>
      </p:sp>
      <p:sp>
        <p:nvSpPr>
          <p:cNvPr id="16" name="Rectangle 15"/>
          <p:cNvSpPr/>
          <p:nvPr/>
        </p:nvSpPr>
        <p:spPr>
          <a:xfrm>
            <a:off x="2133600" y="2001619"/>
            <a:ext cx="609600" cy="685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smtClean="0">
                <a:solidFill>
                  <a:schemeClr val="tx1"/>
                </a:solidFill>
                <a:latin typeface="Calibri"/>
                <a:cs typeface="Calibri"/>
              </a:rPr>
              <a:t>IMEM</a:t>
            </a:r>
            <a:endParaRPr lang="en-US" dirty="0">
              <a:solidFill>
                <a:schemeClr val="tx1"/>
              </a:solidFill>
              <a:latin typeface="Calibri"/>
              <a:cs typeface="Calibri"/>
            </a:endParaRPr>
          </a:p>
        </p:txBody>
      </p:sp>
      <p:grpSp>
        <p:nvGrpSpPr>
          <p:cNvPr id="50" name="Group 49"/>
          <p:cNvGrpSpPr/>
          <p:nvPr/>
        </p:nvGrpSpPr>
        <p:grpSpPr>
          <a:xfrm>
            <a:off x="6172200" y="1696819"/>
            <a:ext cx="521297" cy="990600"/>
            <a:chOff x="6324600" y="3115310"/>
            <a:chExt cx="521297"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Isosceles Triangle 28"/>
            <p:cNvSpPr/>
            <p:nvPr/>
          </p:nvSpPr>
          <p:spPr>
            <a:xfrm rot="5400000">
              <a:off x="6362707" y="3641091"/>
              <a:ext cx="152400" cy="76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0"/>
              <a:ext cx="521297" cy="338554"/>
            </a:xfrm>
            <a:prstGeom prst="rect">
              <a:avLst/>
            </a:prstGeom>
            <a:noFill/>
          </p:spPr>
          <p:txBody>
            <a:bodyPr wrap="none" rtlCol="0">
              <a:spAutoFit/>
            </a:bodyPr>
            <a:lstStyle/>
            <a:p>
              <a:r>
                <a:rPr lang="en-US" sz="1600" dirty="0" smtClean="0"/>
                <a:t>ALU</a:t>
              </a:r>
              <a:endParaRPr lang="en-US" sz="1600" dirty="0"/>
            </a:p>
          </p:txBody>
        </p:sp>
      </p:grpSp>
      <p:grpSp>
        <p:nvGrpSpPr>
          <p:cNvPr id="83" name="Group 82"/>
          <p:cNvGrpSpPr/>
          <p:nvPr/>
        </p:nvGrpSpPr>
        <p:grpSpPr>
          <a:xfrm>
            <a:off x="3429000" y="2992219"/>
            <a:ext cx="615974" cy="762000"/>
            <a:chOff x="3733800" y="3105150"/>
            <a:chExt cx="615974" cy="762000"/>
          </a:xfrm>
        </p:grpSpPr>
        <p:sp>
          <p:nvSpPr>
            <p:cNvPr id="51" name="Trapezoid 50"/>
            <p:cNvSpPr/>
            <p:nvPr/>
          </p:nvSpPr>
          <p:spPr>
            <a:xfrm rot="5400000">
              <a:off x="3695700" y="3219450"/>
              <a:ext cx="762000" cy="5334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TextBox 51"/>
            <p:cNvSpPr txBox="1"/>
            <p:nvPr/>
          </p:nvSpPr>
          <p:spPr>
            <a:xfrm>
              <a:off x="3733800" y="3218081"/>
              <a:ext cx="615974" cy="584776"/>
            </a:xfrm>
            <a:prstGeom prst="rect">
              <a:avLst/>
            </a:prstGeom>
            <a:noFill/>
          </p:spPr>
          <p:txBody>
            <a:bodyPr wrap="none" rtlCol="0">
              <a:spAutoFit/>
            </a:bodyPr>
            <a:lstStyle/>
            <a:p>
              <a:r>
                <a:rPr lang="en-US" sz="1600" dirty="0" err="1" smtClean="0"/>
                <a:t>Imm</a:t>
              </a:r>
              <a:r>
                <a:rPr lang="en-US" sz="1600" dirty="0" smtClean="0"/>
                <a:t>.</a:t>
              </a:r>
            </a:p>
            <a:p>
              <a:r>
                <a:rPr lang="en-US" sz="1600" dirty="0" smtClean="0"/>
                <a:t>Gen</a:t>
              </a:r>
            </a:p>
          </p:txBody>
        </p:sp>
      </p:grpSp>
      <p:grpSp>
        <p:nvGrpSpPr>
          <p:cNvPr id="60" name="Group 59"/>
          <p:cNvGrpSpPr/>
          <p:nvPr/>
        </p:nvGrpSpPr>
        <p:grpSpPr>
          <a:xfrm>
            <a:off x="2133600" y="1392019"/>
            <a:ext cx="304800" cy="4572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TextBox 58"/>
            <p:cNvSpPr txBox="1"/>
            <p:nvPr/>
          </p:nvSpPr>
          <p:spPr>
            <a:xfrm>
              <a:off x="5181600" y="3333750"/>
              <a:ext cx="298519" cy="246221"/>
            </a:xfrm>
            <a:prstGeom prst="rect">
              <a:avLst/>
            </a:prstGeom>
            <a:noFill/>
          </p:spPr>
          <p:txBody>
            <a:bodyPr wrap="none" tIns="0" rIns="0" bIns="0" rtlCol="0">
              <a:spAutoFit/>
            </a:bodyPr>
            <a:lstStyle/>
            <a:p>
              <a:r>
                <a:rPr lang="en-US" sz="1600" dirty="0" smtClean="0"/>
                <a:t>+4</a:t>
              </a:r>
            </a:p>
          </p:txBody>
        </p:sp>
      </p:grpSp>
      <p:cxnSp>
        <p:nvCxnSpPr>
          <p:cNvPr id="65" name="Straight Arrow Connector 64"/>
          <p:cNvCxnSpPr>
            <a:endCxn id="179" idx="3"/>
          </p:cNvCxnSpPr>
          <p:nvPr/>
        </p:nvCxnSpPr>
        <p:spPr>
          <a:xfrm flipH="1" flipV="1">
            <a:off x="1219200" y="2258635"/>
            <a:ext cx="10391" cy="177072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879102" y="2724150"/>
            <a:ext cx="0" cy="12954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7010400" y="1849219"/>
            <a:ext cx="990600" cy="8382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600" dirty="0">
                  <a:solidFill>
                    <a:schemeClr val="tx1"/>
                  </a:solidFill>
                  <a:latin typeface="Calibri"/>
                  <a:cs typeface="Calibri"/>
                </a:rPr>
                <a:t>D</a:t>
              </a:r>
              <a:r>
                <a:rPr lang="en-US" sz="1600" dirty="0" smtClean="0">
                  <a:solidFill>
                    <a:schemeClr val="tx1"/>
                  </a:solidFill>
                  <a:latin typeface="Calibri"/>
                  <a:cs typeface="Calibri"/>
                </a:rPr>
                <a:t>MEM</a:t>
              </a:r>
              <a:endParaRPr lang="en-US" dirty="0">
                <a:solidFill>
                  <a:schemeClr val="tx1"/>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5" name="Group 74"/>
          <p:cNvGrpSpPr/>
          <p:nvPr/>
        </p:nvGrpSpPr>
        <p:grpSpPr>
          <a:xfrm>
            <a:off x="4726702" y="2077819"/>
            <a:ext cx="762000" cy="685800"/>
            <a:chOff x="5029200" y="3333750"/>
            <a:chExt cx="762000" cy="685800"/>
          </a:xfrm>
        </p:grpSpPr>
        <p:sp>
          <p:nvSpPr>
            <p:cNvPr id="73" name="Trapezoid 72"/>
            <p:cNvSpPr/>
            <p:nvPr/>
          </p:nvSpPr>
          <p:spPr>
            <a:xfrm rot="5400000">
              <a:off x="4989949" y="3449201"/>
              <a:ext cx="685800" cy="454898"/>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TextBox 73"/>
            <p:cNvSpPr txBox="1"/>
            <p:nvPr/>
          </p:nvSpPr>
          <p:spPr>
            <a:xfrm>
              <a:off x="5029200" y="3409950"/>
              <a:ext cx="762000" cy="461665"/>
            </a:xfrm>
            <a:prstGeom prst="rect">
              <a:avLst/>
            </a:prstGeom>
            <a:noFill/>
          </p:spPr>
          <p:txBody>
            <a:bodyPr wrap="square" rtlCol="0">
              <a:spAutoFit/>
            </a:bodyPr>
            <a:lstStyle/>
            <a:p>
              <a:r>
                <a:rPr lang="en-US" sz="1200" dirty="0" smtClean="0"/>
                <a:t>Branch Comp.</a:t>
              </a:r>
            </a:p>
          </p:txBody>
        </p:sp>
      </p:grpSp>
      <p:grpSp>
        <p:nvGrpSpPr>
          <p:cNvPr id="188" name="Group 187"/>
          <p:cNvGrpSpPr/>
          <p:nvPr/>
        </p:nvGrpSpPr>
        <p:grpSpPr>
          <a:xfrm>
            <a:off x="3657600" y="1468219"/>
            <a:ext cx="841921" cy="1447800"/>
            <a:chOff x="3657600" y="1428750"/>
            <a:chExt cx="841921"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err="1" smtClean="0">
                    <a:solidFill>
                      <a:schemeClr val="tx1"/>
                    </a:solidFill>
                    <a:latin typeface="Calibri"/>
                    <a:cs typeface="Calibri"/>
                  </a:rPr>
                  <a:t>Reg</a:t>
                </a:r>
                <a:r>
                  <a:rPr lang="en-US" dirty="0" smtClean="0">
                    <a:solidFill>
                      <a:schemeClr val="tx1"/>
                    </a:solidFill>
                    <a:latin typeface="Calibri"/>
                    <a:cs typeface="Calibri"/>
                  </a:rPr>
                  <a:t>[]</a:t>
                </a:r>
                <a:endParaRPr lang="en-US" dirty="0">
                  <a:solidFill>
                    <a:schemeClr val="tx1"/>
                  </a:solidFill>
                  <a:latin typeface="Calibri"/>
                  <a:cs typeface="Calibri"/>
                </a:endParaRPr>
              </a:p>
            </p:txBody>
          </p:sp>
          <p:sp>
            <p:nvSpPr>
              <p:cNvPr id="30" name="Isosceles Triangle 29"/>
              <p:cNvSpPr/>
              <p:nvPr/>
            </p:nvSpPr>
            <p:spPr>
              <a:xfrm>
                <a:off x="4419600" y="2708081"/>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7" name="TextBox 76"/>
            <p:cNvSpPr txBox="1"/>
            <p:nvPr/>
          </p:nvSpPr>
          <p:spPr>
            <a:xfrm>
              <a:off x="3657600" y="2234684"/>
              <a:ext cx="397545" cy="184666"/>
            </a:xfrm>
            <a:prstGeom prst="rect">
              <a:avLst/>
            </a:prstGeom>
            <a:noFill/>
          </p:spPr>
          <p:txBody>
            <a:bodyPr wrap="none" lIns="0" tIns="0" rIns="0" bIns="0" rtlCol="0">
              <a:spAutoFit/>
            </a:bodyPr>
            <a:lstStyle/>
            <a:p>
              <a:r>
                <a:rPr lang="en-US" sz="1200" dirty="0" err="1" smtClean="0"/>
                <a:t>AddrA</a:t>
              </a:r>
              <a:endParaRPr lang="en-US" sz="1200" dirty="0" smtClean="0"/>
            </a:p>
          </p:txBody>
        </p:sp>
        <p:sp>
          <p:nvSpPr>
            <p:cNvPr id="78" name="TextBox 77"/>
            <p:cNvSpPr txBox="1"/>
            <p:nvPr/>
          </p:nvSpPr>
          <p:spPr>
            <a:xfrm>
              <a:off x="3657600" y="2463284"/>
              <a:ext cx="388102" cy="184666"/>
            </a:xfrm>
            <a:prstGeom prst="rect">
              <a:avLst/>
            </a:prstGeom>
            <a:noFill/>
          </p:spPr>
          <p:txBody>
            <a:bodyPr wrap="none" lIns="0" tIns="0" rIns="0" bIns="0" rtlCol="0">
              <a:spAutoFit/>
            </a:bodyPr>
            <a:lstStyle/>
            <a:p>
              <a:r>
                <a:rPr lang="en-US" sz="1200" dirty="0" err="1" smtClean="0"/>
                <a:t>AddrB</a:t>
              </a:r>
              <a:endParaRPr lang="en-US" sz="1200" dirty="0" smtClean="0"/>
            </a:p>
          </p:txBody>
        </p:sp>
        <p:sp>
          <p:nvSpPr>
            <p:cNvPr id="79" name="TextBox 78"/>
            <p:cNvSpPr txBox="1"/>
            <p:nvPr/>
          </p:nvSpPr>
          <p:spPr>
            <a:xfrm>
              <a:off x="4114800" y="2234684"/>
              <a:ext cx="384721" cy="184666"/>
            </a:xfrm>
            <a:prstGeom prst="rect">
              <a:avLst/>
            </a:prstGeom>
            <a:noFill/>
          </p:spPr>
          <p:txBody>
            <a:bodyPr wrap="none" lIns="0" tIns="0" rIns="0" bIns="0" rtlCol="0">
              <a:spAutoFit/>
            </a:bodyPr>
            <a:lstStyle/>
            <a:p>
              <a:r>
                <a:rPr lang="en-US" sz="1200" dirty="0" err="1" smtClean="0"/>
                <a:t>DataA</a:t>
              </a:r>
              <a:endParaRPr lang="en-US" sz="1200" dirty="0" smtClean="0"/>
            </a:p>
          </p:txBody>
        </p:sp>
        <p:sp>
          <p:nvSpPr>
            <p:cNvPr id="80" name="TextBox 79"/>
            <p:cNvSpPr txBox="1"/>
            <p:nvPr/>
          </p:nvSpPr>
          <p:spPr>
            <a:xfrm>
              <a:off x="3657600" y="1998881"/>
              <a:ext cx="399073" cy="184666"/>
            </a:xfrm>
            <a:prstGeom prst="rect">
              <a:avLst/>
            </a:prstGeom>
            <a:noFill/>
          </p:spPr>
          <p:txBody>
            <a:bodyPr wrap="none" lIns="0" tIns="0" rIns="0" bIns="0" rtlCol="0">
              <a:spAutoFit/>
            </a:bodyPr>
            <a:lstStyle/>
            <a:p>
              <a:r>
                <a:rPr lang="en-US" sz="1200" dirty="0" err="1" smtClean="0"/>
                <a:t>AddrD</a:t>
              </a:r>
              <a:endParaRPr lang="en-US" sz="1200" dirty="0" smtClean="0"/>
            </a:p>
          </p:txBody>
        </p:sp>
        <p:sp>
          <p:nvSpPr>
            <p:cNvPr id="81" name="TextBox 80"/>
            <p:cNvSpPr txBox="1"/>
            <p:nvPr/>
          </p:nvSpPr>
          <p:spPr>
            <a:xfrm>
              <a:off x="4114800" y="2463284"/>
              <a:ext cx="377357" cy="184666"/>
            </a:xfrm>
            <a:prstGeom prst="rect">
              <a:avLst/>
            </a:prstGeom>
            <a:noFill/>
          </p:spPr>
          <p:txBody>
            <a:bodyPr wrap="none" lIns="0" tIns="0" rIns="0" bIns="0" rtlCol="0">
              <a:spAutoFit/>
            </a:bodyPr>
            <a:lstStyle/>
            <a:p>
              <a:r>
                <a:rPr lang="en-US" sz="1200" dirty="0" err="1" smtClean="0"/>
                <a:t>DataB</a:t>
              </a:r>
              <a:endParaRPr lang="en-US" sz="1200" dirty="0" smtClean="0"/>
            </a:p>
          </p:txBody>
        </p:sp>
        <p:sp>
          <p:nvSpPr>
            <p:cNvPr id="82" name="TextBox 81"/>
            <p:cNvSpPr txBox="1"/>
            <p:nvPr/>
          </p:nvSpPr>
          <p:spPr>
            <a:xfrm>
              <a:off x="3657600" y="1694081"/>
              <a:ext cx="388327" cy="184666"/>
            </a:xfrm>
            <a:prstGeom prst="rect">
              <a:avLst/>
            </a:prstGeom>
            <a:noFill/>
          </p:spPr>
          <p:txBody>
            <a:bodyPr wrap="none" lIns="0" tIns="0" rIns="0" bIns="0" rtlCol="0">
              <a:spAutoFit/>
            </a:bodyPr>
            <a:lstStyle/>
            <a:p>
              <a:r>
                <a:rPr lang="en-US" sz="1200" dirty="0" err="1" smtClean="0"/>
                <a:t>DataD</a:t>
              </a:r>
              <a:endParaRPr lang="en-US" sz="1200" dirty="0" smtClean="0"/>
            </a:p>
          </p:txBody>
        </p:sp>
      </p:grpSp>
      <p:cxnSp>
        <p:nvCxnSpPr>
          <p:cNvPr id="91" name="Straight Arrow Connector 90"/>
          <p:cNvCxnSpPr/>
          <p:nvPr/>
        </p:nvCxnSpPr>
        <p:spPr>
          <a:xfrm flipV="1">
            <a:off x="6454320" y="2584700"/>
            <a:ext cx="0" cy="143485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4191000" y="2916019"/>
            <a:ext cx="0" cy="11035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7233228" y="2681198"/>
            <a:ext cx="0" cy="133835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010400" y="2077819"/>
            <a:ext cx="307777" cy="184666"/>
          </a:xfrm>
          <a:prstGeom prst="rect">
            <a:avLst/>
          </a:prstGeom>
          <a:noFill/>
        </p:spPr>
        <p:txBody>
          <a:bodyPr wrap="none" lIns="0" tIns="0" rIns="0" bIns="0" rtlCol="0">
            <a:spAutoFit/>
          </a:bodyPr>
          <a:lstStyle/>
          <a:p>
            <a:r>
              <a:rPr lang="en-US" sz="1200" dirty="0" err="1" smtClean="0"/>
              <a:t>Addr</a:t>
            </a:r>
            <a:endParaRPr lang="en-US" sz="1200" dirty="0" smtClean="0"/>
          </a:p>
        </p:txBody>
      </p:sp>
      <p:sp>
        <p:nvSpPr>
          <p:cNvPr id="98" name="TextBox 97"/>
          <p:cNvSpPr txBox="1"/>
          <p:nvPr/>
        </p:nvSpPr>
        <p:spPr>
          <a:xfrm>
            <a:off x="7031583" y="2350353"/>
            <a:ext cx="436017" cy="184666"/>
          </a:xfrm>
          <a:prstGeom prst="rect">
            <a:avLst/>
          </a:prstGeom>
          <a:noFill/>
        </p:spPr>
        <p:txBody>
          <a:bodyPr wrap="none" lIns="0" tIns="0" rIns="0" bIns="0" rtlCol="0">
            <a:spAutoFit/>
          </a:bodyPr>
          <a:lstStyle/>
          <a:p>
            <a:r>
              <a:rPr lang="en-US" sz="1200" dirty="0" err="1" smtClean="0"/>
              <a:t>DataW</a:t>
            </a:r>
            <a:endParaRPr lang="en-US" sz="1200" dirty="0" smtClean="0"/>
          </a:p>
        </p:txBody>
      </p:sp>
      <p:sp>
        <p:nvSpPr>
          <p:cNvPr id="99" name="TextBox 98"/>
          <p:cNvSpPr txBox="1"/>
          <p:nvPr/>
        </p:nvSpPr>
        <p:spPr>
          <a:xfrm>
            <a:off x="7543800" y="2154019"/>
            <a:ext cx="384721" cy="184666"/>
          </a:xfrm>
          <a:prstGeom prst="rect">
            <a:avLst/>
          </a:prstGeom>
          <a:noFill/>
        </p:spPr>
        <p:txBody>
          <a:bodyPr wrap="none" lIns="0" tIns="0" rIns="0" bIns="0" rtlCol="0">
            <a:spAutoFit/>
          </a:bodyPr>
          <a:lstStyle/>
          <a:p>
            <a:r>
              <a:rPr lang="en-US" sz="1200" dirty="0" err="1" smtClean="0"/>
              <a:t>DataR</a:t>
            </a:r>
            <a:endParaRPr lang="en-US" sz="1200" dirty="0" smtClean="0"/>
          </a:p>
        </p:txBody>
      </p:sp>
      <p:cxnSp>
        <p:nvCxnSpPr>
          <p:cNvPr id="100" name="Straight Arrow Connector 99"/>
          <p:cNvCxnSpPr>
            <a:endCxn id="116" idx="3"/>
          </p:cNvCxnSpPr>
          <p:nvPr/>
        </p:nvCxnSpPr>
        <p:spPr>
          <a:xfrm flipV="1">
            <a:off x="5867400" y="2676366"/>
            <a:ext cx="0" cy="134318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72" idx="3"/>
          </p:cNvCxnSpPr>
          <p:nvPr/>
        </p:nvCxnSpPr>
        <p:spPr>
          <a:xfrm flipV="1">
            <a:off x="6019800" y="2106235"/>
            <a:ext cx="0" cy="191331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14" name="Group 113"/>
          <p:cNvGrpSpPr/>
          <p:nvPr/>
        </p:nvGrpSpPr>
        <p:grpSpPr>
          <a:xfrm>
            <a:off x="5943600" y="1620619"/>
            <a:ext cx="152400" cy="533400"/>
            <a:chOff x="5791200" y="1352550"/>
            <a:chExt cx="152400" cy="533400"/>
          </a:xfrm>
        </p:grpSpPr>
        <p:sp>
          <p:nvSpPr>
            <p:cNvPr id="72" name="Trapezoid 71"/>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extBox 103"/>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05" name="TextBox 104"/>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24" name="Straight Arrow Connector 123"/>
          <p:cNvCxnSpPr>
            <a:stCxn id="13" idx="3"/>
          </p:cNvCxnSpPr>
          <p:nvPr/>
        </p:nvCxnSpPr>
        <p:spPr>
          <a:xfrm flipV="1">
            <a:off x="8001000" y="2253007"/>
            <a:ext cx="367652" cy="15312"/>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8382000" y="1696819"/>
            <a:ext cx="152400" cy="762000"/>
            <a:chOff x="8229600" y="1733550"/>
            <a:chExt cx="152400" cy="762000"/>
          </a:xfrm>
        </p:grpSpPr>
        <p:sp>
          <p:nvSpPr>
            <p:cNvPr id="66" name="Trapezoid 65"/>
            <p:cNvSpPr/>
            <p:nvPr/>
          </p:nvSpPr>
          <p:spPr>
            <a:xfrm rot="5400000">
              <a:off x="7924800" y="2038350"/>
              <a:ext cx="7620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TextBox 118"/>
            <p:cNvSpPr txBox="1"/>
            <p:nvPr/>
          </p:nvSpPr>
          <p:spPr>
            <a:xfrm>
              <a:off x="8255000" y="2232025"/>
              <a:ext cx="76200" cy="184666"/>
            </a:xfrm>
            <a:prstGeom prst="rect">
              <a:avLst/>
            </a:prstGeom>
            <a:noFill/>
          </p:spPr>
          <p:txBody>
            <a:bodyPr wrap="square" lIns="0" tIns="0" rIns="0" bIns="0" rtlCol="0">
              <a:spAutoFit/>
            </a:bodyPr>
            <a:lstStyle/>
            <a:p>
              <a:r>
                <a:rPr lang="en-US" sz="1200" dirty="0"/>
                <a:t>0</a:t>
              </a:r>
              <a:endParaRPr lang="en-US" sz="1200" dirty="0" smtClean="0"/>
            </a:p>
          </p:txBody>
        </p:sp>
        <p:sp>
          <p:nvSpPr>
            <p:cNvPr id="120" name="TextBox 119"/>
            <p:cNvSpPr txBox="1"/>
            <p:nvPr/>
          </p:nvSpPr>
          <p:spPr>
            <a:xfrm>
              <a:off x="8255000" y="2016125"/>
              <a:ext cx="76200" cy="184666"/>
            </a:xfrm>
            <a:prstGeom prst="rect">
              <a:avLst/>
            </a:prstGeom>
            <a:noFill/>
          </p:spPr>
          <p:txBody>
            <a:bodyPr wrap="square" lIns="0" tIns="0" rIns="0" bIns="0" rtlCol="0">
              <a:spAutoFit/>
            </a:bodyPr>
            <a:lstStyle/>
            <a:p>
              <a:r>
                <a:rPr lang="en-US" sz="1200" dirty="0"/>
                <a:t>1</a:t>
              </a:r>
              <a:endParaRPr lang="en-US" sz="1200" dirty="0" smtClean="0"/>
            </a:p>
          </p:txBody>
        </p:sp>
        <p:sp>
          <p:nvSpPr>
            <p:cNvPr id="121" name="TextBox 120"/>
            <p:cNvSpPr txBox="1"/>
            <p:nvPr/>
          </p:nvSpPr>
          <p:spPr>
            <a:xfrm>
              <a:off x="8255000" y="1800225"/>
              <a:ext cx="76200" cy="184666"/>
            </a:xfrm>
            <a:prstGeom prst="rect">
              <a:avLst/>
            </a:prstGeom>
            <a:noFill/>
          </p:spPr>
          <p:txBody>
            <a:bodyPr wrap="square" lIns="0" tIns="0" rIns="0" bIns="0" rtlCol="0">
              <a:spAutoFit/>
            </a:bodyPr>
            <a:lstStyle/>
            <a:p>
              <a:r>
                <a:rPr lang="en-US" sz="1200" dirty="0" smtClean="0"/>
                <a:t>2</a:t>
              </a:r>
            </a:p>
          </p:txBody>
        </p:sp>
      </p:grpSp>
      <p:cxnSp>
        <p:nvCxnSpPr>
          <p:cNvPr id="127" name="Straight Arrow Connector 126"/>
          <p:cNvCxnSpPr>
            <a:stCxn id="28" idx="0"/>
            <a:endCxn id="97" idx="1"/>
          </p:cNvCxnSpPr>
          <p:nvPr/>
        </p:nvCxnSpPr>
        <p:spPr>
          <a:xfrm flipV="1">
            <a:off x="6629400" y="2170152"/>
            <a:ext cx="381000" cy="21967"/>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8458200" y="2382619"/>
            <a:ext cx="0" cy="16369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6781800" y="1260547"/>
            <a:ext cx="0" cy="92442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endCxn id="66" idx="2"/>
          </p:cNvCxnSpPr>
          <p:nvPr/>
        </p:nvCxnSpPr>
        <p:spPr>
          <a:xfrm>
            <a:off x="914399" y="1260547"/>
            <a:ext cx="7467601" cy="817272"/>
          </a:xfrm>
          <a:prstGeom prst="bentConnector3">
            <a:avLst>
              <a:gd name="adj1" fmla="val 96694"/>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715313" y="1456782"/>
            <a:ext cx="626772" cy="228600"/>
          </a:xfrm>
          <a:prstGeom prst="bentConnector3">
            <a:avLst>
              <a:gd name="adj1" fmla="val 1015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143000" y="1773019"/>
            <a:ext cx="152400" cy="5334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TextBox 179"/>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81" name="TextBox 180"/>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83" name="Straight Connector 182"/>
          <p:cNvCxnSpPr>
            <a:stCxn id="179" idx="0"/>
            <a:endCxn id="19" idx="1"/>
          </p:cNvCxnSpPr>
          <p:nvPr/>
        </p:nvCxnSpPr>
        <p:spPr>
          <a:xfrm>
            <a:off x="1295400" y="2039719"/>
            <a:ext cx="152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a:stCxn id="19" idx="3"/>
            <a:endCxn id="16" idx="1"/>
          </p:cNvCxnSpPr>
          <p:nvPr/>
        </p:nvCxnSpPr>
        <p:spPr>
          <a:xfrm>
            <a:off x="1813263" y="2039719"/>
            <a:ext cx="320337" cy="3048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1782931" y="1620939"/>
            <a:ext cx="396537" cy="4191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2438400" y="1163419"/>
            <a:ext cx="304800" cy="457200"/>
          </a:xfrm>
          <a:prstGeom prst="bentConnector2">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9" name="Elbow Connector 218"/>
          <p:cNvCxnSpPr/>
          <p:nvPr/>
        </p:nvCxnSpPr>
        <p:spPr>
          <a:xfrm>
            <a:off x="2743200" y="1163419"/>
            <a:ext cx="5638800" cy="685800"/>
          </a:xfrm>
          <a:prstGeom prst="bentConnector3">
            <a:avLst>
              <a:gd name="adj1" fmla="val 971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1143000" y="1163419"/>
            <a:ext cx="1600200" cy="990600"/>
          </a:xfrm>
          <a:prstGeom prst="bentConnector3">
            <a:avLst>
              <a:gd name="adj1" fmla="val 124407"/>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a:stCxn id="72" idx="0"/>
          </p:cNvCxnSpPr>
          <p:nvPr/>
        </p:nvCxnSpPr>
        <p:spPr>
          <a:xfrm flipV="1">
            <a:off x="6096000" y="1885950"/>
            <a:ext cx="152400" cy="136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a:stCxn id="79" idx="3"/>
            <a:endCxn id="105" idx="1"/>
          </p:cNvCxnSpPr>
          <p:nvPr/>
        </p:nvCxnSpPr>
        <p:spPr>
          <a:xfrm flipV="1">
            <a:off x="4499521" y="1998702"/>
            <a:ext cx="1463129" cy="367784"/>
          </a:xfrm>
          <a:prstGeom prst="bentConnector3">
            <a:avLst>
              <a:gd name="adj1" fmla="val 8536"/>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a:off x="4457521" y="2595086"/>
            <a:ext cx="957297" cy="320141"/>
          </a:xfrm>
          <a:prstGeom prst="bentConnector3">
            <a:avLst>
              <a:gd name="adj1" fmla="val 1683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V="1">
            <a:off x="4648200" y="2361045"/>
            <a:ext cx="183573" cy="112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4537364" y="2586182"/>
            <a:ext cx="259772" cy="577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p:nvPr/>
        </p:nvCxnSpPr>
        <p:spPr>
          <a:xfrm flipV="1">
            <a:off x="1978767" y="1371841"/>
            <a:ext cx="3214173" cy="535336"/>
          </a:xfrm>
          <a:prstGeom prst="bentConnector3">
            <a:avLst>
              <a:gd name="adj1" fmla="val 27385"/>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5181600" y="1366060"/>
            <a:ext cx="762000" cy="36749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447800" y="1620619"/>
            <a:ext cx="365463" cy="838199"/>
            <a:chOff x="1447800" y="1809750"/>
            <a:chExt cx="365463" cy="838199"/>
          </a:xfrm>
        </p:grpSpPr>
        <p:sp>
          <p:nvSpPr>
            <p:cNvPr id="19" name="Rectangle 18"/>
            <p:cNvSpPr/>
            <p:nvPr/>
          </p:nvSpPr>
          <p:spPr>
            <a:xfrm>
              <a:off x="1447800" y="1809750"/>
              <a:ext cx="365463" cy="838199"/>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tx1"/>
                  </a:solidFill>
                  <a:latin typeface="Courier New"/>
                  <a:cs typeface="Courier New"/>
                </a:rPr>
                <a:t>pc</a:t>
              </a:r>
              <a:endParaRPr lang="en-US" b="1" dirty="0">
                <a:solidFill>
                  <a:schemeClr val="tx1"/>
                </a:solidFill>
                <a:latin typeface="Courier New"/>
                <a:cs typeface="Courier New"/>
              </a:endParaRPr>
            </a:p>
          </p:txBody>
        </p:sp>
        <p:sp>
          <p:nvSpPr>
            <p:cNvPr id="31" name="Isosceles Triangle 30"/>
            <p:cNvSpPr/>
            <p:nvPr/>
          </p:nvSpPr>
          <p:spPr>
            <a:xfrm>
              <a:off x="1600200" y="2495550"/>
              <a:ext cx="152400" cy="152399"/>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Group 114"/>
          <p:cNvGrpSpPr/>
          <p:nvPr/>
        </p:nvGrpSpPr>
        <p:grpSpPr>
          <a:xfrm>
            <a:off x="5791200" y="2190750"/>
            <a:ext cx="152400" cy="533400"/>
            <a:chOff x="5791200" y="1352550"/>
            <a:chExt cx="152400" cy="533400"/>
          </a:xfrm>
        </p:grpSpPr>
        <p:sp>
          <p:nvSpPr>
            <p:cNvPr id="116" name="Trapezoid 115"/>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TextBox 116"/>
            <p:cNvSpPr txBox="1"/>
            <p:nvPr/>
          </p:nvSpPr>
          <p:spPr>
            <a:xfrm>
              <a:off x="5807075" y="1390650"/>
              <a:ext cx="76200" cy="184666"/>
            </a:xfrm>
            <a:prstGeom prst="rect">
              <a:avLst/>
            </a:prstGeom>
            <a:noFill/>
          </p:spPr>
          <p:txBody>
            <a:bodyPr wrap="square" lIns="0" tIns="0" rIns="0" bIns="0" rtlCol="0">
              <a:spAutoFit/>
            </a:bodyPr>
            <a:lstStyle/>
            <a:p>
              <a:r>
                <a:rPr lang="en-US" sz="1200" dirty="0" smtClean="0"/>
                <a:t>0</a:t>
              </a:r>
            </a:p>
          </p:txBody>
        </p:sp>
        <p:sp>
          <p:nvSpPr>
            <p:cNvPr id="118" name="TextBox 117"/>
            <p:cNvSpPr txBox="1"/>
            <p:nvPr/>
          </p:nvSpPr>
          <p:spPr>
            <a:xfrm>
              <a:off x="5810250" y="1638300"/>
              <a:ext cx="77996" cy="184666"/>
            </a:xfrm>
            <a:prstGeom prst="rect">
              <a:avLst/>
            </a:prstGeom>
            <a:noFill/>
          </p:spPr>
          <p:txBody>
            <a:bodyPr wrap="none" lIns="0" tIns="0" rIns="0" bIns="0" rtlCol="0">
              <a:spAutoFit/>
            </a:bodyPr>
            <a:lstStyle/>
            <a:p>
              <a:r>
                <a:rPr lang="en-US" sz="1200" dirty="0" smtClean="0"/>
                <a:t>1</a:t>
              </a:r>
            </a:p>
          </p:txBody>
        </p:sp>
      </p:grpSp>
      <p:cxnSp>
        <p:nvCxnSpPr>
          <p:cNvPr id="394" name="Elbow Connector 393"/>
          <p:cNvCxnSpPr>
            <a:stCxn id="16" idx="3"/>
            <a:endCxn id="22" idx="1"/>
          </p:cNvCxnSpPr>
          <p:nvPr/>
        </p:nvCxnSpPr>
        <p:spPr>
          <a:xfrm flipV="1">
            <a:off x="2743200" y="2192119"/>
            <a:ext cx="914400" cy="152400"/>
          </a:xfrm>
          <a:prstGeom prst="bentConnector3">
            <a:avLst>
              <a:gd name="adj1" fmla="val 1780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2895600" y="2343150"/>
            <a:ext cx="0"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flipV="1">
            <a:off x="2886364" y="2458819"/>
            <a:ext cx="771236" cy="36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flipV="1">
            <a:off x="2897909" y="2687420"/>
            <a:ext cx="759691" cy="267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flipV="1">
            <a:off x="2886364" y="3373219"/>
            <a:ext cx="618836" cy="959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3330864" y="1044864"/>
            <a:ext cx="5203536" cy="1032955"/>
          </a:xfrm>
          <a:prstGeom prst="bentConnector3">
            <a:avLst>
              <a:gd name="adj1" fmla="val -237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3086100" y="1314450"/>
            <a:ext cx="838200" cy="304800"/>
          </a:xfrm>
          <a:prstGeom prst="bentConnector3">
            <a:avLst>
              <a:gd name="adj1" fmla="val 1002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p:nvPr/>
        </p:nvCxnSpPr>
        <p:spPr>
          <a:xfrm flipV="1">
            <a:off x="3810000" y="3638550"/>
            <a:ext cx="0" cy="3810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p:nvPr/>
        </p:nvCxnSpPr>
        <p:spPr>
          <a:xfrm flipV="1">
            <a:off x="5943600" y="2495550"/>
            <a:ext cx="370610" cy="231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5410200" y="2530186"/>
            <a:ext cx="1600200" cy="381000"/>
          </a:xfrm>
          <a:prstGeom prst="bentConnector3">
            <a:avLst>
              <a:gd name="adj1" fmla="val 860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2988810" y="1984827"/>
            <a:ext cx="547657" cy="169277"/>
          </a:xfrm>
          <a:prstGeom prst="rect">
            <a:avLst/>
          </a:prstGeom>
          <a:noFill/>
        </p:spPr>
        <p:txBody>
          <a:bodyPr wrap="none" lIns="0" tIns="0" rIns="0" bIns="0" rtlCol="0">
            <a:spAutoFit/>
          </a:bodyPr>
          <a:lstStyle/>
          <a:p>
            <a:r>
              <a:rPr lang="en-US" sz="1100" dirty="0" err="1" smtClean="0"/>
              <a:t>inst</a:t>
            </a:r>
            <a:r>
              <a:rPr lang="en-US" sz="1100" dirty="0" smtClean="0"/>
              <a:t>[11:7]</a:t>
            </a:r>
          </a:p>
        </p:txBody>
      </p:sp>
      <p:sp>
        <p:nvSpPr>
          <p:cNvPr id="488" name="TextBox 487"/>
          <p:cNvSpPr txBox="1"/>
          <p:nvPr/>
        </p:nvSpPr>
        <p:spPr>
          <a:xfrm>
            <a:off x="2971800" y="2266950"/>
            <a:ext cx="619154" cy="169277"/>
          </a:xfrm>
          <a:prstGeom prst="rect">
            <a:avLst/>
          </a:prstGeom>
          <a:noFill/>
        </p:spPr>
        <p:txBody>
          <a:bodyPr wrap="none" lIns="0" tIns="0" rIns="0" bIns="0" rtlCol="0">
            <a:spAutoFit/>
          </a:bodyPr>
          <a:lstStyle/>
          <a:p>
            <a:r>
              <a:rPr lang="en-US" sz="1100" dirty="0" err="1" smtClean="0"/>
              <a:t>inst</a:t>
            </a:r>
            <a:r>
              <a:rPr lang="en-US" sz="1100" dirty="0" smtClean="0"/>
              <a:t>[19:15]</a:t>
            </a:r>
          </a:p>
        </p:txBody>
      </p:sp>
      <p:sp>
        <p:nvSpPr>
          <p:cNvPr id="503" name="TextBox 502"/>
          <p:cNvSpPr txBox="1"/>
          <p:nvPr/>
        </p:nvSpPr>
        <p:spPr>
          <a:xfrm>
            <a:off x="2971800" y="2495550"/>
            <a:ext cx="619154" cy="169277"/>
          </a:xfrm>
          <a:prstGeom prst="rect">
            <a:avLst/>
          </a:prstGeom>
          <a:noFill/>
        </p:spPr>
        <p:txBody>
          <a:bodyPr wrap="none" lIns="0" tIns="0" rIns="0" bIns="0" rtlCol="0">
            <a:spAutoFit/>
          </a:bodyPr>
          <a:lstStyle/>
          <a:p>
            <a:r>
              <a:rPr lang="en-US" sz="1100" dirty="0" err="1" smtClean="0"/>
              <a:t>inst</a:t>
            </a:r>
            <a:r>
              <a:rPr lang="en-US" sz="1100" dirty="0" smtClean="0"/>
              <a:t>[24:20]</a:t>
            </a:r>
          </a:p>
        </p:txBody>
      </p:sp>
      <p:sp>
        <p:nvSpPr>
          <p:cNvPr id="504" name="TextBox 503"/>
          <p:cNvSpPr txBox="1"/>
          <p:nvPr/>
        </p:nvSpPr>
        <p:spPr>
          <a:xfrm>
            <a:off x="2918691" y="3135168"/>
            <a:ext cx="547657" cy="169277"/>
          </a:xfrm>
          <a:prstGeom prst="rect">
            <a:avLst/>
          </a:prstGeom>
          <a:noFill/>
        </p:spPr>
        <p:txBody>
          <a:bodyPr wrap="none" lIns="0" tIns="0" rIns="0" bIns="0" rtlCol="0">
            <a:spAutoFit/>
          </a:bodyPr>
          <a:lstStyle/>
          <a:p>
            <a:r>
              <a:rPr lang="en-US" sz="1100" dirty="0" err="1" smtClean="0"/>
              <a:t>inst</a:t>
            </a:r>
            <a:r>
              <a:rPr lang="en-US" sz="1100" dirty="0" smtClean="0"/>
              <a:t>[31:7]</a:t>
            </a:r>
          </a:p>
        </p:txBody>
      </p:sp>
      <p:cxnSp>
        <p:nvCxnSpPr>
          <p:cNvPr id="513" name="Elbow Connector 512"/>
          <p:cNvCxnSpPr/>
          <p:nvPr/>
        </p:nvCxnSpPr>
        <p:spPr>
          <a:xfrm rot="5400000" flipH="1" flipV="1">
            <a:off x="5310189" y="2446338"/>
            <a:ext cx="584201" cy="377826"/>
          </a:xfrm>
          <a:prstGeom prst="bentConnector3">
            <a:avLst>
              <a:gd name="adj1" fmla="val 10046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7" name="TextBox 526"/>
          <p:cNvSpPr txBox="1"/>
          <p:nvPr/>
        </p:nvSpPr>
        <p:spPr>
          <a:xfrm>
            <a:off x="8250383" y="1416049"/>
            <a:ext cx="282129" cy="169277"/>
          </a:xfrm>
          <a:prstGeom prst="rect">
            <a:avLst/>
          </a:prstGeom>
          <a:noFill/>
        </p:spPr>
        <p:txBody>
          <a:bodyPr wrap="none" lIns="0" tIns="0" rIns="0" bIns="0" rtlCol="0">
            <a:spAutoFit/>
          </a:bodyPr>
          <a:lstStyle/>
          <a:p>
            <a:r>
              <a:rPr lang="en-US" sz="1100" dirty="0" smtClean="0"/>
              <a:t>pc+4</a:t>
            </a:r>
          </a:p>
        </p:txBody>
      </p:sp>
      <p:sp>
        <p:nvSpPr>
          <p:cNvPr id="528" name="TextBox 527"/>
          <p:cNvSpPr txBox="1"/>
          <p:nvPr/>
        </p:nvSpPr>
        <p:spPr>
          <a:xfrm>
            <a:off x="7923646" y="1556904"/>
            <a:ext cx="174057" cy="169277"/>
          </a:xfrm>
          <a:prstGeom prst="rect">
            <a:avLst/>
          </a:prstGeom>
          <a:noFill/>
        </p:spPr>
        <p:txBody>
          <a:bodyPr wrap="none" lIns="0" tIns="0" rIns="0" bIns="0" rtlCol="0">
            <a:spAutoFit/>
          </a:bodyPr>
          <a:lstStyle/>
          <a:p>
            <a:r>
              <a:rPr lang="en-US" sz="1100" dirty="0" err="1" smtClean="0"/>
              <a:t>alu</a:t>
            </a:r>
            <a:endParaRPr lang="en-US" sz="1100" dirty="0" smtClean="0"/>
          </a:p>
        </p:txBody>
      </p:sp>
      <p:sp>
        <p:nvSpPr>
          <p:cNvPr id="529" name="TextBox 528"/>
          <p:cNvSpPr txBox="1"/>
          <p:nvPr/>
        </p:nvSpPr>
        <p:spPr>
          <a:xfrm>
            <a:off x="8029863" y="2355849"/>
            <a:ext cx="334818" cy="169277"/>
          </a:xfrm>
          <a:prstGeom prst="rect">
            <a:avLst/>
          </a:prstGeom>
          <a:noFill/>
        </p:spPr>
        <p:txBody>
          <a:bodyPr wrap="square" lIns="0" tIns="0" rIns="0" bIns="0" rtlCol="0">
            <a:spAutoFit/>
          </a:bodyPr>
          <a:lstStyle/>
          <a:p>
            <a:r>
              <a:rPr lang="en-US" sz="1100" dirty="0" err="1" smtClean="0"/>
              <a:t>mem</a:t>
            </a:r>
            <a:endParaRPr lang="en-US" sz="1100" dirty="0" smtClean="0"/>
          </a:p>
        </p:txBody>
      </p:sp>
      <p:sp>
        <p:nvSpPr>
          <p:cNvPr id="530" name="TextBox 529"/>
          <p:cNvSpPr txBox="1"/>
          <p:nvPr/>
        </p:nvSpPr>
        <p:spPr>
          <a:xfrm>
            <a:off x="8581737" y="2087995"/>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
        <p:nvSpPr>
          <p:cNvPr id="531" name="TextBox 530"/>
          <p:cNvSpPr txBox="1"/>
          <p:nvPr/>
        </p:nvSpPr>
        <p:spPr>
          <a:xfrm>
            <a:off x="813954" y="1859395"/>
            <a:ext cx="208695" cy="169277"/>
          </a:xfrm>
          <a:prstGeom prst="rect">
            <a:avLst/>
          </a:prstGeom>
          <a:noFill/>
        </p:spPr>
        <p:txBody>
          <a:bodyPr wrap="square" lIns="0" tIns="0" rIns="0" bIns="0" rtlCol="0">
            <a:spAutoFit/>
          </a:bodyPr>
          <a:lstStyle/>
          <a:p>
            <a:r>
              <a:rPr lang="en-US" sz="1100" dirty="0" err="1" smtClean="0"/>
              <a:t>alu</a:t>
            </a:r>
            <a:endParaRPr lang="en-US" sz="1100" dirty="0" smtClean="0"/>
          </a:p>
        </p:txBody>
      </p:sp>
      <p:sp>
        <p:nvSpPr>
          <p:cNvPr id="532" name="TextBox 531"/>
          <p:cNvSpPr txBox="1"/>
          <p:nvPr/>
        </p:nvSpPr>
        <p:spPr>
          <a:xfrm>
            <a:off x="701965" y="2151495"/>
            <a:ext cx="282129" cy="169277"/>
          </a:xfrm>
          <a:prstGeom prst="rect">
            <a:avLst/>
          </a:prstGeom>
          <a:noFill/>
        </p:spPr>
        <p:txBody>
          <a:bodyPr wrap="none" lIns="0" tIns="0" rIns="0" bIns="0" rtlCol="0">
            <a:spAutoFit/>
          </a:bodyPr>
          <a:lstStyle/>
          <a:p>
            <a:r>
              <a:rPr lang="en-US" sz="1100" dirty="0" smtClean="0"/>
              <a:t>pc+4</a:t>
            </a:r>
          </a:p>
        </p:txBody>
      </p:sp>
      <p:sp>
        <p:nvSpPr>
          <p:cNvPr id="533" name="TextBox 532"/>
          <p:cNvSpPr txBox="1"/>
          <p:nvPr/>
        </p:nvSpPr>
        <p:spPr>
          <a:xfrm>
            <a:off x="5312006" y="1809750"/>
            <a:ext cx="524162" cy="169277"/>
          </a:xfrm>
          <a:prstGeom prst="rect">
            <a:avLst/>
          </a:prstGeom>
          <a:noFill/>
        </p:spPr>
        <p:txBody>
          <a:bodyPr wrap="square" lIns="0" tIns="0" rIns="0" bIns="0" rtlCol="0">
            <a:spAutoFit/>
          </a:bodyPr>
          <a:lstStyle/>
          <a:p>
            <a:r>
              <a:rPr lang="en-US" sz="1100" dirty="0" err="1" smtClean="0"/>
              <a:t>Reg</a:t>
            </a:r>
            <a:r>
              <a:rPr lang="en-US" sz="1100" dirty="0" smtClean="0"/>
              <a:t>[rs1]</a:t>
            </a:r>
          </a:p>
        </p:txBody>
      </p:sp>
      <p:sp>
        <p:nvSpPr>
          <p:cNvPr id="534" name="TextBox 533"/>
          <p:cNvSpPr txBox="1"/>
          <p:nvPr/>
        </p:nvSpPr>
        <p:spPr>
          <a:xfrm>
            <a:off x="5395683" y="1499281"/>
            <a:ext cx="219362" cy="169277"/>
          </a:xfrm>
          <a:prstGeom prst="rect">
            <a:avLst/>
          </a:prstGeom>
          <a:noFill/>
        </p:spPr>
        <p:txBody>
          <a:bodyPr wrap="square" lIns="0" tIns="0" rIns="0" bIns="0" rtlCol="0">
            <a:spAutoFit/>
          </a:bodyPr>
          <a:lstStyle/>
          <a:p>
            <a:r>
              <a:rPr lang="en-US" sz="1100" dirty="0" smtClean="0"/>
              <a:t>pc</a:t>
            </a:r>
          </a:p>
        </p:txBody>
      </p:sp>
      <p:sp>
        <p:nvSpPr>
          <p:cNvPr id="535" name="TextBox 534"/>
          <p:cNvSpPr txBox="1"/>
          <p:nvPr/>
        </p:nvSpPr>
        <p:spPr>
          <a:xfrm>
            <a:off x="4247574" y="3209059"/>
            <a:ext cx="629226" cy="169277"/>
          </a:xfrm>
          <a:prstGeom prst="rect">
            <a:avLst/>
          </a:prstGeom>
          <a:noFill/>
        </p:spPr>
        <p:txBody>
          <a:bodyPr wrap="square" lIns="0" tIns="0" rIns="0" bIns="0" rtlCol="0">
            <a:spAutoFit/>
          </a:bodyPr>
          <a:lstStyle/>
          <a:p>
            <a:r>
              <a:rPr lang="en-US" sz="1100" dirty="0" err="1" smtClean="0"/>
              <a:t>imm</a:t>
            </a:r>
            <a:r>
              <a:rPr lang="en-US" sz="1100" dirty="0" smtClean="0"/>
              <a:t>[31:0]</a:t>
            </a:r>
          </a:p>
        </p:txBody>
      </p:sp>
      <p:sp>
        <p:nvSpPr>
          <p:cNvPr id="536" name="TextBox 535"/>
          <p:cNvSpPr txBox="1"/>
          <p:nvPr/>
        </p:nvSpPr>
        <p:spPr>
          <a:xfrm>
            <a:off x="5299981" y="2108881"/>
            <a:ext cx="533400" cy="169277"/>
          </a:xfrm>
          <a:prstGeom prst="rect">
            <a:avLst/>
          </a:prstGeom>
          <a:noFill/>
        </p:spPr>
        <p:txBody>
          <a:bodyPr wrap="square" lIns="0" tIns="0" rIns="0" bIns="0" rtlCol="0">
            <a:spAutoFit/>
          </a:bodyPr>
          <a:lstStyle/>
          <a:p>
            <a:r>
              <a:rPr lang="en-US" sz="1100" dirty="0" err="1" smtClean="0"/>
              <a:t>Reg</a:t>
            </a:r>
            <a:r>
              <a:rPr lang="en-US" sz="1100" dirty="0" smtClean="0"/>
              <a:t>[rs2]</a:t>
            </a:r>
          </a:p>
        </p:txBody>
      </p:sp>
      <p:cxnSp>
        <p:nvCxnSpPr>
          <p:cNvPr id="563" name="Elbow Connector 562"/>
          <p:cNvCxnSpPr>
            <a:stCxn id="52" idx="3"/>
          </p:cNvCxnSpPr>
          <p:nvPr/>
        </p:nvCxnSpPr>
        <p:spPr>
          <a:xfrm flipV="1">
            <a:off x="4044974" y="2571750"/>
            <a:ext cx="1746226" cy="825788"/>
          </a:xfrm>
          <a:prstGeom prst="bentConnector3">
            <a:avLst>
              <a:gd name="adj1" fmla="val 8344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9" name="Rectangle 568"/>
          <p:cNvSpPr/>
          <p:nvPr/>
        </p:nvSpPr>
        <p:spPr>
          <a:xfrm>
            <a:off x="838200" y="4019550"/>
            <a:ext cx="7868227" cy="715818"/>
          </a:xfrm>
          <a:prstGeom prst="rect">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3" name="TextBox 522"/>
          <p:cNvSpPr txBox="1"/>
          <p:nvPr/>
        </p:nvSpPr>
        <p:spPr>
          <a:xfrm>
            <a:off x="2590800" y="4078873"/>
            <a:ext cx="547657" cy="169277"/>
          </a:xfrm>
          <a:prstGeom prst="rect">
            <a:avLst/>
          </a:prstGeom>
          <a:noFill/>
        </p:spPr>
        <p:txBody>
          <a:bodyPr wrap="none" lIns="0" tIns="0" rIns="0" bIns="0" rtlCol="0">
            <a:spAutoFit/>
          </a:bodyPr>
          <a:lstStyle/>
          <a:p>
            <a:r>
              <a:rPr lang="en-US" sz="1100" dirty="0" err="1" smtClean="0"/>
              <a:t>inst</a:t>
            </a:r>
            <a:r>
              <a:rPr lang="en-US" sz="1100" dirty="0" smtClean="0"/>
              <a:t>[31:0]</a:t>
            </a:r>
          </a:p>
        </p:txBody>
      </p:sp>
      <p:sp>
        <p:nvSpPr>
          <p:cNvPr id="582" name="TextBox 581"/>
          <p:cNvSpPr txBox="1"/>
          <p:nvPr/>
        </p:nvSpPr>
        <p:spPr>
          <a:xfrm>
            <a:off x="3429000" y="4095750"/>
            <a:ext cx="428290" cy="169277"/>
          </a:xfrm>
          <a:prstGeom prst="rect">
            <a:avLst/>
          </a:prstGeom>
          <a:noFill/>
        </p:spPr>
        <p:txBody>
          <a:bodyPr wrap="none" lIns="0" tIns="0" rIns="0" bIns="0" rtlCol="0">
            <a:spAutoFit/>
          </a:bodyPr>
          <a:lstStyle/>
          <a:p>
            <a:r>
              <a:rPr lang="en-US" sz="1100" dirty="0" err="1" smtClean="0"/>
              <a:t>ImmSel</a:t>
            </a:r>
            <a:endParaRPr lang="en-US" sz="1100" dirty="0" smtClean="0"/>
          </a:p>
        </p:txBody>
      </p:sp>
      <p:sp>
        <p:nvSpPr>
          <p:cNvPr id="583" name="TextBox 582"/>
          <p:cNvSpPr txBox="1"/>
          <p:nvPr/>
        </p:nvSpPr>
        <p:spPr>
          <a:xfrm>
            <a:off x="3962400" y="4095750"/>
            <a:ext cx="481671" cy="169277"/>
          </a:xfrm>
          <a:prstGeom prst="rect">
            <a:avLst/>
          </a:prstGeom>
          <a:noFill/>
        </p:spPr>
        <p:txBody>
          <a:bodyPr wrap="none" lIns="0" tIns="0" rIns="0" bIns="0" rtlCol="0">
            <a:spAutoFit/>
          </a:bodyPr>
          <a:lstStyle/>
          <a:p>
            <a:r>
              <a:rPr lang="en-US" sz="1100" dirty="0" err="1" smtClean="0"/>
              <a:t>RegWEn</a:t>
            </a:r>
            <a:endParaRPr lang="en-US" sz="1100" dirty="0" smtClean="0"/>
          </a:p>
        </p:txBody>
      </p:sp>
      <p:sp>
        <p:nvSpPr>
          <p:cNvPr id="584" name="TextBox 583"/>
          <p:cNvSpPr txBox="1"/>
          <p:nvPr/>
        </p:nvSpPr>
        <p:spPr>
          <a:xfrm>
            <a:off x="4572000" y="4095750"/>
            <a:ext cx="290532" cy="169277"/>
          </a:xfrm>
          <a:prstGeom prst="rect">
            <a:avLst/>
          </a:prstGeom>
          <a:noFill/>
        </p:spPr>
        <p:txBody>
          <a:bodyPr wrap="none" lIns="0" tIns="0" rIns="0" bIns="0" rtlCol="0">
            <a:spAutoFit/>
          </a:bodyPr>
          <a:lstStyle/>
          <a:p>
            <a:r>
              <a:rPr lang="en-US" sz="1100" dirty="0" err="1" smtClean="0"/>
              <a:t>BrUn</a:t>
            </a:r>
            <a:endParaRPr lang="en-US" sz="1100" dirty="0" smtClean="0"/>
          </a:p>
        </p:txBody>
      </p:sp>
      <p:sp>
        <p:nvSpPr>
          <p:cNvPr id="585" name="TextBox 584"/>
          <p:cNvSpPr txBox="1"/>
          <p:nvPr/>
        </p:nvSpPr>
        <p:spPr>
          <a:xfrm>
            <a:off x="4876800" y="4095750"/>
            <a:ext cx="268904" cy="169277"/>
          </a:xfrm>
          <a:prstGeom prst="rect">
            <a:avLst/>
          </a:prstGeom>
          <a:noFill/>
        </p:spPr>
        <p:txBody>
          <a:bodyPr wrap="none" lIns="0" tIns="0" rIns="0" bIns="0" rtlCol="0">
            <a:spAutoFit/>
          </a:bodyPr>
          <a:lstStyle/>
          <a:p>
            <a:r>
              <a:rPr lang="en-US" sz="1100" dirty="0" err="1" smtClean="0"/>
              <a:t>BrEq</a:t>
            </a:r>
            <a:endParaRPr lang="en-US" sz="1100" dirty="0" smtClean="0"/>
          </a:p>
        </p:txBody>
      </p:sp>
      <p:sp>
        <p:nvSpPr>
          <p:cNvPr id="586" name="TextBox 585"/>
          <p:cNvSpPr txBox="1"/>
          <p:nvPr/>
        </p:nvSpPr>
        <p:spPr>
          <a:xfrm>
            <a:off x="5181600" y="4095750"/>
            <a:ext cx="253957" cy="169277"/>
          </a:xfrm>
          <a:prstGeom prst="rect">
            <a:avLst/>
          </a:prstGeom>
          <a:noFill/>
        </p:spPr>
        <p:txBody>
          <a:bodyPr wrap="none" lIns="0" tIns="0" rIns="0" bIns="0" rtlCol="0">
            <a:spAutoFit/>
          </a:bodyPr>
          <a:lstStyle/>
          <a:p>
            <a:r>
              <a:rPr lang="en-US" sz="1100" dirty="0" err="1" smtClean="0"/>
              <a:t>BrLT</a:t>
            </a:r>
            <a:endParaRPr lang="en-US" sz="1100" dirty="0" smtClean="0"/>
          </a:p>
        </p:txBody>
      </p:sp>
      <p:sp>
        <p:nvSpPr>
          <p:cNvPr id="587" name="TextBox 586"/>
          <p:cNvSpPr txBox="1"/>
          <p:nvPr/>
        </p:nvSpPr>
        <p:spPr>
          <a:xfrm>
            <a:off x="5943600" y="4095750"/>
            <a:ext cx="248998" cy="169277"/>
          </a:xfrm>
          <a:prstGeom prst="rect">
            <a:avLst/>
          </a:prstGeom>
          <a:noFill/>
        </p:spPr>
        <p:txBody>
          <a:bodyPr wrap="none" lIns="0" tIns="0" rIns="0" bIns="0" rtlCol="0">
            <a:spAutoFit/>
          </a:bodyPr>
          <a:lstStyle/>
          <a:p>
            <a:r>
              <a:rPr lang="en-US" sz="1100" dirty="0" err="1" smtClean="0"/>
              <a:t>ASel</a:t>
            </a:r>
            <a:endParaRPr lang="en-US" sz="1100" dirty="0" smtClean="0"/>
          </a:p>
        </p:txBody>
      </p:sp>
      <p:sp>
        <p:nvSpPr>
          <p:cNvPr id="588" name="TextBox 587"/>
          <p:cNvSpPr txBox="1"/>
          <p:nvPr/>
        </p:nvSpPr>
        <p:spPr>
          <a:xfrm>
            <a:off x="5638800" y="4095750"/>
            <a:ext cx="244107" cy="169277"/>
          </a:xfrm>
          <a:prstGeom prst="rect">
            <a:avLst/>
          </a:prstGeom>
          <a:noFill/>
        </p:spPr>
        <p:txBody>
          <a:bodyPr wrap="none" lIns="0" tIns="0" rIns="0" bIns="0" rtlCol="0">
            <a:spAutoFit/>
          </a:bodyPr>
          <a:lstStyle/>
          <a:p>
            <a:r>
              <a:rPr lang="en-US" sz="1100" dirty="0" err="1" smtClean="0"/>
              <a:t>BSel</a:t>
            </a:r>
            <a:endParaRPr lang="en-US" sz="1100" dirty="0" smtClean="0"/>
          </a:p>
        </p:txBody>
      </p:sp>
      <p:sp>
        <p:nvSpPr>
          <p:cNvPr id="589" name="TextBox 588"/>
          <p:cNvSpPr txBox="1"/>
          <p:nvPr/>
        </p:nvSpPr>
        <p:spPr>
          <a:xfrm>
            <a:off x="6324600" y="4095750"/>
            <a:ext cx="398810" cy="169277"/>
          </a:xfrm>
          <a:prstGeom prst="rect">
            <a:avLst/>
          </a:prstGeom>
          <a:noFill/>
        </p:spPr>
        <p:txBody>
          <a:bodyPr wrap="none" lIns="0" tIns="0" rIns="0" bIns="0" rtlCol="0">
            <a:spAutoFit/>
          </a:bodyPr>
          <a:lstStyle/>
          <a:p>
            <a:r>
              <a:rPr lang="en-US" sz="1100" dirty="0" err="1" smtClean="0"/>
              <a:t>ALUSel</a:t>
            </a:r>
            <a:endParaRPr lang="en-US" sz="1100" dirty="0" smtClean="0"/>
          </a:p>
        </p:txBody>
      </p:sp>
      <p:sp>
        <p:nvSpPr>
          <p:cNvPr id="591" name="TextBox 590"/>
          <p:cNvSpPr txBox="1"/>
          <p:nvPr/>
        </p:nvSpPr>
        <p:spPr>
          <a:xfrm>
            <a:off x="6934200" y="4095750"/>
            <a:ext cx="512961" cy="169277"/>
          </a:xfrm>
          <a:prstGeom prst="rect">
            <a:avLst/>
          </a:prstGeom>
          <a:noFill/>
        </p:spPr>
        <p:txBody>
          <a:bodyPr wrap="none" lIns="0" tIns="0" rIns="0" bIns="0" rtlCol="0">
            <a:spAutoFit/>
          </a:bodyPr>
          <a:lstStyle/>
          <a:p>
            <a:r>
              <a:rPr lang="en-US" sz="1100" dirty="0" err="1" smtClean="0"/>
              <a:t>MemRW</a:t>
            </a:r>
            <a:endParaRPr lang="en-US" sz="1100" dirty="0" smtClean="0"/>
          </a:p>
        </p:txBody>
      </p:sp>
      <p:sp>
        <p:nvSpPr>
          <p:cNvPr id="593" name="TextBox 592"/>
          <p:cNvSpPr txBox="1"/>
          <p:nvPr/>
        </p:nvSpPr>
        <p:spPr>
          <a:xfrm>
            <a:off x="8229600" y="4095750"/>
            <a:ext cx="369605" cy="169277"/>
          </a:xfrm>
          <a:prstGeom prst="rect">
            <a:avLst/>
          </a:prstGeom>
          <a:noFill/>
        </p:spPr>
        <p:txBody>
          <a:bodyPr wrap="none" lIns="0" tIns="0" rIns="0" bIns="0" rtlCol="0">
            <a:spAutoFit/>
          </a:bodyPr>
          <a:lstStyle/>
          <a:p>
            <a:r>
              <a:rPr lang="en-US" sz="1100" dirty="0" err="1" smtClean="0"/>
              <a:t>WBSel</a:t>
            </a:r>
            <a:endParaRPr lang="en-US" sz="1100" dirty="0" smtClean="0"/>
          </a:p>
        </p:txBody>
      </p:sp>
      <p:sp>
        <p:nvSpPr>
          <p:cNvPr id="594" name="TextBox 593"/>
          <p:cNvSpPr txBox="1"/>
          <p:nvPr/>
        </p:nvSpPr>
        <p:spPr>
          <a:xfrm>
            <a:off x="990600" y="4095750"/>
            <a:ext cx="315466" cy="169277"/>
          </a:xfrm>
          <a:prstGeom prst="rect">
            <a:avLst/>
          </a:prstGeom>
          <a:noFill/>
        </p:spPr>
        <p:txBody>
          <a:bodyPr wrap="none" lIns="0" tIns="0" rIns="0" bIns="0" rtlCol="0">
            <a:spAutoFit/>
          </a:bodyPr>
          <a:lstStyle/>
          <a:p>
            <a:r>
              <a:rPr lang="en-US" sz="1100" dirty="0" err="1" smtClean="0"/>
              <a:t>PCSel</a:t>
            </a:r>
            <a:endParaRPr lang="en-US" sz="1100" dirty="0" smtClean="0"/>
          </a:p>
        </p:txBody>
      </p:sp>
      <p:sp>
        <p:nvSpPr>
          <p:cNvPr id="596" name="TextBox 595"/>
          <p:cNvSpPr txBox="1"/>
          <p:nvPr/>
        </p:nvSpPr>
        <p:spPr>
          <a:xfrm>
            <a:off x="3406447" y="1657350"/>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Tree>
    <p:extLst>
      <p:ext uri="{BB962C8B-B14F-4D97-AF65-F5344CB8AC3E}">
        <p14:creationId xmlns:p14="http://schemas.microsoft.com/office/powerpoint/2010/main" val="1555771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is-IS" dirty="0" smtClean="0"/>
              <a:t>Finish Single-Cycle RISC-V Datapath</a:t>
            </a:r>
          </a:p>
          <a:p>
            <a:r>
              <a:rPr lang="is-IS" b="1" dirty="0" smtClean="0"/>
              <a:t>Controller</a:t>
            </a:r>
          </a:p>
          <a:p>
            <a:r>
              <a:rPr lang="is-IS" dirty="0" smtClean="0"/>
              <a:t>Instruction Timing</a:t>
            </a:r>
          </a:p>
          <a:p>
            <a:r>
              <a:rPr lang="is-IS" dirty="0" smtClean="0"/>
              <a:t>Performance Measures</a:t>
            </a:r>
          </a:p>
          <a:p>
            <a:r>
              <a:rPr lang="is-IS" dirty="0" smtClean="0"/>
              <a:t>Introduction to Pipelining</a:t>
            </a:r>
          </a:p>
          <a:p>
            <a:r>
              <a:rPr lang="is-IS" dirty="0" smtClean="0"/>
              <a:t>Pipelined </a:t>
            </a:r>
            <a:r>
              <a:rPr lang="en-US" dirty="0" smtClean="0"/>
              <a:t>RISC-V</a:t>
            </a:r>
            <a:r>
              <a:rPr lang="is-IS" dirty="0" smtClean="0"/>
              <a:t> Datapath</a:t>
            </a:r>
          </a:p>
          <a:p>
            <a:r>
              <a:rPr lang="is-IS" dirty="0" smtClean="0"/>
              <a:t>A</a:t>
            </a:r>
            <a:r>
              <a:rPr lang="en-US" dirty="0" smtClean="0"/>
              <a:t>n</a:t>
            </a:r>
            <a:r>
              <a:rPr lang="is-IS" dirty="0" smtClean="0"/>
              <a:t>d in Conclusion, ...</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15</a:t>
            </a:fld>
            <a:endParaRPr lang="en-US"/>
          </a:p>
        </p:txBody>
      </p:sp>
    </p:spTree>
    <p:extLst>
      <p:ext uri="{BB962C8B-B14F-4D97-AF65-F5344CB8AC3E}">
        <p14:creationId xmlns:p14="http://schemas.microsoft.com/office/powerpoint/2010/main" val="1018859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16</a:t>
            </a:fld>
            <a:endParaRPr lang="en-US"/>
          </a:p>
        </p:txBody>
      </p:sp>
      <p:grpSp>
        <p:nvGrpSpPr>
          <p:cNvPr id="7" name="Group 6"/>
          <p:cNvGrpSpPr/>
          <p:nvPr/>
        </p:nvGrpSpPr>
        <p:grpSpPr>
          <a:xfrm>
            <a:off x="1650903" y="1102132"/>
            <a:ext cx="3048000" cy="3077308"/>
            <a:chOff x="609600" y="1676400"/>
            <a:chExt cx="3048000" cy="3962400"/>
          </a:xfrm>
        </p:grpSpPr>
        <p:sp>
          <p:nvSpPr>
            <p:cNvPr id="8" name="Rectangle 7"/>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Processor</a:t>
              </a:r>
            </a:p>
          </p:txBody>
        </p:sp>
        <p:sp>
          <p:nvSpPr>
            <p:cNvPr id="9" name="Rectangle 8"/>
            <p:cNvSpPr/>
            <p:nvPr/>
          </p:nvSpPr>
          <p:spPr>
            <a:xfrm>
              <a:off x="838200" y="2164197"/>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smtClean="0">
                  <a:solidFill>
                    <a:schemeClr val="tx1"/>
                  </a:solidFill>
                </a:rPr>
                <a:t>Control</a:t>
              </a:r>
              <a:endParaRPr lang="en-US" b="1">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Datapath</a:t>
              </a:r>
              <a:endParaRPr lang="en-US" b="1" dirty="0">
                <a:solidFill>
                  <a:schemeClr val="tx1"/>
                </a:solidFill>
              </a:endParaRPr>
            </a:p>
          </p:txBody>
        </p:sp>
        <p:cxnSp>
          <p:nvCxnSpPr>
            <p:cNvPr id="11" name="Straight Arrow Connector 10"/>
            <p:cNvCxnSpPr/>
            <p:nvPr/>
          </p:nvCxnSpPr>
          <p:spPr>
            <a:xfrm>
              <a:off x="1523206" y="2725783"/>
              <a:ext cx="0" cy="323011"/>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668588" y="2717104"/>
              <a:ext cx="0" cy="330896"/>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1989231" y="2540735"/>
            <a:ext cx="2367431" cy="1422791"/>
            <a:chOff x="914399" y="3505200"/>
            <a:chExt cx="2367431" cy="1897054"/>
          </a:xfrm>
        </p:grpSpPr>
        <p:sp>
          <p:nvSpPr>
            <p:cNvPr id="14" name="Rectangle 13"/>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solidFill>
                </a:rPr>
                <a:t>PC</a:t>
              </a:r>
              <a:endParaRPr lang="en-US">
                <a:solidFill>
                  <a:schemeClr val="tx1"/>
                </a:solidFill>
              </a:endParaRPr>
            </a:p>
          </p:txBody>
        </p:sp>
        <p:grpSp>
          <p:nvGrpSpPr>
            <p:cNvPr id="15" name="Group 14"/>
            <p:cNvGrpSpPr/>
            <p:nvPr/>
          </p:nvGrpSpPr>
          <p:grpSpPr>
            <a:xfrm>
              <a:off x="914399" y="3886200"/>
              <a:ext cx="2362202" cy="767953"/>
              <a:chOff x="1600199" y="3962400"/>
              <a:chExt cx="1600201" cy="767953"/>
            </a:xfrm>
            <a:solidFill>
              <a:srgbClr val="9BBB59"/>
            </a:solidFill>
          </p:grpSpPr>
          <p:sp>
            <p:nvSpPr>
              <p:cNvPr id="19" name="Rectangle 18"/>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mtClean="0">
                  <a:effectLst>
                    <a:glow rad="101600">
                      <a:schemeClr val="bg1">
                        <a:alpha val="75000"/>
                      </a:schemeClr>
                    </a:glow>
                  </a:effectLst>
                </a:endParaRPr>
              </a:p>
              <a:p>
                <a:pPr algn="ctr"/>
                <a:endParaRPr lang="en-US">
                  <a:solidFill>
                    <a:schemeClr val="tx1"/>
                  </a:solidFill>
                </a:endParaRPr>
              </a:p>
            </p:txBody>
          </p:sp>
          <p:sp>
            <p:nvSpPr>
              <p:cNvPr id="23" name="Rectangle 22"/>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1905000" y="4114800"/>
                <a:ext cx="1031051" cy="615553"/>
              </a:xfrm>
              <a:prstGeom prst="rect">
                <a:avLst/>
              </a:prstGeom>
              <a:noFill/>
            </p:spPr>
            <p:txBody>
              <a:bodyPr wrap="square" rtlCol="0">
                <a:spAutoFit/>
              </a:bodyPr>
              <a:lstStyle/>
              <a:p>
                <a:pPr algn="ctr"/>
                <a:r>
                  <a:rPr lang="en-US" sz="2400" smtClean="0">
                    <a:effectLst>
                      <a:glow rad="254000">
                        <a:schemeClr val="bg1">
                          <a:alpha val="75000"/>
                        </a:schemeClr>
                      </a:glow>
                    </a:effectLst>
                  </a:rPr>
                  <a:t>Registers</a:t>
                </a:r>
                <a:endParaRPr lang="en-US" sz="2400">
                  <a:effectLst>
                    <a:glow rad="254000">
                      <a:schemeClr val="bg1">
                        <a:alpha val="75000"/>
                      </a:schemeClr>
                    </a:glow>
                  </a:effectLst>
                </a:endParaRPr>
              </a:p>
            </p:txBody>
          </p:sp>
        </p:grpSp>
        <p:grpSp>
          <p:nvGrpSpPr>
            <p:cNvPr id="16" name="Group 15"/>
            <p:cNvGrpSpPr/>
            <p:nvPr/>
          </p:nvGrpSpPr>
          <p:grpSpPr>
            <a:xfrm>
              <a:off x="914400" y="4540479"/>
              <a:ext cx="2367430" cy="861775"/>
              <a:chOff x="4572000" y="3245079"/>
              <a:chExt cx="2367430" cy="861775"/>
            </a:xfrm>
          </p:grpSpPr>
          <p:sp>
            <p:nvSpPr>
              <p:cNvPr id="17" name="Trapezoid 16"/>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smtClean="0">
                  <a:solidFill>
                    <a:schemeClr val="tx1"/>
                  </a:solidFill>
                </a:endParaRPr>
              </a:p>
            </p:txBody>
          </p:sp>
          <p:sp>
            <p:nvSpPr>
              <p:cNvPr id="18" name="TextBox 17"/>
              <p:cNvSpPr txBox="1"/>
              <p:nvPr/>
            </p:nvSpPr>
            <p:spPr>
              <a:xfrm>
                <a:off x="4572000" y="3245079"/>
                <a:ext cx="2367430" cy="861775"/>
              </a:xfrm>
              <a:prstGeom prst="rect">
                <a:avLst/>
              </a:prstGeom>
              <a:noFill/>
            </p:spPr>
            <p:txBody>
              <a:bodyPr wrap="none" rtlCol="0" anchor="ctr">
                <a:spAutoFit/>
              </a:bodyPr>
              <a:lstStyle/>
              <a:p>
                <a:pPr algn="ctr"/>
                <a:r>
                  <a:rPr lang="en-US" smtClean="0">
                    <a:effectLst>
                      <a:glow rad="152400">
                        <a:schemeClr val="bg1">
                          <a:alpha val="75000"/>
                        </a:schemeClr>
                      </a:glow>
                    </a:effectLst>
                  </a:rPr>
                  <a:t>Arithmetic &amp; Logic Unit</a:t>
                </a:r>
              </a:p>
              <a:p>
                <a:pPr algn="ctr"/>
                <a:r>
                  <a:rPr lang="en-US" smtClean="0">
                    <a:effectLst>
                      <a:glow rad="152400">
                        <a:schemeClr val="bg1">
                          <a:alpha val="75000"/>
                        </a:schemeClr>
                      </a:glow>
                    </a:effectLst>
                  </a:rPr>
                  <a:t>(ALU)</a:t>
                </a:r>
                <a:endParaRPr lang="en-US">
                  <a:effectLst>
                    <a:glow rad="152400">
                      <a:schemeClr val="bg1">
                        <a:alpha val="75000"/>
                      </a:schemeClr>
                    </a:glow>
                  </a:effectLst>
                </a:endParaRPr>
              </a:p>
            </p:txBody>
          </p:sp>
        </p:grpSp>
      </p:grpSp>
      <p:sp>
        <p:nvSpPr>
          <p:cNvPr id="29" name="Rectangle 28"/>
          <p:cNvSpPr/>
          <p:nvPr/>
        </p:nvSpPr>
        <p:spPr>
          <a:xfrm>
            <a:off x="6064623" y="1102132"/>
            <a:ext cx="1905000" cy="30861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36" name="Group 35"/>
          <p:cNvGrpSpPr/>
          <p:nvPr/>
        </p:nvGrpSpPr>
        <p:grpSpPr>
          <a:xfrm>
            <a:off x="6217023" y="1445032"/>
            <a:ext cx="1524000" cy="2571750"/>
            <a:chOff x="4953000" y="1981200"/>
            <a:chExt cx="1524000" cy="3429000"/>
          </a:xfrm>
        </p:grpSpPr>
        <p:grpSp>
          <p:nvGrpSpPr>
            <p:cNvPr id="37" name="Group 36"/>
            <p:cNvGrpSpPr/>
            <p:nvPr/>
          </p:nvGrpSpPr>
          <p:grpSpPr>
            <a:xfrm>
              <a:off x="4953000" y="4038600"/>
              <a:ext cx="381000" cy="685800"/>
              <a:chOff x="7543800" y="3581400"/>
              <a:chExt cx="2362200" cy="685800"/>
            </a:xfrm>
            <a:solidFill>
              <a:schemeClr val="accent3"/>
            </a:solidFill>
          </p:grpSpPr>
          <p:sp>
            <p:nvSpPr>
              <p:cNvPr id="229" name="Rectangle 228"/>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0" name="Rectangle 229"/>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1" name="Rectangle 230"/>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2" name="Rectangle 231"/>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3" name="Rectangle 232"/>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4" name="Rectangle 233"/>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5" name="Rectangle 234"/>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6" name="Rectangle 235"/>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7" name="Rectangle 236"/>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37"/>
            <p:cNvGrpSpPr/>
            <p:nvPr/>
          </p:nvGrpSpPr>
          <p:grpSpPr>
            <a:xfrm>
              <a:off x="5334000" y="4038600"/>
              <a:ext cx="381000" cy="685800"/>
              <a:chOff x="7543800" y="3581400"/>
              <a:chExt cx="2362200" cy="685800"/>
            </a:xfrm>
            <a:solidFill>
              <a:schemeClr val="accent3"/>
            </a:solidFill>
          </p:grpSpPr>
          <p:sp>
            <p:nvSpPr>
              <p:cNvPr id="220" name="Rectangle 219"/>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1" name="Rectangle 220"/>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2" name="Rectangle 221"/>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3" name="Rectangle 222"/>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4" name="Rectangle 223"/>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5" name="Rectangle 224"/>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6" name="Rectangle 225"/>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7" name="Rectangle 226"/>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8" name="Rectangle 227"/>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p:cNvGrpSpPr/>
            <p:nvPr/>
          </p:nvGrpSpPr>
          <p:grpSpPr>
            <a:xfrm>
              <a:off x="5715000" y="4038600"/>
              <a:ext cx="381000" cy="685800"/>
              <a:chOff x="7543800" y="3581400"/>
              <a:chExt cx="2362200" cy="685800"/>
            </a:xfrm>
            <a:solidFill>
              <a:schemeClr val="accent3"/>
            </a:solidFill>
          </p:grpSpPr>
          <p:sp>
            <p:nvSpPr>
              <p:cNvPr id="211" name="Rectangle 210"/>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2" name="Rectangle 211"/>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3" name="Rectangle 212"/>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4" name="Rectangle 213"/>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5" name="Rectangle 214"/>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6" name="Rectangle 215"/>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7" name="Rectangle 216"/>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8" name="Rectangle 217"/>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9" name="Rectangle 218"/>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p:cNvGrpSpPr/>
            <p:nvPr/>
          </p:nvGrpSpPr>
          <p:grpSpPr>
            <a:xfrm>
              <a:off x="6096000" y="4038600"/>
              <a:ext cx="381000" cy="685800"/>
              <a:chOff x="7543800" y="3581400"/>
              <a:chExt cx="2362200" cy="685800"/>
            </a:xfrm>
            <a:solidFill>
              <a:schemeClr val="accent3"/>
            </a:solidFill>
          </p:grpSpPr>
          <p:sp>
            <p:nvSpPr>
              <p:cNvPr id="202" name="Rectangle 201"/>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3" name="Rectangle 202"/>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4" name="Rectangle 203"/>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5" name="Rectangle 204"/>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6" name="Rectangle 205"/>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7" name="Rectangle 206"/>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8" name="Rectangle 207"/>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9" name="Rectangle 208"/>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0" name="Rectangle 209"/>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40"/>
            <p:cNvGrpSpPr/>
            <p:nvPr/>
          </p:nvGrpSpPr>
          <p:grpSpPr>
            <a:xfrm>
              <a:off x="4953000" y="4724400"/>
              <a:ext cx="381000" cy="685800"/>
              <a:chOff x="7543800" y="3581400"/>
              <a:chExt cx="2362200" cy="685800"/>
            </a:xfrm>
            <a:solidFill>
              <a:schemeClr val="accent3"/>
            </a:solidFill>
          </p:grpSpPr>
          <p:sp>
            <p:nvSpPr>
              <p:cNvPr id="193" name="Rectangle 192"/>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4" name="Rectangle 193"/>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5" name="Rectangle 194"/>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6" name="Rectangle 195"/>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7" name="Rectangle 196"/>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8" name="Rectangle 197"/>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9" name="Rectangle 198"/>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0" name="Rectangle 199"/>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1" name="Rectangle 200"/>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p:cNvGrpSpPr/>
            <p:nvPr/>
          </p:nvGrpSpPr>
          <p:grpSpPr>
            <a:xfrm>
              <a:off x="5334000" y="4724400"/>
              <a:ext cx="381000" cy="685800"/>
              <a:chOff x="7543800" y="3581400"/>
              <a:chExt cx="2362200" cy="685800"/>
            </a:xfrm>
            <a:solidFill>
              <a:schemeClr val="accent3"/>
            </a:solidFill>
          </p:grpSpPr>
          <p:sp>
            <p:nvSpPr>
              <p:cNvPr id="184" name="Rectangle 183"/>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5" name="Rectangle 184"/>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6" name="Rectangle 185"/>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7" name="Rectangle 186"/>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8" name="Rectangle 187"/>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9" name="Rectangle 188"/>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0" name="Rectangle 189"/>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1" name="Rectangle 190"/>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2" name="Rectangle 191"/>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2"/>
            <p:cNvGrpSpPr/>
            <p:nvPr/>
          </p:nvGrpSpPr>
          <p:grpSpPr>
            <a:xfrm>
              <a:off x="5715000" y="4724400"/>
              <a:ext cx="381000" cy="685800"/>
              <a:chOff x="7543800" y="3581400"/>
              <a:chExt cx="2362200" cy="685800"/>
            </a:xfrm>
            <a:solidFill>
              <a:schemeClr val="accent3"/>
            </a:solidFill>
          </p:grpSpPr>
          <p:sp>
            <p:nvSpPr>
              <p:cNvPr id="175" name="Rectangle 17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6" name="Rectangle 17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7" name="Rectangle 17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8" name="Rectangle 17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9" name="Rectangle 17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0" name="Rectangle 17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1" name="Rectangle 18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2" name="Rectangle 18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3" name="Rectangle 18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6096000" y="4724400"/>
              <a:ext cx="381000" cy="685800"/>
              <a:chOff x="7543800" y="3581400"/>
              <a:chExt cx="2362200" cy="685800"/>
            </a:xfrm>
            <a:solidFill>
              <a:schemeClr val="accent3"/>
            </a:solidFill>
          </p:grpSpPr>
          <p:sp>
            <p:nvSpPr>
              <p:cNvPr id="166" name="Rectangle 165"/>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7" name="Rectangle 166"/>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8" name="Rectangle 167"/>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9" name="Rectangle 168"/>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0" name="Rectangle 169"/>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1" name="Rectangle 170"/>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2" name="Rectangle 171"/>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3" name="Rectangle 172"/>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4" name="Rectangle 173"/>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44"/>
            <p:cNvGrpSpPr/>
            <p:nvPr/>
          </p:nvGrpSpPr>
          <p:grpSpPr>
            <a:xfrm>
              <a:off x="4953000" y="3352800"/>
              <a:ext cx="381000" cy="685800"/>
              <a:chOff x="7543800" y="3581400"/>
              <a:chExt cx="2362200" cy="685800"/>
            </a:xfrm>
            <a:solidFill>
              <a:srgbClr val="9BBB59"/>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p:cNvGrpSpPr/>
            <p:nvPr/>
          </p:nvGrpSpPr>
          <p:grpSpPr>
            <a:xfrm>
              <a:off x="5334000" y="3352800"/>
              <a:ext cx="381000" cy="685800"/>
              <a:chOff x="7543800" y="3581400"/>
              <a:chExt cx="2362200" cy="685800"/>
            </a:xfrm>
            <a:solidFill>
              <a:schemeClr val="accent3"/>
            </a:solidFill>
          </p:grpSpPr>
          <p:sp>
            <p:nvSpPr>
              <p:cNvPr id="148" name="Rectangle 147"/>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9" name="Rectangle 148"/>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0" name="Rectangle 149"/>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1" name="Rectangle 150"/>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2" name="Rectangle 151"/>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3" name="Rectangle 152"/>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4" name="Rectangle 153"/>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5" name="Rectangle 154"/>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6" name="Rectangle 155"/>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46"/>
            <p:cNvGrpSpPr/>
            <p:nvPr/>
          </p:nvGrpSpPr>
          <p:grpSpPr>
            <a:xfrm>
              <a:off x="5715000" y="3352800"/>
              <a:ext cx="381000" cy="685800"/>
              <a:chOff x="7543800" y="3581400"/>
              <a:chExt cx="2362200" cy="685800"/>
            </a:xfrm>
            <a:solidFill>
              <a:schemeClr val="accent3"/>
            </a:solidFill>
          </p:grpSpPr>
          <p:sp>
            <p:nvSpPr>
              <p:cNvPr id="139" name="Rectangle 138"/>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0" name="Rectangle 139"/>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1" name="Rectangle 140"/>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2" name="Rectangle 141"/>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3" name="Rectangle 142"/>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4" name="Rectangle 143"/>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5" name="Rectangle 144"/>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6" name="Rectangle 145"/>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7" name="Rectangle 146"/>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47"/>
            <p:cNvGrpSpPr/>
            <p:nvPr/>
          </p:nvGrpSpPr>
          <p:grpSpPr>
            <a:xfrm>
              <a:off x="6096000" y="3352800"/>
              <a:ext cx="381000" cy="685800"/>
              <a:chOff x="7543800" y="3581400"/>
              <a:chExt cx="2362200" cy="685800"/>
            </a:xfrm>
            <a:solidFill>
              <a:schemeClr val="accent3"/>
            </a:solidFill>
          </p:grpSpPr>
          <p:sp>
            <p:nvSpPr>
              <p:cNvPr id="130" name="Rectangle 129"/>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1" name="Rectangle 130"/>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2" name="Rectangle 131"/>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3" name="Rectangle 132"/>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4" name="Rectangle 133"/>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5" name="Rectangle 134"/>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6" name="Rectangle 135"/>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7" name="Rectangle 136"/>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8" name="Rectangle 137"/>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48"/>
            <p:cNvGrpSpPr/>
            <p:nvPr/>
          </p:nvGrpSpPr>
          <p:grpSpPr>
            <a:xfrm>
              <a:off x="4953000" y="2667000"/>
              <a:ext cx="381000" cy="685800"/>
              <a:chOff x="7543800" y="3581400"/>
              <a:chExt cx="2362200" cy="685800"/>
            </a:xfrm>
            <a:solidFill>
              <a:schemeClr val="accent3"/>
            </a:solidFill>
          </p:grpSpPr>
          <p:sp>
            <p:nvSpPr>
              <p:cNvPr id="121" name="Rectangle 120"/>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2" name="Rectangle 121"/>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3" name="Rectangle 122"/>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4" name="Rectangle 123"/>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5" name="Rectangle 124"/>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6" name="Rectangle 125"/>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7" name="Rectangle 126"/>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8" name="Rectangle 127"/>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9" name="Rectangle 128"/>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49"/>
            <p:cNvGrpSpPr/>
            <p:nvPr/>
          </p:nvGrpSpPr>
          <p:grpSpPr>
            <a:xfrm>
              <a:off x="5334000" y="2667000"/>
              <a:ext cx="381000" cy="685800"/>
              <a:chOff x="7543800" y="3581400"/>
              <a:chExt cx="2362200" cy="685800"/>
            </a:xfrm>
            <a:solidFill>
              <a:schemeClr val="accent3"/>
            </a:solidFill>
          </p:grpSpPr>
          <p:sp>
            <p:nvSpPr>
              <p:cNvPr id="112" name="Rectangle 111"/>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3" name="Rectangle 112"/>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4" name="Rectangle 113"/>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5" name="Rectangle 114"/>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6" name="Rectangle 115"/>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7" name="Rectangle 116"/>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8" name="Rectangle 117"/>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9" name="Rectangle 118"/>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0" name="Rectangle 119"/>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50"/>
            <p:cNvGrpSpPr/>
            <p:nvPr/>
          </p:nvGrpSpPr>
          <p:grpSpPr>
            <a:xfrm>
              <a:off x="5715000" y="2667000"/>
              <a:ext cx="381000" cy="685800"/>
              <a:chOff x="7543800" y="3581400"/>
              <a:chExt cx="2362200" cy="685800"/>
            </a:xfrm>
            <a:solidFill>
              <a:schemeClr val="accent3"/>
            </a:solidFill>
          </p:grpSpPr>
          <p:sp>
            <p:nvSpPr>
              <p:cNvPr id="103" name="Rectangle 102"/>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4" name="Rectangle 103"/>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5" name="Rectangle 104"/>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6" name="Rectangle 105"/>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7" name="Rectangle 106"/>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8" name="Rectangle 107"/>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9" name="Rectangle 108"/>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0" name="Rectangle 109"/>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1" name="Rectangle 110"/>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51"/>
            <p:cNvGrpSpPr/>
            <p:nvPr/>
          </p:nvGrpSpPr>
          <p:grpSpPr>
            <a:xfrm>
              <a:off x="6096000" y="2667000"/>
              <a:ext cx="381000" cy="685800"/>
              <a:chOff x="7543800" y="3581400"/>
              <a:chExt cx="2362200" cy="685800"/>
            </a:xfrm>
            <a:solidFill>
              <a:schemeClr val="accent3"/>
            </a:solidFill>
          </p:grpSpPr>
          <p:sp>
            <p:nvSpPr>
              <p:cNvPr id="94" name="Rectangle 93"/>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5" name="Rectangle 94"/>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6" name="Rectangle 95"/>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Rectangle 96"/>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8" name="Rectangle 97"/>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9" name="Rectangle 98"/>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0" name="Rectangle 99"/>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Rectangle 100"/>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2" name="Rectangle 101"/>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52"/>
            <p:cNvGrpSpPr/>
            <p:nvPr/>
          </p:nvGrpSpPr>
          <p:grpSpPr>
            <a:xfrm>
              <a:off x="4953000" y="1981200"/>
              <a:ext cx="381000" cy="685800"/>
              <a:chOff x="7543800" y="3581400"/>
              <a:chExt cx="2362200" cy="685800"/>
            </a:xfrm>
            <a:solidFill>
              <a:schemeClr val="accent3"/>
            </a:solidFill>
          </p:grpSpPr>
          <p:sp>
            <p:nvSpPr>
              <p:cNvPr id="85" name="Rectangle 8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6" name="Rectangle 8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7" name="Rectangle 8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8" name="Rectangle 8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9" name="Rectangle 8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0" name="Rectangle 8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Rectangle 9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2" name="Rectangle 9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3" name="Rectangle 9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53"/>
            <p:cNvGrpSpPr/>
            <p:nvPr/>
          </p:nvGrpSpPr>
          <p:grpSpPr>
            <a:xfrm>
              <a:off x="5334000" y="1981200"/>
              <a:ext cx="381000" cy="685800"/>
              <a:chOff x="7543800" y="3581400"/>
              <a:chExt cx="2362200" cy="685800"/>
            </a:xfrm>
            <a:solidFill>
              <a:schemeClr val="accent3"/>
            </a:solidFill>
          </p:grpSpPr>
          <p:sp>
            <p:nvSpPr>
              <p:cNvPr id="76" name="Rectangle 75"/>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8" name="Rectangle 77"/>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9" name="Rectangle 78"/>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0" name="Rectangle 79"/>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1" name="Rectangle 80"/>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2" name="Rectangle 81"/>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3" name="Rectangle 82"/>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4" name="Rectangle 83"/>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p:cNvGrpSpPr/>
            <p:nvPr/>
          </p:nvGrpSpPr>
          <p:grpSpPr>
            <a:xfrm>
              <a:off x="5715000" y="1981200"/>
              <a:ext cx="381000" cy="685800"/>
              <a:chOff x="7543800" y="3581400"/>
              <a:chExt cx="2362200" cy="685800"/>
            </a:xfrm>
            <a:solidFill>
              <a:schemeClr val="accent3"/>
            </a:solidFill>
          </p:grpSpPr>
          <p:sp>
            <p:nvSpPr>
              <p:cNvPr id="67" name="Rectangle 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Rectangle 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9" name="Rectangle 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0" name="Rectangle 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1" name="Rectangle 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2" name="Rectangle 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3" name="Rectangle 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4" name="Rectangle 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5" name="Rectangle 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55"/>
            <p:cNvGrpSpPr/>
            <p:nvPr/>
          </p:nvGrpSpPr>
          <p:grpSpPr>
            <a:xfrm>
              <a:off x="6096000" y="1981200"/>
              <a:ext cx="381000" cy="685800"/>
              <a:chOff x="7543800" y="3581400"/>
              <a:chExt cx="2362200" cy="685800"/>
            </a:xfrm>
            <a:solidFill>
              <a:schemeClr val="accent3"/>
            </a:solidFill>
          </p:grpSpPr>
          <p:sp>
            <p:nvSpPr>
              <p:cNvPr id="58" name="Rectangle 57"/>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Rectangle 59"/>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1" name="Rectangle 60"/>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2" name="Rectangle 61"/>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Rectangle 62"/>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4" name="Rectangle 63"/>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5" name="Rectangle 64"/>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6" name="Rectangle 65"/>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57" name="TextBox 56"/>
            <p:cNvSpPr txBox="1"/>
            <p:nvPr/>
          </p:nvSpPr>
          <p:spPr>
            <a:xfrm>
              <a:off x="5181600" y="3352800"/>
              <a:ext cx="1066800" cy="615553"/>
            </a:xfrm>
            <a:prstGeom prst="rect">
              <a:avLst/>
            </a:prstGeom>
            <a:noFill/>
          </p:spPr>
          <p:txBody>
            <a:bodyPr wrap="square" rtlCol="0">
              <a:spAutoFit/>
            </a:bodyPr>
            <a:lstStyle/>
            <a:p>
              <a:pPr algn="ctr"/>
              <a:r>
                <a:rPr lang="en-US" sz="2400" smtClean="0">
                  <a:effectLst>
                    <a:glow rad="228600">
                      <a:schemeClr val="bg1">
                        <a:alpha val="75000"/>
                      </a:schemeClr>
                    </a:glow>
                  </a:effectLst>
                </a:rPr>
                <a:t>Bytes</a:t>
              </a:r>
              <a:endParaRPr lang="en-US" sz="2400">
                <a:effectLst>
                  <a:glow rad="228600">
                    <a:schemeClr val="bg1">
                      <a:alpha val="75000"/>
                    </a:schemeClr>
                  </a:glow>
                </a:effectLst>
              </a:endParaRPr>
            </a:p>
          </p:txBody>
        </p:sp>
      </p:grpSp>
      <p:grpSp>
        <p:nvGrpSpPr>
          <p:cNvPr id="238" name="Group 237"/>
          <p:cNvGrpSpPr/>
          <p:nvPr/>
        </p:nvGrpSpPr>
        <p:grpSpPr>
          <a:xfrm>
            <a:off x="3939711" y="1236166"/>
            <a:ext cx="2873052" cy="3623430"/>
            <a:chOff x="2675688" y="1702712"/>
            <a:chExt cx="2873052" cy="4831239"/>
          </a:xfrm>
        </p:grpSpPr>
        <p:grpSp>
          <p:nvGrpSpPr>
            <p:cNvPr id="239" name="Group 238"/>
            <p:cNvGrpSpPr/>
            <p:nvPr/>
          </p:nvGrpSpPr>
          <p:grpSpPr>
            <a:xfrm>
              <a:off x="3429000" y="1702712"/>
              <a:ext cx="1371600" cy="3807263"/>
              <a:chOff x="3429000" y="1702712"/>
              <a:chExt cx="1371600" cy="3807263"/>
            </a:xfrm>
          </p:grpSpPr>
          <p:cxnSp>
            <p:nvCxnSpPr>
              <p:cNvPr id="243" name="Straight Arrow Connector 242"/>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p:nvPr/>
            </p:nvCxnSpPr>
            <p:spPr>
              <a:xfrm>
                <a:off x="3429000" y="35814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45" name="Straight Arrow Connector 244"/>
              <p:cNvCxnSpPr/>
              <p:nvPr/>
            </p:nvCxnSpPr>
            <p:spPr>
              <a:xfrm>
                <a:off x="3429000" y="4535269"/>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rot="10800000">
                <a:off x="3429000" y="4725988"/>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47" name="TextBox 246"/>
              <p:cNvSpPr txBox="1"/>
              <p:nvPr/>
            </p:nvSpPr>
            <p:spPr>
              <a:xfrm>
                <a:off x="3495920" y="1702712"/>
                <a:ext cx="1276837" cy="861774"/>
              </a:xfrm>
              <a:prstGeom prst="rect">
                <a:avLst/>
              </a:prstGeom>
              <a:noFill/>
            </p:spPr>
            <p:txBody>
              <a:bodyPr wrap="none" rtlCol="0">
                <a:spAutoFit/>
              </a:bodyPr>
              <a:lstStyle/>
              <a:p>
                <a:pPr algn="ctr"/>
                <a:r>
                  <a:rPr lang="en-US" dirty="0" smtClean="0"/>
                  <a:t>Enable?</a:t>
                </a:r>
              </a:p>
              <a:p>
                <a:pPr algn="ctr"/>
                <a:r>
                  <a:rPr lang="en-US" dirty="0" smtClean="0"/>
                  <a:t>Read/Write</a:t>
                </a:r>
                <a:endParaRPr lang="en-US" dirty="0"/>
              </a:p>
            </p:txBody>
          </p:sp>
          <p:sp>
            <p:nvSpPr>
              <p:cNvPr id="248" name="TextBox 247"/>
              <p:cNvSpPr txBox="1"/>
              <p:nvPr/>
            </p:nvSpPr>
            <p:spPr>
              <a:xfrm>
                <a:off x="3663697" y="3126109"/>
                <a:ext cx="941283" cy="492443"/>
              </a:xfrm>
              <a:prstGeom prst="rect">
                <a:avLst/>
              </a:prstGeom>
              <a:noFill/>
            </p:spPr>
            <p:txBody>
              <a:bodyPr wrap="none" rtlCol="0">
                <a:spAutoFit/>
              </a:bodyPr>
              <a:lstStyle/>
              <a:p>
                <a:pPr algn="ctr"/>
                <a:r>
                  <a:rPr lang="en-US" dirty="0" smtClean="0"/>
                  <a:t>Address</a:t>
                </a:r>
                <a:endParaRPr lang="en-US" dirty="0"/>
              </a:p>
            </p:txBody>
          </p:sp>
          <p:sp>
            <p:nvSpPr>
              <p:cNvPr id="249" name="TextBox 248"/>
              <p:cNvSpPr txBox="1"/>
              <p:nvPr/>
            </p:nvSpPr>
            <p:spPr>
              <a:xfrm>
                <a:off x="3753338" y="3809999"/>
                <a:ext cx="762000" cy="861774"/>
              </a:xfrm>
              <a:prstGeom prst="rect">
                <a:avLst/>
              </a:prstGeom>
              <a:noFill/>
            </p:spPr>
            <p:txBody>
              <a:bodyPr wrap="square" rtlCol="0">
                <a:spAutoFit/>
              </a:bodyPr>
              <a:lstStyle/>
              <a:p>
                <a:pPr algn="ctr"/>
                <a:r>
                  <a:rPr lang="en-US" dirty="0" smtClean="0"/>
                  <a:t>Write Data</a:t>
                </a:r>
                <a:endParaRPr lang="en-US" dirty="0"/>
              </a:p>
            </p:txBody>
          </p:sp>
          <p:sp>
            <p:nvSpPr>
              <p:cNvPr id="250" name="TextBox 249"/>
              <p:cNvSpPr txBox="1"/>
              <p:nvPr/>
            </p:nvSpPr>
            <p:spPr>
              <a:xfrm>
                <a:off x="3791439" y="4648200"/>
                <a:ext cx="685799" cy="861775"/>
              </a:xfrm>
              <a:prstGeom prst="rect">
                <a:avLst/>
              </a:prstGeom>
              <a:noFill/>
            </p:spPr>
            <p:txBody>
              <a:bodyPr wrap="square" rtlCol="0">
                <a:spAutoFit/>
              </a:bodyPr>
              <a:lstStyle/>
              <a:p>
                <a:pPr algn="ctr"/>
                <a:r>
                  <a:rPr lang="en-US" dirty="0" smtClean="0"/>
                  <a:t>Read Data</a:t>
                </a:r>
                <a:endParaRPr lang="en-US" dirty="0"/>
              </a:p>
            </p:txBody>
          </p:sp>
        </p:grpSp>
        <p:grpSp>
          <p:nvGrpSpPr>
            <p:cNvPr id="240" name="Group 239"/>
            <p:cNvGrpSpPr/>
            <p:nvPr/>
          </p:nvGrpSpPr>
          <p:grpSpPr>
            <a:xfrm>
              <a:off x="2675688" y="5746591"/>
              <a:ext cx="2873052" cy="787360"/>
              <a:chOff x="2751888" y="5822791"/>
              <a:chExt cx="2873052" cy="787360"/>
            </a:xfrm>
          </p:grpSpPr>
          <p:sp>
            <p:nvSpPr>
              <p:cNvPr id="241" name="Left Brace 240"/>
              <p:cNvSpPr/>
              <p:nvPr/>
            </p:nvSpPr>
            <p:spPr>
              <a:xfrm rot="16200000">
                <a:off x="3988672" y="5441791"/>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2" name="TextBox 241"/>
              <p:cNvSpPr txBox="1"/>
              <p:nvPr/>
            </p:nvSpPr>
            <p:spPr>
              <a:xfrm>
                <a:off x="2751888" y="6117709"/>
                <a:ext cx="2873052" cy="492442"/>
              </a:xfrm>
              <a:prstGeom prst="rect">
                <a:avLst/>
              </a:prstGeom>
              <a:noFill/>
            </p:spPr>
            <p:txBody>
              <a:bodyPr wrap="none" rtlCol="0">
                <a:spAutoFit/>
              </a:bodyPr>
              <a:lstStyle/>
              <a:p>
                <a:r>
                  <a:rPr lang="en-US" smtClean="0"/>
                  <a:t>Processor-Memory Interface</a:t>
                </a:r>
                <a:endParaRPr lang="en-US"/>
              </a:p>
            </p:txBody>
          </p:sp>
        </p:grpSp>
      </p:grpSp>
      <p:sp>
        <p:nvSpPr>
          <p:cNvPr id="254" name="Rectangle 253"/>
          <p:cNvSpPr/>
          <p:nvPr/>
        </p:nvSpPr>
        <p:spPr>
          <a:xfrm>
            <a:off x="6229611" y="1910371"/>
            <a:ext cx="1517017" cy="56883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solidFill>
              </a:rPr>
              <a:t>Program</a:t>
            </a:r>
            <a:endParaRPr lang="en-US">
              <a:solidFill>
                <a:schemeClr val="tx1"/>
              </a:solidFill>
            </a:endParaRPr>
          </a:p>
        </p:txBody>
      </p:sp>
      <p:sp>
        <p:nvSpPr>
          <p:cNvPr id="255" name="Rectangle 254"/>
          <p:cNvSpPr/>
          <p:nvPr/>
        </p:nvSpPr>
        <p:spPr>
          <a:xfrm>
            <a:off x="6205612" y="3274787"/>
            <a:ext cx="1517017" cy="56883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solidFill>
              </a:rPr>
              <a:t>Data</a:t>
            </a:r>
            <a:endParaRPr lang="en-US">
              <a:solidFill>
                <a:schemeClr val="tx1"/>
              </a:solidFill>
            </a:endParaRPr>
          </a:p>
        </p:txBody>
      </p:sp>
      <p:sp>
        <p:nvSpPr>
          <p:cNvPr id="256" name="Oval 255"/>
          <p:cNvSpPr/>
          <p:nvPr/>
        </p:nvSpPr>
        <p:spPr>
          <a:xfrm>
            <a:off x="1376910" y="1298533"/>
            <a:ext cx="3586839" cy="7498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Single-Cycle RISC-V RV32I </a:t>
            </a:r>
            <a:r>
              <a:rPr lang="en-US" dirty="0" err="1" smtClean="0"/>
              <a:t>Datapath</a:t>
            </a:r>
            <a:endParaRPr lang="en-US" dirty="0"/>
          </a:p>
        </p:txBody>
      </p:sp>
      <p:sp>
        <p:nvSpPr>
          <p:cNvPr id="4" name="Date Placeholder 3"/>
          <p:cNvSpPr>
            <a:spLocks noGrp="1"/>
          </p:cNvSpPr>
          <p:nvPr>
            <p:ph type="dt" sz="half" idx="10"/>
          </p:nvPr>
        </p:nvSpPr>
        <p:spPr/>
        <p:txBody>
          <a:bodyPr/>
          <a:lstStyle/>
          <a:p>
            <a:r>
              <a:rPr lang="en-US" dirty="0" smtClean="0"/>
              <a:t>CS 61c</a:t>
            </a:r>
            <a:endParaRPr lang="en-US" dirty="0"/>
          </a:p>
        </p:txBody>
      </p:sp>
      <p:sp>
        <p:nvSpPr>
          <p:cNvPr id="5" name="Slide Number Placeholder 4"/>
          <p:cNvSpPr>
            <a:spLocks noGrp="1"/>
          </p:cNvSpPr>
          <p:nvPr>
            <p:ph type="sldNum" sz="quarter" idx="12"/>
          </p:nvPr>
        </p:nvSpPr>
        <p:spPr/>
        <p:txBody>
          <a:bodyPr/>
          <a:lstStyle/>
          <a:p>
            <a:fld id="{3FF131CF-B26C-E347-9AC9-78212C099DD5}" type="slidenum">
              <a:rPr lang="en-US" smtClean="0"/>
              <a:t>17</a:t>
            </a:fld>
            <a:endParaRPr lang="en-US"/>
          </a:p>
        </p:txBody>
      </p:sp>
      <p:sp>
        <p:nvSpPr>
          <p:cNvPr id="16" name="Rectangle 15"/>
          <p:cNvSpPr/>
          <p:nvPr/>
        </p:nvSpPr>
        <p:spPr>
          <a:xfrm>
            <a:off x="2133600" y="2001619"/>
            <a:ext cx="609600" cy="685800"/>
          </a:xfrm>
          <a:prstGeom prst="rect">
            <a:avLst/>
          </a:prstGeom>
          <a:solidFill>
            <a:schemeClr val="bg1"/>
          </a:solidFill>
          <a:ln w="28575" cmpd="sng">
            <a:solidFill>
              <a:srgbClr val="76717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smtClean="0">
                <a:solidFill>
                  <a:schemeClr val="bg2">
                    <a:lumMod val="50000"/>
                  </a:schemeClr>
                </a:solidFill>
                <a:latin typeface="Calibri"/>
                <a:cs typeface="Calibri"/>
              </a:rPr>
              <a:t>IMEM</a:t>
            </a:r>
            <a:endParaRPr lang="en-US" dirty="0">
              <a:solidFill>
                <a:schemeClr val="bg2">
                  <a:lumMod val="50000"/>
                </a:schemeClr>
              </a:solidFill>
              <a:latin typeface="Calibri"/>
              <a:cs typeface="Calibri"/>
            </a:endParaRPr>
          </a:p>
        </p:txBody>
      </p:sp>
      <p:grpSp>
        <p:nvGrpSpPr>
          <p:cNvPr id="50" name="Group 49"/>
          <p:cNvGrpSpPr/>
          <p:nvPr/>
        </p:nvGrpSpPr>
        <p:grpSpPr>
          <a:xfrm>
            <a:off x="6172200" y="1696819"/>
            <a:ext cx="521297" cy="990600"/>
            <a:chOff x="6324600" y="3115310"/>
            <a:chExt cx="521297"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lumMod val="50000"/>
                  </a:schemeClr>
                </a:solidFill>
              </a:endParaRPr>
            </a:p>
          </p:txBody>
        </p:sp>
        <p:sp>
          <p:nvSpPr>
            <p:cNvPr id="29" name="Isosceles Triangle 28"/>
            <p:cNvSpPr/>
            <p:nvPr/>
          </p:nvSpPr>
          <p:spPr>
            <a:xfrm rot="5400000">
              <a:off x="6362707" y="3641091"/>
              <a:ext cx="152400" cy="76200"/>
            </a:xfrm>
            <a:prstGeom prst="triangle">
              <a:avLst/>
            </a:prstGeom>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50000"/>
                  </a:schemeClr>
                </a:solidFill>
              </a:endParaRPr>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1"/>
              <a:ext cx="521297" cy="361124"/>
            </a:xfrm>
            <a:prstGeom prst="rect">
              <a:avLst/>
            </a:prstGeom>
            <a:noFill/>
          </p:spPr>
          <p:txBody>
            <a:bodyPr wrap="none" rtlCol="0">
              <a:spAutoFit/>
            </a:bodyPr>
            <a:lstStyle/>
            <a:p>
              <a:r>
                <a:rPr lang="en-US" sz="1600" dirty="0" smtClean="0">
                  <a:solidFill>
                    <a:schemeClr val="bg2">
                      <a:lumMod val="50000"/>
                    </a:schemeClr>
                  </a:solidFill>
                </a:rPr>
                <a:t>ALU</a:t>
              </a:r>
              <a:endParaRPr lang="en-US" sz="1600" dirty="0">
                <a:solidFill>
                  <a:schemeClr val="bg2">
                    <a:lumMod val="50000"/>
                  </a:schemeClr>
                </a:solidFill>
              </a:endParaRPr>
            </a:p>
          </p:txBody>
        </p:sp>
      </p:grpSp>
      <p:grpSp>
        <p:nvGrpSpPr>
          <p:cNvPr id="83" name="Group 82"/>
          <p:cNvGrpSpPr/>
          <p:nvPr/>
        </p:nvGrpSpPr>
        <p:grpSpPr>
          <a:xfrm>
            <a:off x="3429000" y="2992219"/>
            <a:ext cx="615974" cy="762000"/>
            <a:chOff x="3733800" y="3105150"/>
            <a:chExt cx="615974" cy="762000"/>
          </a:xfrm>
        </p:grpSpPr>
        <p:sp>
          <p:nvSpPr>
            <p:cNvPr id="51" name="Trapezoid 50"/>
            <p:cNvSpPr/>
            <p:nvPr/>
          </p:nvSpPr>
          <p:spPr>
            <a:xfrm rot="5400000">
              <a:off x="3695700" y="3219450"/>
              <a:ext cx="762000" cy="533400"/>
            </a:xfrm>
            <a:prstGeom prst="trapezoid">
              <a:avLst>
                <a:gd name="adj" fmla="val 30656"/>
              </a:avLst>
            </a:prstGeom>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lumMod val="50000"/>
                  </a:schemeClr>
                </a:solidFill>
              </a:endParaRPr>
            </a:p>
          </p:txBody>
        </p:sp>
        <p:sp>
          <p:nvSpPr>
            <p:cNvPr id="52" name="TextBox 51"/>
            <p:cNvSpPr txBox="1"/>
            <p:nvPr/>
          </p:nvSpPr>
          <p:spPr>
            <a:xfrm>
              <a:off x="3733800" y="3218081"/>
              <a:ext cx="615974" cy="584776"/>
            </a:xfrm>
            <a:prstGeom prst="rect">
              <a:avLst/>
            </a:prstGeom>
            <a:noFill/>
          </p:spPr>
          <p:txBody>
            <a:bodyPr wrap="none" rtlCol="0">
              <a:spAutoFit/>
            </a:bodyPr>
            <a:lstStyle/>
            <a:p>
              <a:r>
                <a:rPr lang="en-US" sz="1600" dirty="0" err="1" smtClean="0">
                  <a:solidFill>
                    <a:schemeClr val="bg2">
                      <a:lumMod val="50000"/>
                    </a:schemeClr>
                  </a:solidFill>
                </a:rPr>
                <a:t>Imm</a:t>
              </a:r>
              <a:r>
                <a:rPr lang="en-US" sz="1600" dirty="0" smtClean="0">
                  <a:solidFill>
                    <a:schemeClr val="bg2">
                      <a:lumMod val="50000"/>
                    </a:schemeClr>
                  </a:solidFill>
                </a:rPr>
                <a:t>.</a:t>
              </a:r>
            </a:p>
            <a:p>
              <a:r>
                <a:rPr lang="en-US" sz="1600" dirty="0" smtClean="0">
                  <a:solidFill>
                    <a:schemeClr val="bg2">
                      <a:lumMod val="50000"/>
                    </a:schemeClr>
                  </a:solidFill>
                </a:rPr>
                <a:t>Gen</a:t>
              </a:r>
            </a:p>
          </p:txBody>
        </p:sp>
      </p:grpSp>
      <p:grpSp>
        <p:nvGrpSpPr>
          <p:cNvPr id="60" name="Group 59"/>
          <p:cNvGrpSpPr/>
          <p:nvPr/>
        </p:nvGrpSpPr>
        <p:grpSpPr>
          <a:xfrm>
            <a:off x="2133600" y="1392019"/>
            <a:ext cx="304800" cy="4572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lumMod val="50000"/>
                  </a:schemeClr>
                </a:solidFill>
              </a:endParaRPr>
            </a:p>
          </p:txBody>
        </p:sp>
        <p:sp>
          <p:nvSpPr>
            <p:cNvPr id="59" name="TextBox 58"/>
            <p:cNvSpPr txBox="1"/>
            <p:nvPr/>
          </p:nvSpPr>
          <p:spPr>
            <a:xfrm>
              <a:off x="5181600" y="3333750"/>
              <a:ext cx="298519" cy="246221"/>
            </a:xfrm>
            <a:prstGeom prst="rect">
              <a:avLst/>
            </a:prstGeom>
            <a:noFill/>
          </p:spPr>
          <p:txBody>
            <a:bodyPr wrap="none" tIns="0" rIns="0" bIns="0" rtlCol="0">
              <a:spAutoFit/>
            </a:bodyPr>
            <a:lstStyle/>
            <a:p>
              <a:r>
                <a:rPr lang="en-US" sz="1600" dirty="0" smtClean="0">
                  <a:solidFill>
                    <a:schemeClr val="bg2">
                      <a:lumMod val="50000"/>
                    </a:schemeClr>
                  </a:solidFill>
                </a:rPr>
                <a:t>+4</a:t>
              </a:r>
            </a:p>
          </p:txBody>
        </p:sp>
      </p:grpSp>
      <p:grpSp>
        <p:nvGrpSpPr>
          <p:cNvPr id="70" name="Group 69"/>
          <p:cNvGrpSpPr/>
          <p:nvPr/>
        </p:nvGrpSpPr>
        <p:grpSpPr>
          <a:xfrm>
            <a:off x="7010400" y="1849219"/>
            <a:ext cx="990600" cy="8382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rgbClr val="76717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600" dirty="0">
                  <a:solidFill>
                    <a:schemeClr val="bg2">
                      <a:lumMod val="50000"/>
                    </a:schemeClr>
                  </a:solidFill>
                  <a:latin typeface="Calibri"/>
                  <a:cs typeface="Calibri"/>
                </a:rPr>
                <a:t>D</a:t>
              </a:r>
              <a:r>
                <a:rPr lang="en-US" sz="1600" dirty="0" smtClean="0">
                  <a:solidFill>
                    <a:schemeClr val="bg2">
                      <a:lumMod val="50000"/>
                    </a:schemeClr>
                  </a:solidFill>
                  <a:latin typeface="Calibri"/>
                  <a:cs typeface="Calibri"/>
                </a:rPr>
                <a:t>MEM</a:t>
              </a:r>
              <a:endParaRPr lang="en-US" dirty="0">
                <a:solidFill>
                  <a:schemeClr val="bg2">
                    <a:lumMod val="50000"/>
                  </a:schemeClr>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50000"/>
                  </a:schemeClr>
                </a:solidFill>
              </a:endParaRPr>
            </a:p>
          </p:txBody>
        </p:sp>
      </p:grpSp>
      <p:grpSp>
        <p:nvGrpSpPr>
          <p:cNvPr id="75" name="Group 74"/>
          <p:cNvGrpSpPr/>
          <p:nvPr/>
        </p:nvGrpSpPr>
        <p:grpSpPr>
          <a:xfrm>
            <a:off x="4726702" y="2077819"/>
            <a:ext cx="762000" cy="685800"/>
            <a:chOff x="5029200" y="3333750"/>
            <a:chExt cx="762000" cy="685800"/>
          </a:xfrm>
        </p:grpSpPr>
        <p:sp>
          <p:nvSpPr>
            <p:cNvPr id="73" name="Trapezoid 72"/>
            <p:cNvSpPr/>
            <p:nvPr/>
          </p:nvSpPr>
          <p:spPr>
            <a:xfrm rot="5400000">
              <a:off x="4989949" y="3449201"/>
              <a:ext cx="685800" cy="454898"/>
            </a:xfrm>
            <a:prstGeom prst="trapezoid">
              <a:avLst>
                <a:gd name="adj" fmla="val 30656"/>
              </a:avLst>
            </a:prstGeom>
            <a:solidFill>
              <a:srgbClr val="FFFFFF"/>
            </a:solidFill>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lumMod val="50000"/>
                  </a:schemeClr>
                </a:solidFill>
              </a:endParaRPr>
            </a:p>
          </p:txBody>
        </p:sp>
        <p:sp>
          <p:nvSpPr>
            <p:cNvPr id="74" name="TextBox 73"/>
            <p:cNvSpPr txBox="1"/>
            <p:nvPr/>
          </p:nvSpPr>
          <p:spPr>
            <a:xfrm>
              <a:off x="5029200" y="3409950"/>
              <a:ext cx="762000" cy="461665"/>
            </a:xfrm>
            <a:prstGeom prst="rect">
              <a:avLst/>
            </a:prstGeom>
            <a:noFill/>
          </p:spPr>
          <p:txBody>
            <a:bodyPr wrap="square" rtlCol="0">
              <a:spAutoFit/>
            </a:bodyPr>
            <a:lstStyle/>
            <a:p>
              <a:r>
                <a:rPr lang="en-US" sz="1200" dirty="0" smtClean="0">
                  <a:solidFill>
                    <a:schemeClr val="bg2">
                      <a:lumMod val="50000"/>
                    </a:schemeClr>
                  </a:solidFill>
                </a:rPr>
                <a:t>Branch Comp.</a:t>
              </a:r>
            </a:p>
          </p:txBody>
        </p:sp>
      </p:grpSp>
      <p:grpSp>
        <p:nvGrpSpPr>
          <p:cNvPr id="188" name="Group 187"/>
          <p:cNvGrpSpPr/>
          <p:nvPr/>
        </p:nvGrpSpPr>
        <p:grpSpPr>
          <a:xfrm>
            <a:off x="3657600" y="1468219"/>
            <a:ext cx="841921" cy="1447800"/>
            <a:chOff x="3657600" y="1428750"/>
            <a:chExt cx="841921"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rgbClr val="76717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err="1" smtClean="0">
                    <a:solidFill>
                      <a:schemeClr val="bg2">
                        <a:lumMod val="50000"/>
                      </a:schemeClr>
                    </a:solidFill>
                    <a:latin typeface="Calibri"/>
                    <a:cs typeface="Calibri"/>
                  </a:rPr>
                  <a:t>Reg</a:t>
                </a:r>
                <a:r>
                  <a:rPr lang="en-US" dirty="0" smtClean="0">
                    <a:solidFill>
                      <a:schemeClr val="bg2">
                        <a:lumMod val="50000"/>
                      </a:schemeClr>
                    </a:solidFill>
                    <a:latin typeface="Calibri"/>
                    <a:cs typeface="Calibri"/>
                  </a:rPr>
                  <a:t>[]</a:t>
                </a:r>
                <a:endParaRPr lang="en-US" dirty="0">
                  <a:solidFill>
                    <a:schemeClr val="bg2">
                      <a:lumMod val="50000"/>
                    </a:schemeClr>
                  </a:solidFill>
                  <a:latin typeface="Calibri"/>
                  <a:cs typeface="Calibri"/>
                </a:endParaRPr>
              </a:p>
            </p:txBody>
          </p:sp>
          <p:sp>
            <p:nvSpPr>
              <p:cNvPr id="30" name="Isosceles Triangle 29"/>
              <p:cNvSpPr/>
              <p:nvPr/>
            </p:nvSpPr>
            <p:spPr>
              <a:xfrm>
                <a:off x="4419600" y="2708081"/>
                <a:ext cx="152400" cy="152400"/>
              </a:xfrm>
              <a:prstGeom prst="triangle">
                <a:avLst/>
              </a:prstGeom>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50000"/>
                    </a:schemeClr>
                  </a:solidFill>
                </a:endParaRPr>
              </a:p>
            </p:txBody>
          </p:sp>
        </p:grpSp>
        <p:sp>
          <p:nvSpPr>
            <p:cNvPr id="77" name="TextBox 76"/>
            <p:cNvSpPr txBox="1"/>
            <p:nvPr/>
          </p:nvSpPr>
          <p:spPr>
            <a:xfrm>
              <a:off x="3657600" y="2234684"/>
              <a:ext cx="397545" cy="184666"/>
            </a:xfrm>
            <a:prstGeom prst="rect">
              <a:avLst/>
            </a:prstGeom>
            <a:noFill/>
          </p:spPr>
          <p:txBody>
            <a:bodyPr wrap="none" lIns="0" tIns="0" rIns="0" bIns="0" rtlCol="0">
              <a:spAutoFit/>
            </a:bodyPr>
            <a:lstStyle/>
            <a:p>
              <a:r>
                <a:rPr lang="en-US" sz="1200" dirty="0" err="1" smtClean="0">
                  <a:solidFill>
                    <a:schemeClr val="bg2">
                      <a:lumMod val="50000"/>
                    </a:schemeClr>
                  </a:solidFill>
                </a:rPr>
                <a:t>AddrA</a:t>
              </a:r>
              <a:endParaRPr lang="en-US" sz="1200" dirty="0" smtClean="0">
                <a:solidFill>
                  <a:schemeClr val="bg2">
                    <a:lumMod val="50000"/>
                  </a:schemeClr>
                </a:solidFill>
              </a:endParaRPr>
            </a:p>
          </p:txBody>
        </p:sp>
        <p:sp>
          <p:nvSpPr>
            <p:cNvPr id="78" name="TextBox 77"/>
            <p:cNvSpPr txBox="1"/>
            <p:nvPr/>
          </p:nvSpPr>
          <p:spPr>
            <a:xfrm>
              <a:off x="3657600" y="2463284"/>
              <a:ext cx="388102" cy="184666"/>
            </a:xfrm>
            <a:prstGeom prst="rect">
              <a:avLst/>
            </a:prstGeom>
            <a:noFill/>
          </p:spPr>
          <p:txBody>
            <a:bodyPr wrap="none" lIns="0" tIns="0" rIns="0" bIns="0" rtlCol="0">
              <a:spAutoFit/>
            </a:bodyPr>
            <a:lstStyle/>
            <a:p>
              <a:r>
                <a:rPr lang="en-US" sz="1200" dirty="0" err="1" smtClean="0">
                  <a:solidFill>
                    <a:schemeClr val="bg2">
                      <a:lumMod val="50000"/>
                    </a:schemeClr>
                  </a:solidFill>
                </a:rPr>
                <a:t>AddrB</a:t>
              </a:r>
              <a:endParaRPr lang="en-US" sz="1200" dirty="0" smtClean="0">
                <a:solidFill>
                  <a:schemeClr val="bg2">
                    <a:lumMod val="50000"/>
                  </a:schemeClr>
                </a:solidFill>
              </a:endParaRPr>
            </a:p>
          </p:txBody>
        </p:sp>
        <p:sp>
          <p:nvSpPr>
            <p:cNvPr id="79" name="TextBox 78"/>
            <p:cNvSpPr txBox="1"/>
            <p:nvPr/>
          </p:nvSpPr>
          <p:spPr>
            <a:xfrm>
              <a:off x="4114800" y="2234684"/>
              <a:ext cx="384721" cy="184666"/>
            </a:xfrm>
            <a:prstGeom prst="rect">
              <a:avLst/>
            </a:prstGeom>
            <a:noFill/>
          </p:spPr>
          <p:txBody>
            <a:bodyPr wrap="none" lIns="0" tIns="0" rIns="0" bIns="0" rtlCol="0">
              <a:spAutoFit/>
            </a:bodyPr>
            <a:lstStyle/>
            <a:p>
              <a:r>
                <a:rPr lang="en-US" sz="1200" dirty="0" err="1" smtClean="0">
                  <a:solidFill>
                    <a:schemeClr val="bg2">
                      <a:lumMod val="50000"/>
                    </a:schemeClr>
                  </a:solidFill>
                </a:rPr>
                <a:t>DataA</a:t>
              </a:r>
              <a:endParaRPr lang="en-US" sz="1200" dirty="0" smtClean="0">
                <a:solidFill>
                  <a:schemeClr val="bg2">
                    <a:lumMod val="50000"/>
                  </a:schemeClr>
                </a:solidFill>
              </a:endParaRPr>
            </a:p>
          </p:txBody>
        </p:sp>
        <p:sp>
          <p:nvSpPr>
            <p:cNvPr id="80" name="TextBox 79"/>
            <p:cNvSpPr txBox="1"/>
            <p:nvPr/>
          </p:nvSpPr>
          <p:spPr>
            <a:xfrm>
              <a:off x="3657600" y="1998881"/>
              <a:ext cx="399073" cy="184666"/>
            </a:xfrm>
            <a:prstGeom prst="rect">
              <a:avLst/>
            </a:prstGeom>
            <a:noFill/>
          </p:spPr>
          <p:txBody>
            <a:bodyPr wrap="none" lIns="0" tIns="0" rIns="0" bIns="0" rtlCol="0">
              <a:spAutoFit/>
            </a:bodyPr>
            <a:lstStyle/>
            <a:p>
              <a:r>
                <a:rPr lang="en-US" sz="1200" dirty="0" err="1" smtClean="0">
                  <a:solidFill>
                    <a:schemeClr val="bg2">
                      <a:lumMod val="50000"/>
                    </a:schemeClr>
                  </a:solidFill>
                </a:rPr>
                <a:t>AddrD</a:t>
              </a:r>
              <a:endParaRPr lang="en-US" sz="1200" dirty="0" smtClean="0">
                <a:solidFill>
                  <a:schemeClr val="bg2">
                    <a:lumMod val="50000"/>
                  </a:schemeClr>
                </a:solidFill>
              </a:endParaRPr>
            </a:p>
          </p:txBody>
        </p:sp>
        <p:sp>
          <p:nvSpPr>
            <p:cNvPr id="81" name="TextBox 80"/>
            <p:cNvSpPr txBox="1"/>
            <p:nvPr/>
          </p:nvSpPr>
          <p:spPr>
            <a:xfrm>
              <a:off x="4114800" y="2463284"/>
              <a:ext cx="377357" cy="184666"/>
            </a:xfrm>
            <a:prstGeom prst="rect">
              <a:avLst/>
            </a:prstGeom>
            <a:noFill/>
          </p:spPr>
          <p:txBody>
            <a:bodyPr wrap="none" lIns="0" tIns="0" rIns="0" bIns="0" rtlCol="0">
              <a:spAutoFit/>
            </a:bodyPr>
            <a:lstStyle/>
            <a:p>
              <a:r>
                <a:rPr lang="en-US" sz="1200" dirty="0" err="1" smtClean="0">
                  <a:solidFill>
                    <a:schemeClr val="bg2">
                      <a:lumMod val="50000"/>
                    </a:schemeClr>
                  </a:solidFill>
                </a:rPr>
                <a:t>DataB</a:t>
              </a:r>
              <a:endParaRPr lang="en-US" sz="1200" dirty="0" smtClean="0">
                <a:solidFill>
                  <a:schemeClr val="bg2">
                    <a:lumMod val="50000"/>
                  </a:schemeClr>
                </a:solidFill>
              </a:endParaRPr>
            </a:p>
          </p:txBody>
        </p:sp>
        <p:sp>
          <p:nvSpPr>
            <p:cNvPr id="82" name="TextBox 81"/>
            <p:cNvSpPr txBox="1"/>
            <p:nvPr/>
          </p:nvSpPr>
          <p:spPr>
            <a:xfrm>
              <a:off x="3657600" y="1694081"/>
              <a:ext cx="388327" cy="184666"/>
            </a:xfrm>
            <a:prstGeom prst="rect">
              <a:avLst/>
            </a:prstGeom>
            <a:noFill/>
          </p:spPr>
          <p:txBody>
            <a:bodyPr wrap="none" lIns="0" tIns="0" rIns="0" bIns="0" rtlCol="0">
              <a:spAutoFit/>
            </a:bodyPr>
            <a:lstStyle/>
            <a:p>
              <a:r>
                <a:rPr lang="en-US" sz="1200" dirty="0" err="1" smtClean="0">
                  <a:solidFill>
                    <a:schemeClr val="bg2">
                      <a:lumMod val="50000"/>
                    </a:schemeClr>
                  </a:solidFill>
                </a:rPr>
                <a:t>DataD</a:t>
              </a:r>
              <a:endParaRPr lang="en-US" sz="1200" dirty="0" smtClean="0">
                <a:solidFill>
                  <a:schemeClr val="bg2">
                    <a:lumMod val="50000"/>
                  </a:schemeClr>
                </a:solidFill>
              </a:endParaRPr>
            </a:p>
          </p:txBody>
        </p:sp>
      </p:grpSp>
      <p:sp>
        <p:nvSpPr>
          <p:cNvPr id="97" name="TextBox 96"/>
          <p:cNvSpPr txBox="1"/>
          <p:nvPr/>
        </p:nvSpPr>
        <p:spPr>
          <a:xfrm>
            <a:off x="7010400" y="2077819"/>
            <a:ext cx="307777" cy="184666"/>
          </a:xfrm>
          <a:prstGeom prst="rect">
            <a:avLst/>
          </a:prstGeom>
          <a:noFill/>
        </p:spPr>
        <p:txBody>
          <a:bodyPr wrap="none" lIns="0" tIns="0" rIns="0" bIns="0" rtlCol="0">
            <a:spAutoFit/>
          </a:bodyPr>
          <a:lstStyle/>
          <a:p>
            <a:r>
              <a:rPr lang="en-US" sz="1200" dirty="0" err="1" smtClean="0">
                <a:solidFill>
                  <a:schemeClr val="bg2">
                    <a:lumMod val="50000"/>
                  </a:schemeClr>
                </a:solidFill>
              </a:rPr>
              <a:t>Addr</a:t>
            </a:r>
            <a:endParaRPr lang="en-US" sz="1200" dirty="0" smtClean="0">
              <a:solidFill>
                <a:schemeClr val="bg2">
                  <a:lumMod val="50000"/>
                </a:schemeClr>
              </a:solidFill>
            </a:endParaRPr>
          </a:p>
        </p:txBody>
      </p:sp>
      <p:sp>
        <p:nvSpPr>
          <p:cNvPr id="98" name="TextBox 97"/>
          <p:cNvSpPr txBox="1"/>
          <p:nvPr/>
        </p:nvSpPr>
        <p:spPr>
          <a:xfrm>
            <a:off x="7031583" y="2350353"/>
            <a:ext cx="436017" cy="184666"/>
          </a:xfrm>
          <a:prstGeom prst="rect">
            <a:avLst/>
          </a:prstGeom>
          <a:noFill/>
        </p:spPr>
        <p:txBody>
          <a:bodyPr wrap="none" lIns="0" tIns="0" rIns="0" bIns="0" rtlCol="0">
            <a:spAutoFit/>
          </a:bodyPr>
          <a:lstStyle/>
          <a:p>
            <a:r>
              <a:rPr lang="en-US" sz="1200" dirty="0" err="1" smtClean="0">
                <a:solidFill>
                  <a:schemeClr val="bg2">
                    <a:lumMod val="50000"/>
                  </a:schemeClr>
                </a:solidFill>
              </a:rPr>
              <a:t>DataW</a:t>
            </a:r>
            <a:endParaRPr lang="en-US" sz="1200" dirty="0" smtClean="0">
              <a:solidFill>
                <a:schemeClr val="bg2">
                  <a:lumMod val="50000"/>
                </a:schemeClr>
              </a:solidFill>
            </a:endParaRPr>
          </a:p>
        </p:txBody>
      </p:sp>
      <p:sp>
        <p:nvSpPr>
          <p:cNvPr id="99" name="TextBox 98"/>
          <p:cNvSpPr txBox="1"/>
          <p:nvPr/>
        </p:nvSpPr>
        <p:spPr>
          <a:xfrm>
            <a:off x="7543800" y="2154019"/>
            <a:ext cx="384721" cy="184666"/>
          </a:xfrm>
          <a:prstGeom prst="rect">
            <a:avLst/>
          </a:prstGeom>
          <a:noFill/>
        </p:spPr>
        <p:txBody>
          <a:bodyPr wrap="none" lIns="0" tIns="0" rIns="0" bIns="0" rtlCol="0">
            <a:spAutoFit/>
          </a:bodyPr>
          <a:lstStyle/>
          <a:p>
            <a:r>
              <a:rPr lang="en-US" sz="1200" dirty="0" err="1" smtClean="0">
                <a:solidFill>
                  <a:schemeClr val="bg2">
                    <a:lumMod val="50000"/>
                  </a:schemeClr>
                </a:solidFill>
              </a:rPr>
              <a:t>DataR</a:t>
            </a:r>
            <a:endParaRPr lang="en-US" sz="1200" dirty="0" smtClean="0">
              <a:solidFill>
                <a:schemeClr val="bg2">
                  <a:lumMod val="50000"/>
                </a:schemeClr>
              </a:solidFill>
            </a:endParaRPr>
          </a:p>
        </p:txBody>
      </p:sp>
      <p:grpSp>
        <p:nvGrpSpPr>
          <p:cNvPr id="114" name="Group 113"/>
          <p:cNvGrpSpPr/>
          <p:nvPr/>
        </p:nvGrpSpPr>
        <p:grpSpPr>
          <a:xfrm>
            <a:off x="5943600" y="1620619"/>
            <a:ext cx="152400" cy="533400"/>
            <a:chOff x="5791200" y="1352550"/>
            <a:chExt cx="152400" cy="533400"/>
          </a:xfrm>
        </p:grpSpPr>
        <p:sp>
          <p:nvSpPr>
            <p:cNvPr id="72" name="Trapezoid 71"/>
            <p:cNvSpPr/>
            <p:nvPr/>
          </p:nvSpPr>
          <p:spPr>
            <a:xfrm rot="5400000">
              <a:off x="5600700" y="1543050"/>
              <a:ext cx="533400" cy="152400"/>
            </a:xfrm>
            <a:prstGeom prst="trapezoid">
              <a:avLst>
                <a:gd name="adj" fmla="val 62709"/>
              </a:avLst>
            </a:prstGeom>
            <a:solidFill>
              <a:srgbClr val="FFFFFF"/>
            </a:solidFill>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50000"/>
                  </a:schemeClr>
                </a:solidFill>
              </a:endParaRPr>
            </a:p>
          </p:txBody>
        </p:sp>
        <p:sp>
          <p:nvSpPr>
            <p:cNvPr id="104" name="TextBox 103"/>
            <p:cNvSpPr txBox="1"/>
            <p:nvPr/>
          </p:nvSpPr>
          <p:spPr>
            <a:xfrm>
              <a:off x="5807075" y="1390650"/>
              <a:ext cx="76200" cy="184666"/>
            </a:xfrm>
            <a:prstGeom prst="rect">
              <a:avLst/>
            </a:prstGeom>
            <a:noFill/>
          </p:spPr>
          <p:txBody>
            <a:bodyPr wrap="square" lIns="0" tIns="0" rIns="0" bIns="0" rtlCol="0">
              <a:spAutoFit/>
            </a:bodyPr>
            <a:lstStyle/>
            <a:p>
              <a:r>
                <a:rPr lang="en-US" sz="1200" dirty="0" smtClean="0">
                  <a:solidFill>
                    <a:schemeClr val="bg2">
                      <a:lumMod val="50000"/>
                    </a:schemeClr>
                  </a:solidFill>
                </a:rPr>
                <a:t>1</a:t>
              </a:r>
            </a:p>
          </p:txBody>
        </p:sp>
        <p:sp>
          <p:nvSpPr>
            <p:cNvPr id="105" name="TextBox 104"/>
            <p:cNvSpPr txBox="1"/>
            <p:nvPr/>
          </p:nvSpPr>
          <p:spPr>
            <a:xfrm>
              <a:off x="5810250" y="1638300"/>
              <a:ext cx="77996" cy="184666"/>
            </a:xfrm>
            <a:prstGeom prst="rect">
              <a:avLst/>
            </a:prstGeom>
            <a:noFill/>
          </p:spPr>
          <p:txBody>
            <a:bodyPr wrap="none" lIns="0" tIns="0" rIns="0" bIns="0" rtlCol="0">
              <a:spAutoFit/>
            </a:bodyPr>
            <a:lstStyle/>
            <a:p>
              <a:r>
                <a:rPr lang="en-US" sz="1200" dirty="0">
                  <a:solidFill>
                    <a:schemeClr val="bg2">
                      <a:lumMod val="50000"/>
                    </a:schemeClr>
                  </a:solidFill>
                </a:rPr>
                <a:t>0</a:t>
              </a:r>
              <a:endParaRPr lang="en-US" sz="1200" dirty="0" smtClean="0">
                <a:solidFill>
                  <a:schemeClr val="bg2">
                    <a:lumMod val="50000"/>
                  </a:schemeClr>
                </a:solidFill>
              </a:endParaRPr>
            </a:p>
          </p:txBody>
        </p:sp>
      </p:grpSp>
      <p:cxnSp>
        <p:nvCxnSpPr>
          <p:cNvPr id="124" name="Straight Arrow Connector 123"/>
          <p:cNvCxnSpPr>
            <a:stCxn id="13" idx="3"/>
          </p:cNvCxnSpPr>
          <p:nvPr/>
        </p:nvCxnSpPr>
        <p:spPr>
          <a:xfrm flipV="1">
            <a:off x="8001000" y="2253007"/>
            <a:ext cx="367652" cy="15312"/>
          </a:xfrm>
          <a:prstGeom prst="straightConnector1">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8382000" y="1696819"/>
            <a:ext cx="152400" cy="762000"/>
            <a:chOff x="8229600" y="1733550"/>
            <a:chExt cx="152400" cy="762000"/>
          </a:xfrm>
        </p:grpSpPr>
        <p:sp>
          <p:nvSpPr>
            <p:cNvPr id="66" name="Trapezoid 65"/>
            <p:cNvSpPr/>
            <p:nvPr/>
          </p:nvSpPr>
          <p:spPr>
            <a:xfrm rot="5400000">
              <a:off x="7924800" y="2038350"/>
              <a:ext cx="762000" cy="152400"/>
            </a:xfrm>
            <a:prstGeom prst="trapezoid">
              <a:avLst>
                <a:gd name="adj" fmla="val 62709"/>
              </a:avLst>
            </a:prstGeom>
            <a:solidFill>
              <a:srgbClr val="FFFFFF"/>
            </a:solidFill>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50000"/>
                  </a:schemeClr>
                </a:solidFill>
              </a:endParaRPr>
            </a:p>
          </p:txBody>
        </p:sp>
        <p:sp>
          <p:nvSpPr>
            <p:cNvPr id="119" name="TextBox 118"/>
            <p:cNvSpPr txBox="1"/>
            <p:nvPr/>
          </p:nvSpPr>
          <p:spPr>
            <a:xfrm>
              <a:off x="8255000" y="2232025"/>
              <a:ext cx="76200" cy="184666"/>
            </a:xfrm>
            <a:prstGeom prst="rect">
              <a:avLst/>
            </a:prstGeom>
            <a:noFill/>
            <a:ln>
              <a:solidFill>
                <a:srgbClr val="FFFFFF"/>
              </a:solidFill>
            </a:ln>
          </p:spPr>
          <p:txBody>
            <a:bodyPr wrap="square" lIns="0" tIns="0" rIns="0" bIns="0" rtlCol="0">
              <a:spAutoFit/>
            </a:bodyPr>
            <a:lstStyle/>
            <a:p>
              <a:r>
                <a:rPr lang="en-US" sz="1200" dirty="0">
                  <a:solidFill>
                    <a:schemeClr val="bg2">
                      <a:lumMod val="50000"/>
                    </a:schemeClr>
                  </a:solidFill>
                </a:rPr>
                <a:t>0</a:t>
              </a:r>
              <a:endParaRPr lang="en-US" sz="1200" dirty="0" smtClean="0">
                <a:solidFill>
                  <a:schemeClr val="bg2">
                    <a:lumMod val="50000"/>
                  </a:schemeClr>
                </a:solidFill>
              </a:endParaRPr>
            </a:p>
          </p:txBody>
        </p:sp>
        <p:sp>
          <p:nvSpPr>
            <p:cNvPr id="120" name="TextBox 119"/>
            <p:cNvSpPr txBox="1"/>
            <p:nvPr/>
          </p:nvSpPr>
          <p:spPr>
            <a:xfrm>
              <a:off x="8255000" y="2016125"/>
              <a:ext cx="76200" cy="184666"/>
            </a:xfrm>
            <a:prstGeom prst="rect">
              <a:avLst/>
            </a:prstGeom>
            <a:noFill/>
            <a:ln>
              <a:solidFill>
                <a:srgbClr val="FFFFFF"/>
              </a:solidFill>
            </a:ln>
          </p:spPr>
          <p:txBody>
            <a:bodyPr wrap="square" lIns="0" tIns="0" rIns="0" bIns="0" rtlCol="0">
              <a:spAutoFit/>
            </a:bodyPr>
            <a:lstStyle/>
            <a:p>
              <a:r>
                <a:rPr lang="en-US" sz="1200" dirty="0">
                  <a:solidFill>
                    <a:schemeClr val="bg2">
                      <a:lumMod val="50000"/>
                    </a:schemeClr>
                  </a:solidFill>
                </a:rPr>
                <a:t>1</a:t>
              </a:r>
              <a:endParaRPr lang="en-US" sz="1200" dirty="0" smtClean="0">
                <a:solidFill>
                  <a:schemeClr val="bg2">
                    <a:lumMod val="50000"/>
                  </a:schemeClr>
                </a:solidFill>
              </a:endParaRPr>
            </a:p>
          </p:txBody>
        </p:sp>
        <p:sp>
          <p:nvSpPr>
            <p:cNvPr id="121" name="TextBox 120"/>
            <p:cNvSpPr txBox="1"/>
            <p:nvPr/>
          </p:nvSpPr>
          <p:spPr>
            <a:xfrm>
              <a:off x="8255000" y="1800225"/>
              <a:ext cx="76200" cy="184666"/>
            </a:xfrm>
            <a:prstGeom prst="rect">
              <a:avLst/>
            </a:prstGeom>
            <a:noFill/>
            <a:ln>
              <a:noFill/>
            </a:ln>
          </p:spPr>
          <p:txBody>
            <a:bodyPr wrap="square" lIns="0" tIns="0" rIns="0" bIns="0" rtlCol="0">
              <a:spAutoFit/>
            </a:bodyPr>
            <a:lstStyle/>
            <a:p>
              <a:r>
                <a:rPr lang="en-US" sz="1200" dirty="0" smtClean="0">
                  <a:solidFill>
                    <a:schemeClr val="bg2">
                      <a:lumMod val="50000"/>
                    </a:schemeClr>
                  </a:solidFill>
                </a:rPr>
                <a:t>2</a:t>
              </a:r>
            </a:p>
          </p:txBody>
        </p:sp>
      </p:grpSp>
      <p:cxnSp>
        <p:nvCxnSpPr>
          <p:cNvPr id="127" name="Straight Arrow Connector 126"/>
          <p:cNvCxnSpPr>
            <a:stCxn id="28" idx="0"/>
            <a:endCxn id="97" idx="1"/>
          </p:cNvCxnSpPr>
          <p:nvPr/>
        </p:nvCxnSpPr>
        <p:spPr>
          <a:xfrm flipV="1">
            <a:off x="6629400" y="2170152"/>
            <a:ext cx="381000" cy="21967"/>
          </a:xfrm>
          <a:prstGeom prst="straightConnector1">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6781800" y="1260547"/>
            <a:ext cx="0" cy="924428"/>
          </a:xfrm>
          <a:prstGeom prst="line">
            <a:avLst/>
          </a:prstGeom>
          <a:ln w="28575" cmpd="sng">
            <a:solidFill>
              <a:srgbClr val="76717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endCxn id="66" idx="2"/>
          </p:cNvCxnSpPr>
          <p:nvPr/>
        </p:nvCxnSpPr>
        <p:spPr>
          <a:xfrm>
            <a:off x="914399" y="1260547"/>
            <a:ext cx="7467601" cy="817272"/>
          </a:xfrm>
          <a:prstGeom prst="bentConnector3">
            <a:avLst>
              <a:gd name="adj1" fmla="val 96694"/>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715313" y="1456782"/>
            <a:ext cx="626772" cy="228600"/>
          </a:xfrm>
          <a:prstGeom prst="bentConnector3">
            <a:avLst>
              <a:gd name="adj1" fmla="val 101558"/>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143000" y="1773019"/>
            <a:ext cx="152400" cy="5334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50000"/>
                  </a:schemeClr>
                </a:solidFill>
              </a:endParaRPr>
            </a:p>
          </p:txBody>
        </p:sp>
        <p:sp>
          <p:nvSpPr>
            <p:cNvPr id="180" name="TextBox 179"/>
            <p:cNvSpPr txBox="1"/>
            <p:nvPr/>
          </p:nvSpPr>
          <p:spPr>
            <a:xfrm>
              <a:off x="5807075" y="1390650"/>
              <a:ext cx="76200" cy="184666"/>
            </a:xfrm>
            <a:prstGeom prst="rect">
              <a:avLst/>
            </a:prstGeom>
            <a:noFill/>
            <a:ln>
              <a:noFill/>
            </a:ln>
          </p:spPr>
          <p:txBody>
            <a:bodyPr wrap="square" lIns="0" tIns="0" rIns="0" bIns="0" rtlCol="0">
              <a:spAutoFit/>
            </a:bodyPr>
            <a:lstStyle/>
            <a:p>
              <a:r>
                <a:rPr lang="en-US" sz="1200" dirty="0" smtClean="0">
                  <a:solidFill>
                    <a:schemeClr val="bg2">
                      <a:lumMod val="50000"/>
                    </a:schemeClr>
                  </a:solidFill>
                </a:rPr>
                <a:t>1</a:t>
              </a:r>
            </a:p>
          </p:txBody>
        </p:sp>
        <p:sp>
          <p:nvSpPr>
            <p:cNvPr id="181" name="TextBox 180"/>
            <p:cNvSpPr txBox="1"/>
            <p:nvPr/>
          </p:nvSpPr>
          <p:spPr>
            <a:xfrm>
              <a:off x="5810250" y="1638300"/>
              <a:ext cx="77996" cy="184666"/>
            </a:xfrm>
            <a:prstGeom prst="rect">
              <a:avLst/>
            </a:prstGeom>
            <a:noFill/>
            <a:ln>
              <a:solidFill>
                <a:srgbClr val="FFFFFF"/>
              </a:solidFill>
            </a:ln>
          </p:spPr>
          <p:txBody>
            <a:bodyPr wrap="none" lIns="0" tIns="0" rIns="0" bIns="0" rtlCol="0">
              <a:spAutoFit/>
            </a:bodyPr>
            <a:lstStyle/>
            <a:p>
              <a:r>
                <a:rPr lang="en-US" sz="1200" dirty="0">
                  <a:solidFill>
                    <a:schemeClr val="bg2">
                      <a:lumMod val="50000"/>
                    </a:schemeClr>
                  </a:solidFill>
                </a:rPr>
                <a:t>0</a:t>
              </a:r>
              <a:endParaRPr lang="en-US" sz="1200" dirty="0" smtClean="0">
                <a:solidFill>
                  <a:schemeClr val="bg2">
                    <a:lumMod val="50000"/>
                  </a:schemeClr>
                </a:solidFill>
              </a:endParaRPr>
            </a:p>
          </p:txBody>
        </p:sp>
      </p:grpSp>
      <p:cxnSp>
        <p:nvCxnSpPr>
          <p:cNvPr id="183" name="Straight Connector 182"/>
          <p:cNvCxnSpPr>
            <a:stCxn id="179" idx="0"/>
            <a:endCxn id="19" idx="1"/>
          </p:cNvCxnSpPr>
          <p:nvPr/>
        </p:nvCxnSpPr>
        <p:spPr>
          <a:xfrm>
            <a:off x="1295400" y="2039719"/>
            <a:ext cx="152400" cy="0"/>
          </a:xfrm>
          <a:prstGeom prst="line">
            <a:avLst/>
          </a:prstGeom>
          <a:ln w="28575" cmpd="sng">
            <a:solidFill>
              <a:srgbClr val="76717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a:stCxn id="19" idx="3"/>
            <a:endCxn id="16" idx="1"/>
          </p:cNvCxnSpPr>
          <p:nvPr/>
        </p:nvCxnSpPr>
        <p:spPr>
          <a:xfrm>
            <a:off x="1813263" y="2039719"/>
            <a:ext cx="320337" cy="304800"/>
          </a:xfrm>
          <a:prstGeom prst="bentConnector3">
            <a:avLst>
              <a:gd name="adj1" fmla="val 50000"/>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1782931" y="1620939"/>
            <a:ext cx="396537" cy="419100"/>
          </a:xfrm>
          <a:prstGeom prst="bentConnector3">
            <a:avLst>
              <a:gd name="adj1" fmla="val 50000"/>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2438400" y="1163419"/>
            <a:ext cx="304800" cy="457200"/>
          </a:xfrm>
          <a:prstGeom prst="bentConnector2">
            <a:avLst/>
          </a:prstGeom>
          <a:ln w="28575" cmpd="sng">
            <a:solidFill>
              <a:srgbClr val="76717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9" name="Elbow Connector 218"/>
          <p:cNvCxnSpPr/>
          <p:nvPr/>
        </p:nvCxnSpPr>
        <p:spPr>
          <a:xfrm>
            <a:off x="2743200" y="1163419"/>
            <a:ext cx="5638800" cy="685800"/>
          </a:xfrm>
          <a:prstGeom prst="bentConnector3">
            <a:avLst>
              <a:gd name="adj1" fmla="val 97158"/>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1143000" y="1163419"/>
            <a:ext cx="1600200" cy="990600"/>
          </a:xfrm>
          <a:prstGeom prst="bentConnector3">
            <a:avLst>
              <a:gd name="adj1" fmla="val 124407"/>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a:stCxn id="72" idx="0"/>
          </p:cNvCxnSpPr>
          <p:nvPr/>
        </p:nvCxnSpPr>
        <p:spPr>
          <a:xfrm flipV="1">
            <a:off x="6096000" y="1885950"/>
            <a:ext cx="152400" cy="1369"/>
          </a:xfrm>
          <a:prstGeom prst="straightConnector1">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a:stCxn id="79" idx="3"/>
            <a:endCxn id="105" idx="1"/>
          </p:cNvCxnSpPr>
          <p:nvPr/>
        </p:nvCxnSpPr>
        <p:spPr>
          <a:xfrm flipV="1">
            <a:off x="4499521" y="1998702"/>
            <a:ext cx="1463129" cy="367784"/>
          </a:xfrm>
          <a:prstGeom prst="bentConnector3">
            <a:avLst>
              <a:gd name="adj1" fmla="val 8536"/>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a:off x="4457521" y="2595086"/>
            <a:ext cx="957297" cy="320141"/>
          </a:xfrm>
          <a:prstGeom prst="bentConnector3">
            <a:avLst>
              <a:gd name="adj1" fmla="val 16834"/>
            </a:avLst>
          </a:prstGeom>
          <a:ln w="28575" cmpd="sng">
            <a:solidFill>
              <a:srgbClr val="76717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V="1">
            <a:off x="4648200" y="2361045"/>
            <a:ext cx="183573" cy="11275"/>
          </a:xfrm>
          <a:prstGeom prst="straightConnector1">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4537364" y="2586182"/>
            <a:ext cx="259772" cy="5773"/>
          </a:xfrm>
          <a:prstGeom prst="straightConnector1">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p:nvPr/>
        </p:nvCxnSpPr>
        <p:spPr>
          <a:xfrm flipV="1">
            <a:off x="1978767" y="1371841"/>
            <a:ext cx="3214173" cy="535336"/>
          </a:xfrm>
          <a:prstGeom prst="bentConnector3">
            <a:avLst>
              <a:gd name="adj1" fmla="val 27385"/>
            </a:avLst>
          </a:prstGeom>
          <a:ln w="28575" cmpd="sng">
            <a:solidFill>
              <a:srgbClr val="76717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5181600" y="1366060"/>
            <a:ext cx="762000" cy="367490"/>
          </a:xfrm>
          <a:prstGeom prst="bentConnector3">
            <a:avLst>
              <a:gd name="adj1" fmla="val 50000"/>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447800" y="1620619"/>
            <a:ext cx="365463" cy="838199"/>
            <a:chOff x="1447800" y="1809750"/>
            <a:chExt cx="365463" cy="838199"/>
          </a:xfrm>
        </p:grpSpPr>
        <p:sp>
          <p:nvSpPr>
            <p:cNvPr id="19" name="Rectangle 18"/>
            <p:cNvSpPr/>
            <p:nvPr/>
          </p:nvSpPr>
          <p:spPr>
            <a:xfrm>
              <a:off x="1447800" y="1809750"/>
              <a:ext cx="365463" cy="838199"/>
            </a:xfrm>
            <a:prstGeom prst="rect">
              <a:avLst/>
            </a:prstGeom>
            <a:solidFill>
              <a:schemeClr val="bg1"/>
            </a:solidFill>
            <a:ln w="28575" cmpd="sng">
              <a:solidFill>
                <a:srgbClr val="76717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bg2">
                      <a:lumMod val="50000"/>
                    </a:schemeClr>
                  </a:solidFill>
                  <a:latin typeface="Courier New"/>
                  <a:cs typeface="Courier New"/>
                </a:rPr>
                <a:t>pc</a:t>
              </a:r>
              <a:endParaRPr lang="en-US" b="1" dirty="0">
                <a:solidFill>
                  <a:schemeClr val="bg2">
                    <a:lumMod val="50000"/>
                  </a:schemeClr>
                </a:solidFill>
                <a:latin typeface="Courier New"/>
                <a:cs typeface="Courier New"/>
              </a:endParaRPr>
            </a:p>
          </p:txBody>
        </p:sp>
        <p:sp>
          <p:nvSpPr>
            <p:cNvPr id="31" name="Isosceles Triangle 30"/>
            <p:cNvSpPr/>
            <p:nvPr/>
          </p:nvSpPr>
          <p:spPr>
            <a:xfrm>
              <a:off x="1600200" y="2495550"/>
              <a:ext cx="152400" cy="152399"/>
            </a:xfrm>
            <a:prstGeom prst="triangle">
              <a:avLst/>
            </a:prstGeom>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50000"/>
                  </a:schemeClr>
                </a:solidFill>
              </a:endParaRPr>
            </a:p>
          </p:txBody>
        </p:sp>
      </p:grpSp>
      <p:grpSp>
        <p:nvGrpSpPr>
          <p:cNvPr id="115" name="Group 114"/>
          <p:cNvGrpSpPr/>
          <p:nvPr/>
        </p:nvGrpSpPr>
        <p:grpSpPr>
          <a:xfrm>
            <a:off x="5791200" y="2190750"/>
            <a:ext cx="152400" cy="533400"/>
            <a:chOff x="5791200" y="1352550"/>
            <a:chExt cx="152400" cy="533400"/>
          </a:xfrm>
        </p:grpSpPr>
        <p:sp>
          <p:nvSpPr>
            <p:cNvPr id="116" name="Trapezoid 115"/>
            <p:cNvSpPr/>
            <p:nvPr/>
          </p:nvSpPr>
          <p:spPr>
            <a:xfrm rot="5400000">
              <a:off x="5600700" y="1543050"/>
              <a:ext cx="533400" cy="152400"/>
            </a:xfrm>
            <a:prstGeom prst="trapezoid">
              <a:avLst>
                <a:gd name="adj" fmla="val 62709"/>
              </a:avLst>
            </a:prstGeom>
            <a:solidFill>
              <a:srgbClr val="FFFFFF"/>
            </a:solidFill>
            <a:ln w="28575" cmpd="sng">
              <a:solidFill>
                <a:srgbClr val="767171"/>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lumMod val="50000"/>
                  </a:schemeClr>
                </a:solidFill>
              </a:endParaRPr>
            </a:p>
          </p:txBody>
        </p:sp>
        <p:sp>
          <p:nvSpPr>
            <p:cNvPr id="117" name="TextBox 116"/>
            <p:cNvSpPr txBox="1"/>
            <p:nvPr/>
          </p:nvSpPr>
          <p:spPr>
            <a:xfrm>
              <a:off x="5807075" y="1390650"/>
              <a:ext cx="76200" cy="184666"/>
            </a:xfrm>
            <a:prstGeom prst="rect">
              <a:avLst/>
            </a:prstGeom>
            <a:noFill/>
          </p:spPr>
          <p:txBody>
            <a:bodyPr wrap="square" lIns="0" tIns="0" rIns="0" bIns="0" rtlCol="0">
              <a:spAutoFit/>
            </a:bodyPr>
            <a:lstStyle/>
            <a:p>
              <a:r>
                <a:rPr lang="en-US" sz="1200" dirty="0" smtClean="0">
                  <a:solidFill>
                    <a:schemeClr val="bg2">
                      <a:lumMod val="50000"/>
                    </a:schemeClr>
                  </a:solidFill>
                </a:rPr>
                <a:t>0</a:t>
              </a:r>
            </a:p>
          </p:txBody>
        </p:sp>
        <p:sp>
          <p:nvSpPr>
            <p:cNvPr id="118" name="TextBox 117"/>
            <p:cNvSpPr txBox="1"/>
            <p:nvPr/>
          </p:nvSpPr>
          <p:spPr>
            <a:xfrm>
              <a:off x="5810250" y="1638300"/>
              <a:ext cx="77996" cy="184666"/>
            </a:xfrm>
            <a:prstGeom prst="rect">
              <a:avLst/>
            </a:prstGeom>
            <a:noFill/>
          </p:spPr>
          <p:txBody>
            <a:bodyPr wrap="none" lIns="0" tIns="0" rIns="0" bIns="0" rtlCol="0">
              <a:spAutoFit/>
            </a:bodyPr>
            <a:lstStyle/>
            <a:p>
              <a:r>
                <a:rPr lang="en-US" sz="1200" dirty="0" smtClean="0">
                  <a:solidFill>
                    <a:schemeClr val="bg2">
                      <a:lumMod val="50000"/>
                    </a:schemeClr>
                  </a:solidFill>
                </a:rPr>
                <a:t>1</a:t>
              </a:r>
            </a:p>
          </p:txBody>
        </p:sp>
      </p:grpSp>
      <p:cxnSp>
        <p:nvCxnSpPr>
          <p:cNvPr id="394" name="Elbow Connector 393"/>
          <p:cNvCxnSpPr>
            <a:stCxn id="16" idx="3"/>
            <a:endCxn id="22" idx="1"/>
          </p:cNvCxnSpPr>
          <p:nvPr/>
        </p:nvCxnSpPr>
        <p:spPr>
          <a:xfrm flipV="1">
            <a:off x="2743200" y="2192119"/>
            <a:ext cx="914400" cy="152400"/>
          </a:xfrm>
          <a:prstGeom prst="bentConnector3">
            <a:avLst>
              <a:gd name="adj1" fmla="val 17803"/>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flipV="1">
            <a:off x="2886364" y="2458819"/>
            <a:ext cx="771236" cy="363"/>
          </a:xfrm>
          <a:prstGeom prst="straightConnector1">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flipV="1">
            <a:off x="2897909" y="2687420"/>
            <a:ext cx="759691" cy="2671"/>
          </a:xfrm>
          <a:prstGeom prst="straightConnector1">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flipV="1">
            <a:off x="2886364" y="3373219"/>
            <a:ext cx="618836" cy="9599"/>
          </a:xfrm>
          <a:prstGeom prst="straightConnector1">
            <a:avLst/>
          </a:prstGeom>
          <a:ln w="28575" cmpd="sng">
            <a:solidFill>
              <a:schemeClr val="bg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3330864" y="1044864"/>
            <a:ext cx="5203536" cy="1032955"/>
          </a:xfrm>
          <a:prstGeom prst="bentConnector3">
            <a:avLst>
              <a:gd name="adj1" fmla="val -2374"/>
            </a:avLst>
          </a:prstGeom>
          <a:ln w="28575" cmpd="sng">
            <a:solidFill>
              <a:srgbClr val="76717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3086100" y="1314450"/>
            <a:ext cx="838200" cy="304800"/>
          </a:xfrm>
          <a:prstGeom prst="bentConnector3">
            <a:avLst>
              <a:gd name="adj1" fmla="val 100275"/>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p:nvPr/>
        </p:nvCxnSpPr>
        <p:spPr>
          <a:xfrm flipV="1">
            <a:off x="5943600" y="2495550"/>
            <a:ext cx="370610" cy="2310"/>
          </a:xfrm>
          <a:prstGeom prst="straightConnector1">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5410200" y="2530186"/>
            <a:ext cx="1600200" cy="381000"/>
          </a:xfrm>
          <a:prstGeom prst="bentConnector3">
            <a:avLst>
              <a:gd name="adj1" fmla="val 86075"/>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2988810" y="1984827"/>
            <a:ext cx="547657" cy="169277"/>
          </a:xfrm>
          <a:prstGeom prst="rect">
            <a:avLst/>
          </a:prstGeom>
          <a:noFill/>
        </p:spPr>
        <p:txBody>
          <a:bodyPr wrap="none" lIns="0" tIns="0" rIns="0" bIns="0" rtlCol="0">
            <a:spAutoFit/>
          </a:bodyPr>
          <a:lstStyle/>
          <a:p>
            <a:r>
              <a:rPr lang="en-US" sz="1100" dirty="0" err="1" smtClean="0">
                <a:solidFill>
                  <a:schemeClr val="bg2">
                    <a:lumMod val="50000"/>
                  </a:schemeClr>
                </a:solidFill>
              </a:rPr>
              <a:t>inst</a:t>
            </a:r>
            <a:r>
              <a:rPr lang="en-US" sz="1100" dirty="0" smtClean="0">
                <a:solidFill>
                  <a:schemeClr val="bg2">
                    <a:lumMod val="50000"/>
                  </a:schemeClr>
                </a:solidFill>
              </a:rPr>
              <a:t>[11:7]</a:t>
            </a:r>
          </a:p>
        </p:txBody>
      </p:sp>
      <p:sp>
        <p:nvSpPr>
          <p:cNvPr id="488" name="TextBox 487"/>
          <p:cNvSpPr txBox="1"/>
          <p:nvPr/>
        </p:nvSpPr>
        <p:spPr>
          <a:xfrm>
            <a:off x="2971800" y="2266950"/>
            <a:ext cx="619154" cy="169277"/>
          </a:xfrm>
          <a:prstGeom prst="rect">
            <a:avLst/>
          </a:prstGeom>
          <a:noFill/>
        </p:spPr>
        <p:txBody>
          <a:bodyPr wrap="none" lIns="0" tIns="0" rIns="0" bIns="0" rtlCol="0">
            <a:spAutoFit/>
          </a:bodyPr>
          <a:lstStyle/>
          <a:p>
            <a:r>
              <a:rPr lang="en-US" sz="1100" dirty="0" err="1" smtClean="0">
                <a:solidFill>
                  <a:schemeClr val="bg2">
                    <a:lumMod val="50000"/>
                  </a:schemeClr>
                </a:solidFill>
              </a:rPr>
              <a:t>inst</a:t>
            </a:r>
            <a:r>
              <a:rPr lang="en-US" sz="1100" dirty="0" smtClean="0">
                <a:solidFill>
                  <a:schemeClr val="bg2">
                    <a:lumMod val="50000"/>
                  </a:schemeClr>
                </a:solidFill>
              </a:rPr>
              <a:t>[19:15]</a:t>
            </a:r>
          </a:p>
        </p:txBody>
      </p:sp>
      <p:sp>
        <p:nvSpPr>
          <p:cNvPr id="503" name="TextBox 502"/>
          <p:cNvSpPr txBox="1"/>
          <p:nvPr/>
        </p:nvSpPr>
        <p:spPr>
          <a:xfrm>
            <a:off x="2971800" y="2495550"/>
            <a:ext cx="619154" cy="169277"/>
          </a:xfrm>
          <a:prstGeom prst="rect">
            <a:avLst/>
          </a:prstGeom>
          <a:noFill/>
        </p:spPr>
        <p:txBody>
          <a:bodyPr wrap="none" lIns="0" tIns="0" rIns="0" bIns="0" rtlCol="0">
            <a:spAutoFit/>
          </a:bodyPr>
          <a:lstStyle/>
          <a:p>
            <a:r>
              <a:rPr lang="en-US" sz="1100" dirty="0" err="1" smtClean="0">
                <a:solidFill>
                  <a:schemeClr val="bg2">
                    <a:lumMod val="50000"/>
                  </a:schemeClr>
                </a:solidFill>
              </a:rPr>
              <a:t>inst</a:t>
            </a:r>
            <a:r>
              <a:rPr lang="en-US" sz="1100" dirty="0" smtClean="0">
                <a:solidFill>
                  <a:schemeClr val="bg2">
                    <a:lumMod val="50000"/>
                  </a:schemeClr>
                </a:solidFill>
              </a:rPr>
              <a:t>[24:20]</a:t>
            </a:r>
          </a:p>
        </p:txBody>
      </p:sp>
      <p:sp>
        <p:nvSpPr>
          <p:cNvPr id="504" name="TextBox 503"/>
          <p:cNvSpPr txBox="1"/>
          <p:nvPr/>
        </p:nvSpPr>
        <p:spPr>
          <a:xfrm>
            <a:off x="2918691" y="3135168"/>
            <a:ext cx="547657" cy="169277"/>
          </a:xfrm>
          <a:prstGeom prst="rect">
            <a:avLst/>
          </a:prstGeom>
          <a:noFill/>
        </p:spPr>
        <p:txBody>
          <a:bodyPr wrap="none" lIns="0" tIns="0" rIns="0" bIns="0" rtlCol="0">
            <a:spAutoFit/>
          </a:bodyPr>
          <a:lstStyle/>
          <a:p>
            <a:r>
              <a:rPr lang="en-US" sz="1100" dirty="0" err="1" smtClean="0">
                <a:solidFill>
                  <a:schemeClr val="bg2">
                    <a:lumMod val="50000"/>
                  </a:schemeClr>
                </a:solidFill>
              </a:rPr>
              <a:t>inst</a:t>
            </a:r>
            <a:r>
              <a:rPr lang="en-US" sz="1100" dirty="0" smtClean="0">
                <a:solidFill>
                  <a:schemeClr val="bg2">
                    <a:lumMod val="50000"/>
                  </a:schemeClr>
                </a:solidFill>
              </a:rPr>
              <a:t>[31:7]</a:t>
            </a:r>
          </a:p>
        </p:txBody>
      </p:sp>
      <p:cxnSp>
        <p:nvCxnSpPr>
          <p:cNvPr id="513" name="Elbow Connector 512"/>
          <p:cNvCxnSpPr/>
          <p:nvPr/>
        </p:nvCxnSpPr>
        <p:spPr>
          <a:xfrm rot="5400000" flipH="1" flipV="1">
            <a:off x="5310189" y="2446338"/>
            <a:ext cx="584201" cy="377826"/>
          </a:xfrm>
          <a:prstGeom prst="bentConnector3">
            <a:avLst>
              <a:gd name="adj1" fmla="val 100463"/>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sp>
        <p:nvSpPr>
          <p:cNvPr id="527" name="TextBox 526"/>
          <p:cNvSpPr txBox="1"/>
          <p:nvPr/>
        </p:nvSpPr>
        <p:spPr>
          <a:xfrm>
            <a:off x="8250383" y="1416049"/>
            <a:ext cx="282129" cy="169277"/>
          </a:xfrm>
          <a:prstGeom prst="rect">
            <a:avLst/>
          </a:prstGeom>
          <a:noFill/>
        </p:spPr>
        <p:txBody>
          <a:bodyPr wrap="none" lIns="0" tIns="0" rIns="0" bIns="0" rtlCol="0">
            <a:spAutoFit/>
          </a:bodyPr>
          <a:lstStyle/>
          <a:p>
            <a:r>
              <a:rPr lang="en-US" sz="1100" dirty="0" smtClean="0">
                <a:solidFill>
                  <a:schemeClr val="bg2">
                    <a:lumMod val="50000"/>
                  </a:schemeClr>
                </a:solidFill>
              </a:rPr>
              <a:t>pc+4</a:t>
            </a:r>
          </a:p>
        </p:txBody>
      </p:sp>
      <p:sp>
        <p:nvSpPr>
          <p:cNvPr id="528" name="TextBox 527"/>
          <p:cNvSpPr txBox="1"/>
          <p:nvPr/>
        </p:nvSpPr>
        <p:spPr>
          <a:xfrm>
            <a:off x="7923646" y="1556904"/>
            <a:ext cx="174057" cy="169277"/>
          </a:xfrm>
          <a:prstGeom prst="rect">
            <a:avLst/>
          </a:prstGeom>
          <a:noFill/>
        </p:spPr>
        <p:txBody>
          <a:bodyPr wrap="none" lIns="0" tIns="0" rIns="0" bIns="0" rtlCol="0">
            <a:spAutoFit/>
          </a:bodyPr>
          <a:lstStyle/>
          <a:p>
            <a:r>
              <a:rPr lang="en-US" sz="1100" dirty="0" err="1" smtClean="0">
                <a:solidFill>
                  <a:schemeClr val="bg2">
                    <a:lumMod val="50000"/>
                  </a:schemeClr>
                </a:solidFill>
              </a:rPr>
              <a:t>alu</a:t>
            </a:r>
            <a:endParaRPr lang="en-US" sz="1100" dirty="0" smtClean="0">
              <a:solidFill>
                <a:schemeClr val="bg2">
                  <a:lumMod val="50000"/>
                </a:schemeClr>
              </a:solidFill>
            </a:endParaRPr>
          </a:p>
        </p:txBody>
      </p:sp>
      <p:sp>
        <p:nvSpPr>
          <p:cNvPr id="529" name="TextBox 528"/>
          <p:cNvSpPr txBox="1"/>
          <p:nvPr/>
        </p:nvSpPr>
        <p:spPr>
          <a:xfrm>
            <a:off x="8029863" y="2355849"/>
            <a:ext cx="334818" cy="169277"/>
          </a:xfrm>
          <a:prstGeom prst="rect">
            <a:avLst/>
          </a:prstGeom>
          <a:noFill/>
        </p:spPr>
        <p:txBody>
          <a:bodyPr wrap="square" lIns="0" tIns="0" rIns="0" bIns="0" rtlCol="0">
            <a:spAutoFit/>
          </a:bodyPr>
          <a:lstStyle/>
          <a:p>
            <a:r>
              <a:rPr lang="en-US" sz="1100" dirty="0" err="1" smtClean="0">
                <a:solidFill>
                  <a:schemeClr val="bg2">
                    <a:lumMod val="50000"/>
                  </a:schemeClr>
                </a:solidFill>
              </a:rPr>
              <a:t>mem</a:t>
            </a:r>
            <a:endParaRPr lang="en-US" sz="1100" dirty="0" smtClean="0">
              <a:solidFill>
                <a:schemeClr val="bg2">
                  <a:lumMod val="50000"/>
                </a:schemeClr>
              </a:solidFill>
            </a:endParaRPr>
          </a:p>
        </p:txBody>
      </p:sp>
      <p:sp>
        <p:nvSpPr>
          <p:cNvPr id="530" name="TextBox 529"/>
          <p:cNvSpPr txBox="1"/>
          <p:nvPr/>
        </p:nvSpPr>
        <p:spPr>
          <a:xfrm>
            <a:off x="8581737" y="2087995"/>
            <a:ext cx="174953" cy="169277"/>
          </a:xfrm>
          <a:prstGeom prst="rect">
            <a:avLst/>
          </a:prstGeom>
          <a:noFill/>
        </p:spPr>
        <p:txBody>
          <a:bodyPr wrap="none" lIns="0" tIns="0" rIns="0" bIns="0" rtlCol="0">
            <a:spAutoFit/>
          </a:bodyPr>
          <a:lstStyle/>
          <a:p>
            <a:r>
              <a:rPr lang="en-US" sz="1100" dirty="0" err="1" smtClean="0">
                <a:solidFill>
                  <a:schemeClr val="bg2">
                    <a:lumMod val="50000"/>
                  </a:schemeClr>
                </a:solidFill>
              </a:rPr>
              <a:t>wb</a:t>
            </a:r>
            <a:endParaRPr lang="en-US" sz="1100" dirty="0" smtClean="0">
              <a:solidFill>
                <a:schemeClr val="bg2">
                  <a:lumMod val="50000"/>
                </a:schemeClr>
              </a:solidFill>
            </a:endParaRPr>
          </a:p>
        </p:txBody>
      </p:sp>
      <p:sp>
        <p:nvSpPr>
          <p:cNvPr id="531" name="TextBox 530"/>
          <p:cNvSpPr txBox="1"/>
          <p:nvPr/>
        </p:nvSpPr>
        <p:spPr>
          <a:xfrm>
            <a:off x="813954" y="1859395"/>
            <a:ext cx="208695" cy="169277"/>
          </a:xfrm>
          <a:prstGeom prst="rect">
            <a:avLst/>
          </a:prstGeom>
          <a:noFill/>
        </p:spPr>
        <p:txBody>
          <a:bodyPr wrap="square" lIns="0" tIns="0" rIns="0" bIns="0" rtlCol="0">
            <a:spAutoFit/>
          </a:bodyPr>
          <a:lstStyle/>
          <a:p>
            <a:r>
              <a:rPr lang="en-US" sz="1100" dirty="0" err="1" smtClean="0">
                <a:solidFill>
                  <a:schemeClr val="bg2">
                    <a:lumMod val="50000"/>
                  </a:schemeClr>
                </a:solidFill>
              </a:rPr>
              <a:t>alu</a:t>
            </a:r>
            <a:endParaRPr lang="en-US" sz="1100" dirty="0" smtClean="0">
              <a:solidFill>
                <a:schemeClr val="bg2">
                  <a:lumMod val="50000"/>
                </a:schemeClr>
              </a:solidFill>
            </a:endParaRPr>
          </a:p>
        </p:txBody>
      </p:sp>
      <p:sp>
        <p:nvSpPr>
          <p:cNvPr id="532" name="TextBox 531"/>
          <p:cNvSpPr txBox="1"/>
          <p:nvPr/>
        </p:nvSpPr>
        <p:spPr>
          <a:xfrm>
            <a:off x="701965" y="2151495"/>
            <a:ext cx="282129" cy="169277"/>
          </a:xfrm>
          <a:prstGeom prst="rect">
            <a:avLst/>
          </a:prstGeom>
          <a:noFill/>
        </p:spPr>
        <p:txBody>
          <a:bodyPr wrap="none" lIns="0" tIns="0" rIns="0" bIns="0" rtlCol="0">
            <a:spAutoFit/>
          </a:bodyPr>
          <a:lstStyle/>
          <a:p>
            <a:r>
              <a:rPr lang="en-US" sz="1100" dirty="0" smtClean="0">
                <a:solidFill>
                  <a:schemeClr val="bg2">
                    <a:lumMod val="50000"/>
                  </a:schemeClr>
                </a:solidFill>
              </a:rPr>
              <a:t>pc+4</a:t>
            </a:r>
          </a:p>
        </p:txBody>
      </p:sp>
      <p:sp>
        <p:nvSpPr>
          <p:cNvPr id="533" name="TextBox 532"/>
          <p:cNvSpPr txBox="1"/>
          <p:nvPr/>
        </p:nvSpPr>
        <p:spPr>
          <a:xfrm>
            <a:off x="5312006" y="1809750"/>
            <a:ext cx="524162" cy="169277"/>
          </a:xfrm>
          <a:prstGeom prst="rect">
            <a:avLst/>
          </a:prstGeom>
          <a:noFill/>
        </p:spPr>
        <p:txBody>
          <a:bodyPr wrap="square" lIns="0" tIns="0" rIns="0" bIns="0" rtlCol="0">
            <a:spAutoFit/>
          </a:bodyPr>
          <a:lstStyle/>
          <a:p>
            <a:r>
              <a:rPr lang="en-US" sz="1100" dirty="0" err="1" smtClean="0">
                <a:solidFill>
                  <a:schemeClr val="bg2">
                    <a:lumMod val="50000"/>
                  </a:schemeClr>
                </a:solidFill>
              </a:rPr>
              <a:t>Reg</a:t>
            </a:r>
            <a:r>
              <a:rPr lang="en-US" sz="1100" dirty="0" smtClean="0">
                <a:solidFill>
                  <a:schemeClr val="bg2">
                    <a:lumMod val="50000"/>
                  </a:schemeClr>
                </a:solidFill>
              </a:rPr>
              <a:t>[rs1]</a:t>
            </a:r>
          </a:p>
        </p:txBody>
      </p:sp>
      <p:sp>
        <p:nvSpPr>
          <p:cNvPr id="534" name="TextBox 533"/>
          <p:cNvSpPr txBox="1"/>
          <p:nvPr/>
        </p:nvSpPr>
        <p:spPr>
          <a:xfrm>
            <a:off x="5395683" y="1499281"/>
            <a:ext cx="219362" cy="169277"/>
          </a:xfrm>
          <a:prstGeom prst="rect">
            <a:avLst/>
          </a:prstGeom>
          <a:noFill/>
        </p:spPr>
        <p:txBody>
          <a:bodyPr wrap="square" lIns="0" tIns="0" rIns="0" bIns="0" rtlCol="0">
            <a:spAutoFit/>
          </a:bodyPr>
          <a:lstStyle/>
          <a:p>
            <a:r>
              <a:rPr lang="en-US" sz="1100" dirty="0" smtClean="0">
                <a:solidFill>
                  <a:schemeClr val="bg2">
                    <a:lumMod val="50000"/>
                  </a:schemeClr>
                </a:solidFill>
              </a:rPr>
              <a:t>pc</a:t>
            </a:r>
          </a:p>
        </p:txBody>
      </p:sp>
      <p:sp>
        <p:nvSpPr>
          <p:cNvPr id="535" name="TextBox 534"/>
          <p:cNvSpPr txBox="1"/>
          <p:nvPr/>
        </p:nvSpPr>
        <p:spPr>
          <a:xfrm>
            <a:off x="4247574" y="3209059"/>
            <a:ext cx="629226" cy="169277"/>
          </a:xfrm>
          <a:prstGeom prst="rect">
            <a:avLst/>
          </a:prstGeom>
          <a:noFill/>
        </p:spPr>
        <p:txBody>
          <a:bodyPr wrap="square" lIns="0" tIns="0" rIns="0" bIns="0" rtlCol="0">
            <a:spAutoFit/>
          </a:bodyPr>
          <a:lstStyle/>
          <a:p>
            <a:r>
              <a:rPr lang="en-US" sz="1100" dirty="0" err="1" smtClean="0">
                <a:solidFill>
                  <a:schemeClr val="bg2">
                    <a:lumMod val="50000"/>
                  </a:schemeClr>
                </a:solidFill>
              </a:rPr>
              <a:t>imm</a:t>
            </a:r>
            <a:r>
              <a:rPr lang="en-US" sz="1100" dirty="0" smtClean="0">
                <a:solidFill>
                  <a:schemeClr val="bg2">
                    <a:lumMod val="50000"/>
                  </a:schemeClr>
                </a:solidFill>
              </a:rPr>
              <a:t>[31:0]</a:t>
            </a:r>
          </a:p>
        </p:txBody>
      </p:sp>
      <p:sp>
        <p:nvSpPr>
          <p:cNvPr id="536" name="TextBox 535"/>
          <p:cNvSpPr txBox="1"/>
          <p:nvPr/>
        </p:nvSpPr>
        <p:spPr>
          <a:xfrm>
            <a:off x="5299981" y="2108881"/>
            <a:ext cx="533400" cy="169277"/>
          </a:xfrm>
          <a:prstGeom prst="rect">
            <a:avLst/>
          </a:prstGeom>
          <a:noFill/>
        </p:spPr>
        <p:txBody>
          <a:bodyPr wrap="square" lIns="0" tIns="0" rIns="0" bIns="0" rtlCol="0">
            <a:spAutoFit/>
          </a:bodyPr>
          <a:lstStyle/>
          <a:p>
            <a:r>
              <a:rPr lang="en-US" sz="1100" dirty="0" err="1" smtClean="0">
                <a:solidFill>
                  <a:schemeClr val="bg2">
                    <a:lumMod val="50000"/>
                  </a:schemeClr>
                </a:solidFill>
              </a:rPr>
              <a:t>Reg</a:t>
            </a:r>
            <a:r>
              <a:rPr lang="en-US" sz="1100" dirty="0" smtClean="0">
                <a:solidFill>
                  <a:schemeClr val="bg2">
                    <a:lumMod val="50000"/>
                  </a:schemeClr>
                </a:solidFill>
              </a:rPr>
              <a:t>[rs2]</a:t>
            </a:r>
          </a:p>
        </p:txBody>
      </p:sp>
      <p:cxnSp>
        <p:nvCxnSpPr>
          <p:cNvPr id="563" name="Elbow Connector 562"/>
          <p:cNvCxnSpPr>
            <a:stCxn id="52" idx="3"/>
          </p:cNvCxnSpPr>
          <p:nvPr/>
        </p:nvCxnSpPr>
        <p:spPr>
          <a:xfrm flipV="1">
            <a:off x="4044974" y="2571750"/>
            <a:ext cx="1746226" cy="825788"/>
          </a:xfrm>
          <a:prstGeom prst="bentConnector3">
            <a:avLst>
              <a:gd name="adj1" fmla="val 83443"/>
            </a:avLst>
          </a:prstGeom>
          <a:ln w="28575" cmpd="sng">
            <a:solidFill>
              <a:srgbClr val="767171"/>
            </a:solidFill>
            <a:tailEnd type="arrow"/>
          </a:ln>
        </p:spPr>
        <p:style>
          <a:lnRef idx="2">
            <a:schemeClr val="accent1"/>
          </a:lnRef>
          <a:fillRef idx="0">
            <a:schemeClr val="accent1"/>
          </a:fillRef>
          <a:effectRef idx="1">
            <a:schemeClr val="accent1"/>
          </a:effectRef>
          <a:fontRef idx="minor">
            <a:schemeClr val="tx1"/>
          </a:fontRef>
        </p:style>
      </p:cxnSp>
      <p:sp>
        <p:nvSpPr>
          <p:cNvPr id="569" name="Rectangle 568"/>
          <p:cNvSpPr/>
          <p:nvPr/>
        </p:nvSpPr>
        <p:spPr>
          <a:xfrm>
            <a:off x="838200" y="4019550"/>
            <a:ext cx="7868227" cy="715818"/>
          </a:xfrm>
          <a:prstGeom prst="rect">
            <a:avLst/>
          </a:prstGeom>
          <a:solidFill>
            <a:schemeClr val="accent4"/>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dirty="0" smtClean="0"/>
              <a:t>Control Logic</a:t>
            </a:r>
            <a:endParaRPr lang="en-US" dirty="0"/>
          </a:p>
        </p:txBody>
      </p:sp>
      <p:sp>
        <p:nvSpPr>
          <p:cNvPr id="523" name="TextBox 522"/>
          <p:cNvSpPr txBox="1"/>
          <p:nvPr/>
        </p:nvSpPr>
        <p:spPr>
          <a:xfrm>
            <a:off x="2590800" y="4078873"/>
            <a:ext cx="547657" cy="169277"/>
          </a:xfrm>
          <a:prstGeom prst="rect">
            <a:avLst/>
          </a:prstGeom>
          <a:noFill/>
        </p:spPr>
        <p:txBody>
          <a:bodyPr wrap="none" lIns="0" tIns="0" rIns="0" bIns="0" rtlCol="0">
            <a:spAutoFit/>
          </a:bodyPr>
          <a:lstStyle/>
          <a:p>
            <a:r>
              <a:rPr lang="en-US" sz="1100" dirty="0" err="1" smtClean="0"/>
              <a:t>inst</a:t>
            </a:r>
            <a:r>
              <a:rPr lang="en-US" sz="1100" dirty="0" smtClean="0"/>
              <a:t>[31:0]</a:t>
            </a:r>
          </a:p>
        </p:txBody>
      </p:sp>
      <p:sp>
        <p:nvSpPr>
          <p:cNvPr id="582" name="TextBox 581"/>
          <p:cNvSpPr txBox="1"/>
          <p:nvPr/>
        </p:nvSpPr>
        <p:spPr>
          <a:xfrm>
            <a:off x="3429000" y="4095750"/>
            <a:ext cx="428290" cy="169277"/>
          </a:xfrm>
          <a:prstGeom prst="rect">
            <a:avLst/>
          </a:prstGeom>
          <a:noFill/>
        </p:spPr>
        <p:txBody>
          <a:bodyPr wrap="none" lIns="0" tIns="0" rIns="0" bIns="0" rtlCol="0">
            <a:spAutoFit/>
          </a:bodyPr>
          <a:lstStyle/>
          <a:p>
            <a:r>
              <a:rPr lang="en-US" sz="1100" dirty="0" err="1" smtClean="0"/>
              <a:t>ImmSel</a:t>
            </a:r>
            <a:endParaRPr lang="en-US" sz="1100" dirty="0" smtClean="0"/>
          </a:p>
        </p:txBody>
      </p:sp>
      <p:sp>
        <p:nvSpPr>
          <p:cNvPr id="583" name="TextBox 582"/>
          <p:cNvSpPr txBox="1"/>
          <p:nvPr/>
        </p:nvSpPr>
        <p:spPr>
          <a:xfrm>
            <a:off x="3962400" y="4095750"/>
            <a:ext cx="481671" cy="169277"/>
          </a:xfrm>
          <a:prstGeom prst="rect">
            <a:avLst/>
          </a:prstGeom>
          <a:noFill/>
        </p:spPr>
        <p:txBody>
          <a:bodyPr wrap="none" lIns="0" tIns="0" rIns="0" bIns="0" rtlCol="0">
            <a:spAutoFit/>
          </a:bodyPr>
          <a:lstStyle/>
          <a:p>
            <a:r>
              <a:rPr lang="en-US" sz="1100" dirty="0" err="1" smtClean="0"/>
              <a:t>RegWEn</a:t>
            </a:r>
            <a:endParaRPr lang="en-US" sz="1100" dirty="0" smtClean="0"/>
          </a:p>
        </p:txBody>
      </p:sp>
      <p:sp>
        <p:nvSpPr>
          <p:cNvPr id="584" name="TextBox 583"/>
          <p:cNvSpPr txBox="1"/>
          <p:nvPr/>
        </p:nvSpPr>
        <p:spPr>
          <a:xfrm>
            <a:off x="4572000" y="4095750"/>
            <a:ext cx="290532" cy="169277"/>
          </a:xfrm>
          <a:prstGeom prst="rect">
            <a:avLst/>
          </a:prstGeom>
          <a:noFill/>
        </p:spPr>
        <p:txBody>
          <a:bodyPr wrap="none" lIns="0" tIns="0" rIns="0" bIns="0" rtlCol="0">
            <a:spAutoFit/>
          </a:bodyPr>
          <a:lstStyle/>
          <a:p>
            <a:r>
              <a:rPr lang="en-US" sz="1100" dirty="0" err="1" smtClean="0"/>
              <a:t>BrUn</a:t>
            </a:r>
            <a:endParaRPr lang="en-US" sz="1100" dirty="0" smtClean="0"/>
          </a:p>
        </p:txBody>
      </p:sp>
      <p:sp>
        <p:nvSpPr>
          <p:cNvPr id="585" name="TextBox 584"/>
          <p:cNvSpPr txBox="1"/>
          <p:nvPr/>
        </p:nvSpPr>
        <p:spPr>
          <a:xfrm>
            <a:off x="4876800" y="4095750"/>
            <a:ext cx="268904" cy="169277"/>
          </a:xfrm>
          <a:prstGeom prst="rect">
            <a:avLst/>
          </a:prstGeom>
          <a:noFill/>
        </p:spPr>
        <p:txBody>
          <a:bodyPr wrap="none" lIns="0" tIns="0" rIns="0" bIns="0" rtlCol="0">
            <a:spAutoFit/>
          </a:bodyPr>
          <a:lstStyle/>
          <a:p>
            <a:r>
              <a:rPr lang="en-US" sz="1100" dirty="0" err="1" smtClean="0"/>
              <a:t>BrEq</a:t>
            </a:r>
            <a:endParaRPr lang="en-US" sz="1100" dirty="0" smtClean="0"/>
          </a:p>
        </p:txBody>
      </p:sp>
      <p:sp>
        <p:nvSpPr>
          <p:cNvPr id="586" name="TextBox 585"/>
          <p:cNvSpPr txBox="1"/>
          <p:nvPr/>
        </p:nvSpPr>
        <p:spPr>
          <a:xfrm>
            <a:off x="5181600" y="4095750"/>
            <a:ext cx="253957" cy="169277"/>
          </a:xfrm>
          <a:prstGeom prst="rect">
            <a:avLst/>
          </a:prstGeom>
          <a:noFill/>
        </p:spPr>
        <p:txBody>
          <a:bodyPr wrap="none" lIns="0" tIns="0" rIns="0" bIns="0" rtlCol="0">
            <a:spAutoFit/>
          </a:bodyPr>
          <a:lstStyle/>
          <a:p>
            <a:r>
              <a:rPr lang="en-US" sz="1100" dirty="0" err="1" smtClean="0"/>
              <a:t>BrLT</a:t>
            </a:r>
            <a:endParaRPr lang="en-US" sz="1100" dirty="0" smtClean="0"/>
          </a:p>
        </p:txBody>
      </p:sp>
      <p:sp>
        <p:nvSpPr>
          <p:cNvPr id="587" name="TextBox 586"/>
          <p:cNvSpPr txBox="1"/>
          <p:nvPr/>
        </p:nvSpPr>
        <p:spPr>
          <a:xfrm>
            <a:off x="5943600" y="4095750"/>
            <a:ext cx="248998" cy="169277"/>
          </a:xfrm>
          <a:prstGeom prst="rect">
            <a:avLst/>
          </a:prstGeom>
          <a:noFill/>
        </p:spPr>
        <p:txBody>
          <a:bodyPr wrap="none" lIns="0" tIns="0" rIns="0" bIns="0" rtlCol="0">
            <a:spAutoFit/>
          </a:bodyPr>
          <a:lstStyle/>
          <a:p>
            <a:r>
              <a:rPr lang="en-US" sz="1100" dirty="0" err="1" smtClean="0"/>
              <a:t>ASel</a:t>
            </a:r>
            <a:endParaRPr lang="en-US" sz="1100" dirty="0" smtClean="0"/>
          </a:p>
        </p:txBody>
      </p:sp>
      <p:sp>
        <p:nvSpPr>
          <p:cNvPr id="588" name="TextBox 587"/>
          <p:cNvSpPr txBox="1"/>
          <p:nvPr/>
        </p:nvSpPr>
        <p:spPr>
          <a:xfrm>
            <a:off x="5638800" y="4095750"/>
            <a:ext cx="244107" cy="169277"/>
          </a:xfrm>
          <a:prstGeom prst="rect">
            <a:avLst/>
          </a:prstGeom>
          <a:noFill/>
        </p:spPr>
        <p:txBody>
          <a:bodyPr wrap="none" lIns="0" tIns="0" rIns="0" bIns="0" rtlCol="0">
            <a:spAutoFit/>
          </a:bodyPr>
          <a:lstStyle/>
          <a:p>
            <a:r>
              <a:rPr lang="en-US" sz="1100" dirty="0" err="1" smtClean="0"/>
              <a:t>BSel</a:t>
            </a:r>
            <a:endParaRPr lang="en-US" sz="1100" dirty="0" smtClean="0"/>
          </a:p>
        </p:txBody>
      </p:sp>
      <p:sp>
        <p:nvSpPr>
          <p:cNvPr id="589" name="TextBox 588"/>
          <p:cNvSpPr txBox="1"/>
          <p:nvPr/>
        </p:nvSpPr>
        <p:spPr>
          <a:xfrm>
            <a:off x="6324600" y="4095750"/>
            <a:ext cx="398810" cy="169277"/>
          </a:xfrm>
          <a:prstGeom prst="rect">
            <a:avLst/>
          </a:prstGeom>
          <a:noFill/>
        </p:spPr>
        <p:txBody>
          <a:bodyPr wrap="none" lIns="0" tIns="0" rIns="0" bIns="0" rtlCol="0">
            <a:spAutoFit/>
          </a:bodyPr>
          <a:lstStyle/>
          <a:p>
            <a:r>
              <a:rPr lang="en-US" sz="1100" dirty="0" err="1" smtClean="0"/>
              <a:t>ALUSel</a:t>
            </a:r>
            <a:endParaRPr lang="en-US" sz="1100" dirty="0" smtClean="0"/>
          </a:p>
        </p:txBody>
      </p:sp>
      <p:sp>
        <p:nvSpPr>
          <p:cNvPr id="591" name="TextBox 590"/>
          <p:cNvSpPr txBox="1"/>
          <p:nvPr/>
        </p:nvSpPr>
        <p:spPr>
          <a:xfrm>
            <a:off x="6934200" y="4095750"/>
            <a:ext cx="512961" cy="169277"/>
          </a:xfrm>
          <a:prstGeom prst="rect">
            <a:avLst/>
          </a:prstGeom>
          <a:noFill/>
        </p:spPr>
        <p:txBody>
          <a:bodyPr wrap="none" lIns="0" tIns="0" rIns="0" bIns="0" rtlCol="0">
            <a:spAutoFit/>
          </a:bodyPr>
          <a:lstStyle/>
          <a:p>
            <a:r>
              <a:rPr lang="en-US" sz="1100" dirty="0" err="1" smtClean="0"/>
              <a:t>MemRW</a:t>
            </a:r>
            <a:endParaRPr lang="en-US" sz="1100" dirty="0" smtClean="0"/>
          </a:p>
        </p:txBody>
      </p:sp>
      <p:sp>
        <p:nvSpPr>
          <p:cNvPr id="593" name="TextBox 592"/>
          <p:cNvSpPr txBox="1"/>
          <p:nvPr/>
        </p:nvSpPr>
        <p:spPr>
          <a:xfrm>
            <a:off x="8229600" y="4095750"/>
            <a:ext cx="369605" cy="169277"/>
          </a:xfrm>
          <a:prstGeom prst="rect">
            <a:avLst/>
          </a:prstGeom>
          <a:noFill/>
        </p:spPr>
        <p:txBody>
          <a:bodyPr wrap="none" lIns="0" tIns="0" rIns="0" bIns="0" rtlCol="0">
            <a:spAutoFit/>
          </a:bodyPr>
          <a:lstStyle/>
          <a:p>
            <a:r>
              <a:rPr lang="en-US" sz="1100" dirty="0" err="1" smtClean="0"/>
              <a:t>WBSel</a:t>
            </a:r>
            <a:endParaRPr lang="en-US" sz="1100" dirty="0" smtClean="0"/>
          </a:p>
        </p:txBody>
      </p:sp>
      <p:sp>
        <p:nvSpPr>
          <p:cNvPr id="594" name="TextBox 593"/>
          <p:cNvSpPr txBox="1"/>
          <p:nvPr/>
        </p:nvSpPr>
        <p:spPr>
          <a:xfrm>
            <a:off x="990600" y="4095750"/>
            <a:ext cx="315466" cy="169277"/>
          </a:xfrm>
          <a:prstGeom prst="rect">
            <a:avLst/>
          </a:prstGeom>
          <a:noFill/>
        </p:spPr>
        <p:txBody>
          <a:bodyPr wrap="none" lIns="0" tIns="0" rIns="0" bIns="0" rtlCol="0">
            <a:spAutoFit/>
          </a:bodyPr>
          <a:lstStyle/>
          <a:p>
            <a:r>
              <a:rPr lang="en-US" sz="1100" dirty="0" err="1" smtClean="0"/>
              <a:t>PCSel</a:t>
            </a:r>
            <a:endParaRPr lang="en-US" sz="1100" dirty="0" smtClean="0"/>
          </a:p>
        </p:txBody>
      </p:sp>
      <p:sp>
        <p:nvSpPr>
          <p:cNvPr id="596" name="TextBox 595"/>
          <p:cNvSpPr txBox="1"/>
          <p:nvPr/>
        </p:nvSpPr>
        <p:spPr>
          <a:xfrm>
            <a:off x="3406447" y="1657350"/>
            <a:ext cx="174953" cy="169277"/>
          </a:xfrm>
          <a:prstGeom prst="rect">
            <a:avLst/>
          </a:prstGeom>
          <a:noFill/>
        </p:spPr>
        <p:txBody>
          <a:bodyPr wrap="none" lIns="0" tIns="0" rIns="0" bIns="0" rtlCol="0">
            <a:spAutoFit/>
          </a:bodyPr>
          <a:lstStyle/>
          <a:p>
            <a:r>
              <a:rPr lang="en-US" sz="1100" dirty="0" err="1" smtClean="0">
                <a:solidFill>
                  <a:schemeClr val="bg2">
                    <a:lumMod val="50000"/>
                  </a:schemeClr>
                </a:solidFill>
              </a:rPr>
              <a:t>wb</a:t>
            </a:r>
            <a:endParaRPr lang="en-US" sz="1100" dirty="0" smtClean="0">
              <a:solidFill>
                <a:schemeClr val="bg2">
                  <a:lumMod val="50000"/>
                </a:schemeClr>
              </a:solidFill>
            </a:endParaRPr>
          </a:p>
        </p:txBody>
      </p:sp>
      <p:cxnSp>
        <p:nvCxnSpPr>
          <p:cNvPr id="88" name="Straight Arrow Connector 87"/>
          <p:cNvCxnSpPr/>
          <p:nvPr/>
        </p:nvCxnSpPr>
        <p:spPr>
          <a:xfrm>
            <a:off x="5181600" y="2647950"/>
            <a:ext cx="2302" cy="13716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73" idx="3"/>
          </p:cNvCxnSpPr>
          <p:nvPr/>
        </p:nvCxnSpPr>
        <p:spPr>
          <a:xfrm>
            <a:off x="5030351" y="2693892"/>
            <a:ext cx="1151" cy="1325658"/>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179" idx="3"/>
          </p:cNvCxnSpPr>
          <p:nvPr/>
        </p:nvCxnSpPr>
        <p:spPr>
          <a:xfrm flipH="1" flipV="1">
            <a:off x="1219200" y="2258635"/>
            <a:ext cx="10391" cy="177072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879102" y="2724150"/>
            <a:ext cx="0" cy="12954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6454320" y="2584700"/>
            <a:ext cx="0" cy="143485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4191000" y="2916019"/>
            <a:ext cx="0" cy="11035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7233228" y="2681198"/>
            <a:ext cx="0" cy="133835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endCxn id="116" idx="3"/>
          </p:cNvCxnSpPr>
          <p:nvPr/>
        </p:nvCxnSpPr>
        <p:spPr>
          <a:xfrm flipV="1">
            <a:off x="5867400" y="2676366"/>
            <a:ext cx="0" cy="134318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72" idx="3"/>
          </p:cNvCxnSpPr>
          <p:nvPr/>
        </p:nvCxnSpPr>
        <p:spPr>
          <a:xfrm flipV="1">
            <a:off x="6019800" y="2106235"/>
            <a:ext cx="0" cy="191331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8458200" y="2382619"/>
            <a:ext cx="0" cy="16369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2895600" y="2343150"/>
            <a:ext cx="0"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p:nvPr/>
        </p:nvCxnSpPr>
        <p:spPr>
          <a:xfrm flipV="1">
            <a:off x="3810000" y="3638550"/>
            <a:ext cx="0" cy="3810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551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9" y="106793"/>
            <a:ext cx="8628184" cy="331357"/>
          </a:xfrm>
        </p:spPr>
        <p:txBody>
          <a:bodyPr>
            <a:normAutofit fontScale="90000"/>
          </a:bodyPr>
          <a:lstStyle/>
          <a:p>
            <a:r>
              <a:rPr lang="en-US" sz="3200" dirty="0" smtClean="0"/>
              <a:t>Control Logic Truth Table (incomplete)</a:t>
            </a:r>
            <a:endParaRPr lang="en-US" sz="3200" dirty="0"/>
          </a:p>
        </p:txBody>
      </p:sp>
      <p:sp>
        <p:nvSpPr>
          <p:cNvPr id="3" name="Date Placeholder 2"/>
          <p:cNvSpPr>
            <a:spLocks noGrp="1"/>
          </p:cNvSpPr>
          <p:nvPr>
            <p:ph type="dt" sz="half" idx="10"/>
          </p:nvPr>
        </p:nvSpPr>
        <p:spPr/>
        <p:txBody>
          <a:bodyPr/>
          <a:lstStyle/>
          <a:p>
            <a:r>
              <a:rPr lang="en-US" smtClean="0"/>
              <a:t>CS 61c</a:t>
            </a:r>
            <a:endParaRPr lang="en-US"/>
          </a:p>
        </p:txBody>
      </p:sp>
      <p:sp>
        <p:nvSpPr>
          <p:cNvPr id="4" name="Footer Placeholder 3"/>
          <p:cNvSpPr>
            <a:spLocks noGrp="1"/>
          </p:cNvSpPr>
          <p:nvPr>
            <p:ph type="ftr" sz="quarter" idx="11"/>
          </p:nvPr>
        </p:nvSpPr>
        <p:spPr/>
        <p:txBody>
          <a:bodyPr/>
          <a:lstStyle/>
          <a:p>
            <a:r>
              <a:rPr lang="en-US" dirty="0" smtClean="0"/>
              <a:t>Lecture 12: Control &amp; Performance</a:t>
            </a:r>
            <a:endParaRPr lang="en-US" dirty="0"/>
          </a:p>
        </p:txBody>
      </p:sp>
      <p:sp>
        <p:nvSpPr>
          <p:cNvPr id="5" name="Slide Number Placeholder 4"/>
          <p:cNvSpPr>
            <a:spLocks noGrp="1"/>
          </p:cNvSpPr>
          <p:nvPr>
            <p:ph type="sldNum" sz="quarter" idx="12"/>
          </p:nvPr>
        </p:nvSpPr>
        <p:spPr/>
        <p:txBody>
          <a:bodyPr/>
          <a:lstStyle/>
          <a:p>
            <a:fld id="{3FF131CF-B26C-E347-9AC9-78212C099DD5}" type="slidenum">
              <a:rPr lang="en-US" smtClean="0"/>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57733073"/>
              </p:ext>
            </p:extLst>
          </p:nvPr>
        </p:nvGraphicFramePr>
        <p:xfrm>
          <a:off x="457200" y="514350"/>
          <a:ext cx="7980557" cy="4358640"/>
        </p:xfrm>
        <a:graphic>
          <a:graphicData uri="http://schemas.openxmlformats.org/drawingml/2006/table">
            <a:tbl>
              <a:tblPr firstRow="1" bandRow="1">
                <a:tableStyleId>{5C22544A-7EE6-4342-B048-85BDC9FD1C3A}</a:tableStyleId>
              </a:tblPr>
              <a:tblGrid>
                <a:gridCol w="933398"/>
                <a:gridCol w="466699"/>
                <a:gridCol w="490034"/>
                <a:gridCol w="840059"/>
                <a:gridCol w="700049"/>
                <a:gridCol w="490034"/>
                <a:gridCol w="630044"/>
                <a:gridCol w="630044"/>
                <a:gridCol w="700049"/>
                <a:gridCol w="700049"/>
                <a:gridCol w="700049"/>
                <a:gridCol w="700049"/>
              </a:tblGrid>
              <a:tr h="228600">
                <a:tc>
                  <a:txBody>
                    <a:bodyPr/>
                    <a:lstStyle/>
                    <a:p>
                      <a:r>
                        <a:rPr lang="en-US" sz="1200" dirty="0" err="1" smtClean="0"/>
                        <a:t>Inst</a:t>
                      </a:r>
                      <a:r>
                        <a:rPr lang="en-US" sz="1200" dirty="0" smtClean="0"/>
                        <a:t>[31:0]</a:t>
                      </a:r>
                      <a:endParaRPr lang="en-US" sz="1200" dirty="0"/>
                    </a:p>
                  </a:txBody>
                  <a:tcPr marR="0" marT="0" marB="0"/>
                </a:tc>
                <a:tc>
                  <a:txBody>
                    <a:bodyPr/>
                    <a:lstStyle/>
                    <a:p>
                      <a:r>
                        <a:rPr lang="en-US" sz="1200" dirty="0" err="1" smtClean="0"/>
                        <a:t>BrEq</a:t>
                      </a:r>
                      <a:endParaRPr lang="en-US" sz="1200" dirty="0"/>
                    </a:p>
                  </a:txBody>
                  <a:tcPr marR="0" marT="0" marB="0"/>
                </a:tc>
                <a:tc>
                  <a:txBody>
                    <a:bodyPr/>
                    <a:lstStyle/>
                    <a:p>
                      <a:r>
                        <a:rPr lang="en-US" sz="1200" dirty="0" err="1" smtClean="0"/>
                        <a:t>BrLT</a:t>
                      </a:r>
                      <a:endParaRPr lang="en-US" sz="1200" dirty="0"/>
                    </a:p>
                  </a:txBody>
                  <a:tcPr marR="0" marT="0" marB="0"/>
                </a:tc>
                <a:tc>
                  <a:txBody>
                    <a:bodyPr/>
                    <a:lstStyle/>
                    <a:p>
                      <a:r>
                        <a:rPr lang="en-US" sz="1200" dirty="0" err="1" smtClean="0"/>
                        <a:t>PCSel</a:t>
                      </a:r>
                      <a:endParaRPr lang="en-US" sz="1200" dirty="0"/>
                    </a:p>
                  </a:txBody>
                  <a:tcPr marR="0" marT="0" marB="0"/>
                </a:tc>
                <a:tc>
                  <a:txBody>
                    <a:bodyPr/>
                    <a:lstStyle/>
                    <a:p>
                      <a:r>
                        <a:rPr lang="en-US" sz="1200" dirty="0" err="1" smtClean="0"/>
                        <a:t>ImmSel</a:t>
                      </a:r>
                      <a:endParaRPr lang="en-US" sz="1200" dirty="0"/>
                    </a:p>
                  </a:txBody>
                  <a:tcPr marR="0" marT="0" marB="0"/>
                </a:tc>
                <a:tc>
                  <a:txBody>
                    <a:bodyPr/>
                    <a:lstStyle/>
                    <a:p>
                      <a:r>
                        <a:rPr lang="en-US" sz="1200" dirty="0" err="1" smtClean="0"/>
                        <a:t>BrUn</a:t>
                      </a:r>
                      <a:endParaRPr lang="en-US" sz="1200" dirty="0"/>
                    </a:p>
                  </a:txBody>
                  <a:tcPr marR="0" marT="0" marB="0"/>
                </a:tc>
                <a:tc>
                  <a:txBody>
                    <a:bodyPr/>
                    <a:lstStyle/>
                    <a:p>
                      <a:r>
                        <a:rPr lang="en-US" sz="1200" dirty="0" err="1" smtClean="0"/>
                        <a:t>ASel</a:t>
                      </a:r>
                      <a:endParaRPr lang="en-US" sz="1200" dirty="0"/>
                    </a:p>
                  </a:txBody>
                  <a:tcPr marR="0" marT="0" marB="0"/>
                </a:tc>
                <a:tc>
                  <a:txBody>
                    <a:bodyPr/>
                    <a:lstStyle/>
                    <a:p>
                      <a:r>
                        <a:rPr lang="en-US" sz="1200" dirty="0" err="1" smtClean="0"/>
                        <a:t>BSel</a:t>
                      </a:r>
                      <a:endParaRPr lang="en-US" sz="1200" dirty="0"/>
                    </a:p>
                  </a:txBody>
                  <a:tcPr marR="0" marT="0" marB="0"/>
                </a:tc>
                <a:tc>
                  <a:txBody>
                    <a:bodyPr/>
                    <a:lstStyle/>
                    <a:p>
                      <a:r>
                        <a:rPr lang="en-US" sz="1200" dirty="0" err="1" smtClean="0"/>
                        <a:t>ALUSel</a:t>
                      </a:r>
                      <a:endParaRPr lang="en-US" sz="1200" dirty="0"/>
                    </a:p>
                  </a:txBody>
                  <a:tcPr marR="0" marT="0" marB="0"/>
                </a:tc>
                <a:tc>
                  <a:txBody>
                    <a:bodyPr/>
                    <a:lstStyle/>
                    <a:p>
                      <a:r>
                        <a:rPr lang="en-US" sz="1200" dirty="0" err="1" smtClean="0"/>
                        <a:t>MemRW</a:t>
                      </a:r>
                      <a:endParaRPr lang="en-US" sz="1200" dirty="0"/>
                    </a:p>
                  </a:txBody>
                  <a:tcPr marR="0" marT="0" marB="0"/>
                </a:tc>
                <a:tc>
                  <a:txBody>
                    <a:bodyPr/>
                    <a:lstStyle/>
                    <a:p>
                      <a:r>
                        <a:rPr lang="en-US" sz="1200" dirty="0" err="1" smtClean="0"/>
                        <a:t>RegWEn</a:t>
                      </a:r>
                      <a:endParaRPr lang="en-US" sz="1200" dirty="0"/>
                    </a:p>
                  </a:txBody>
                  <a:tcPr marR="0" marT="0" marB="0"/>
                </a:tc>
                <a:tc>
                  <a:txBody>
                    <a:bodyPr/>
                    <a:lstStyle/>
                    <a:p>
                      <a:r>
                        <a:rPr lang="en-US" sz="1200" dirty="0" err="1" smtClean="0"/>
                        <a:t>WBSel</a:t>
                      </a:r>
                      <a:endParaRPr lang="en-US" sz="1200" dirty="0"/>
                    </a:p>
                  </a:txBody>
                  <a:tcPr marR="0" marT="0" marB="0"/>
                </a:tc>
              </a:tr>
              <a:tr h="228600">
                <a:tc>
                  <a:txBody>
                    <a:bodyPr/>
                    <a:lstStyle/>
                    <a:p>
                      <a:r>
                        <a:rPr lang="en-US" sz="1200" b="1" dirty="0" smtClean="0">
                          <a:latin typeface="Courier New"/>
                          <a:cs typeface="Courier New"/>
                        </a:rPr>
                        <a:t>add</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+4</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err="1" smtClean="0"/>
                        <a:t>Reg</a:t>
                      </a:r>
                      <a:endParaRPr lang="en-US" sz="1200" dirty="0"/>
                    </a:p>
                  </a:txBody>
                  <a:tcPr>
                    <a:solidFill>
                      <a:schemeClr val="accent2">
                        <a:lumMod val="60000"/>
                        <a:lumOff val="40000"/>
                      </a:schemeClr>
                    </a:solidFill>
                  </a:tcPr>
                </a:tc>
                <a:tc>
                  <a:txBody>
                    <a:bodyPr/>
                    <a:lstStyle/>
                    <a:p>
                      <a:pPr algn="ctr"/>
                      <a:r>
                        <a:rPr lang="en-US" sz="1200" dirty="0" err="1" smtClean="0"/>
                        <a:t>Reg</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1</a:t>
                      </a:r>
                      <a:endParaRPr lang="en-US" sz="1200" dirty="0"/>
                    </a:p>
                  </a:txBody>
                  <a:tcPr>
                    <a:solidFill>
                      <a:schemeClr val="accent2">
                        <a:lumMod val="60000"/>
                        <a:lumOff val="40000"/>
                      </a:schemeClr>
                    </a:solidFill>
                  </a:tcPr>
                </a:tc>
                <a:tc>
                  <a:txBody>
                    <a:bodyPr/>
                    <a:lstStyle/>
                    <a:p>
                      <a:pPr algn="ctr"/>
                      <a:r>
                        <a:rPr lang="en-US" sz="1200" dirty="0" smtClean="0"/>
                        <a:t>ALU</a:t>
                      </a:r>
                      <a:endParaRPr lang="en-US" sz="1200" dirty="0"/>
                    </a:p>
                  </a:txBody>
                  <a:tcPr>
                    <a:solidFill>
                      <a:schemeClr val="accent2">
                        <a:lumMod val="60000"/>
                        <a:lumOff val="40000"/>
                      </a:schemeClr>
                    </a:solidFill>
                  </a:tcPr>
                </a:tc>
              </a:tr>
              <a:tr h="182880">
                <a:tc>
                  <a:txBody>
                    <a:bodyPr/>
                    <a:lstStyle/>
                    <a:p>
                      <a:r>
                        <a:rPr lang="en-US" sz="1200" b="1" dirty="0" smtClean="0">
                          <a:latin typeface="Courier New"/>
                          <a:cs typeface="Courier New"/>
                        </a:rPr>
                        <a:t>sub</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+4</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err="1" smtClean="0"/>
                        <a:t>Reg</a:t>
                      </a:r>
                      <a:endParaRPr lang="en-US" sz="1200" dirty="0"/>
                    </a:p>
                  </a:txBody>
                  <a:tcPr>
                    <a:solidFill>
                      <a:schemeClr val="accent2">
                        <a:lumMod val="60000"/>
                        <a:lumOff val="40000"/>
                      </a:schemeClr>
                    </a:solidFill>
                  </a:tcPr>
                </a:tc>
                <a:tc>
                  <a:txBody>
                    <a:bodyPr/>
                    <a:lstStyle/>
                    <a:p>
                      <a:pPr algn="ctr"/>
                      <a:r>
                        <a:rPr lang="en-US" sz="1200" dirty="0" err="1" smtClean="0"/>
                        <a:t>Reg</a:t>
                      </a:r>
                      <a:endParaRPr lang="en-US" sz="1200" dirty="0"/>
                    </a:p>
                  </a:txBody>
                  <a:tcPr>
                    <a:solidFill>
                      <a:schemeClr val="accent2">
                        <a:lumMod val="60000"/>
                        <a:lumOff val="40000"/>
                      </a:schemeClr>
                    </a:solidFill>
                  </a:tcPr>
                </a:tc>
                <a:tc>
                  <a:txBody>
                    <a:bodyPr/>
                    <a:lstStyle/>
                    <a:p>
                      <a:pPr algn="ctr"/>
                      <a:r>
                        <a:rPr lang="en-US" sz="1200" dirty="0" smtClean="0"/>
                        <a:t>Sub</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1</a:t>
                      </a:r>
                      <a:endParaRPr lang="en-US" sz="1200" dirty="0"/>
                    </a:p>
                  </a:txBody>
                  <a:tcPr>
                    <a:solidFill>
                      <a:schemeClr val="accent2">
                        <a:lumMod val="60000"/>
                        <a:lumOff val="40000"/>
                      </a:schemeClr>
                    </a:solidFill>
                  </a:tcPr>
                </a:tc>
                <a:tc>
                  <a:txBody>
                    <a:bodyPr/>
                    <a:lstStyle/>
                    <a:p>
                      <a:pPr algn="ctr"/>
                      <a:r>
                        <a:rPr lang="en-US" sz="1200" dirty="0" smtClean="0"/>
                        <a:t>ALU</a:t>
                      </a:r>
                      <a:endParaRPr lang="en-US" sz="1200" dirty="0"/>
                    </a:p>
                  </a:txBody>
                  <a:tcPr>
                    <a:solidFill>
                      <a:schemeClr val="accent2">
                        <a:lumMod val="60000"/>
                        <a:lumOff val="40000"/>
                      </a:schemeClr>
                    </a:solidFill>
                  </a:tcPr>
                </a:tc>
              </a:tr>
              <a:tr h="213360">
                <a:tc>
                  <a:txBody>
                    <a:bodyPr/>
                    <a:lstStyle/>
                    <a:p>
                      <a:r>
                        <a:rPr lang="en-US" sz="1200" b="1" i="1" dirty="0" smtClean="0">
                          <a:latin typeface="Courier New"/>
                          <a:cs typeface="Courier New"/>
                        </a:rPr>
                        <a:t>(R-R Op)</a:t>
                      </a:r>
                      <a:endParaRPr lang="en-US" sz="1200" b="1" i="1" dirty="0">
                        <a:latin typeface="Courier New"/>
                        <a:cs typeface="Courier New"/>
                      </a:endParaRPr>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+4</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err="1" smtClean="0"/>
                        <a:t>Reg</a:t>
                      </a:r>
                      <a:endParaRPr lang="en-US" sz="1200" dirty="0"/>
                    </a:p>
                  </a:txBody>
                  <a:tcPr>
                    <a:solidFill>
                      <a:schemeClr val="accent2">
                        <a:lumMod val="60000"/>
                        <a:lumOff val="40000"/>
                      </a:schemeClr>
                    </a:solidFill>
                  </a:tcPr>
                </a:tc>
                <a:tc>
                  <a:txBody>
                    <a:bodyPr/>
                    <a:lstStyle/>
                    <a:p>
                      <a:pPr algn="ctr"/>
                      <a:r>
                        <a:rPr lang="en-US" sz="1200" dirty="0" err="1" smtClean="0"/>
                        <a:t>Reg</a:t>
                      </a:r>
                      <a:endParaRPr lang="en-US" sz="1200" dirty="0"/>
                    </a:p>
                  </a:txBody>
                  <a:tcPr>
                    <a:solidFill>
                      <a:schemeClr val="accent2">
                        <a:lumMod val="60000"/>
                        <a:lumOff val="40000"/>
                      </a:schemeClr>
                    </a:solidFill>
                  </a:tcPr>
                </a:tc>
                <a:tc>
                  <a:txBody>
                    <a:bodyPr/>
                    <a:lstStyle/>
                    <a:p>
                      <a:pPr algn="ctr"/>
                      <a:r>
                        <a:rPr lang="en-US" sz="1200" i="1" dirty="0" smtClean="0"/>
                        <a:t>(Op)</a:t>
                      </a:r>
                      <a:endParaRPr lang="en-US" sz="1200" i="1"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1</a:t>
                      </a:r>
                      <a:endParaRPr lang="en-US" sz="1200" dirty="0"/>
                    </a:p>
                  </a:txBody>
                  <a:tcPr>
                    <a:solidFill>
                      <a:schemeClr val="accent2">
                        <a:lumMod val="60000"/>
                        <a:lumOff val="40000"/>
                      </a:schemeClr>
                    </a:solidFill>
                  </a:tcPr>
                </a:tc>
                <a:tc>
                  <a:txBody>
                    <a:bodyPr/>
                    <a:lstStyle/>
                    <a:p>
                      <a:pPr algn="ctr"/>
                      <a:r>
                        <a:rPr lang="en-US" sz="1200" dirty="0" smtClean="0"/>
                        <a:t>ALU</a:t>
                      </a:r>
                      <a:endParaRPr lang="en-US" sz="1200" dirty="0"/>
                    </a:p>
                  </a:txBody>
                  <a:tcPr>
                    <a:solidFill>
                      <a:schemeClr val="accent2">
                        <a:lumMod val="60000"/>
                        <a:lumOff val="40000"/>
                      </a:schemeClr>
                    </a:solidFill>
                  </a:tcPr>
                </a:tc>
              </a:tr>
              <a:tr h="167640">
                <a:tc>
                  <a:txBody>
                    <a:bodyPr/>
                    <a:lstStyle/>
                    <a:p>
                      <a:r>
                        <a:rPr lang="en-US" sz="1200" b="1" dirty="0" err="1" smtClean="0">
                          <a:latin typeface="Courier New"/>
                          <a:cs typeface="Courier New"/>
                        </a:rPr>
                        <a:t>addi</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+4</a:t>
                      </a:r>
                      <a:endParaRPr lang="en-US" sz="1200" dirty="0"/>
                    </a:p>
                  </a:txBody>
                  <a:tcPr>
                    <a:solidFill>
                      <a:schemeClr val="accent2">
                        <a:lumMod val="60000"/>
                        <a:lumOff val="40000"/>
                      </a:schemeClr>
                    </a:solidFill>
                  </a:tcPr>
                </a:tc>
                <a:tc>
                  <a:txBody>
                    <a:bodyPr/>
                    <a:lstStyle/>
                    <a:p>
                      <a:pPr algn="ctr"/>
                      <a:r>
                        <a:rPr lang="en-US" sz="1200" dirty="0" smtClean="0"/>
                        <a:t>I</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err="1" smtClean="0"/>
                        <a:t>Reg</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1</a:t>
                      </a:r>
                      <a:endParaRPr lang="en-US" sz="1200" dirty="0"/>
                    </a:p>
                  </a:txBody>
                  <a:tcPr>
                    <a:solidFill>
                      <a:schemeClr val="accent2">
                        <a:lumMod val="60000"/>
                        <a:lumOff val="40000"/>
                      </a:schemeClr>
                    </a:solidFill>
                  </a:tcPr>
                </a:tc>
                <a:tc>
                  <a:txBody>
                    <a:bodyPr/>
                    <a:lstStyle/>
                    <a:p>
                      <a:pPr algn="ctr"/>
                      <a:r>
                        <a:rPr lang="en-US" sz="1200" dirty="0" smtClean="0"/>
                        <a:t>ALU</a:t>
                      </a:r>
                      <a:endParaRPr lang="en-US" sz="1200" dirty="0"/>
                    </a:p>
                  </a:txBody>
                  <a:tcPr>
                    <a:solidFill>
                      <a:schemeClr val="accent2">
                        <a:lumMod val="60000"/>
                        <a:lumOff val="40000"/>
                      </a:schemeClr>
                    </a:solidFill>
                  </a:tcPr>
                </a:tc>
              </a:tr>
              <a:tr h="198120">
                <a:tc>
                  <a:txBody>
                    <a:bodyPr/>
                    <a:lstStyle/>
                    <a:p>
                      <a:r>
                        <a:rPr lang="en-US" sz="1200" b="1" dirty="0" err="1" smtClean="0">
                          <a:latin typeface="Courier New"/>
                          <a:cs typeface="Courier New"/>
                        </a:rPr>
                        <a:t>lw</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+4</a:t>
                      </a:r>
                      <a:endParaRPr lang="en-US" sz="1200" dirty="0"/>
                    </a:p>
                  </a:txBody>
                  <a:tcPr>
                    <a:solidFill>
                      <a:schemeClr val="accent2">
                        <a:lumMod val="60000"/>
                        <a:lumOff val="40000"/>
                      </a:schemeClr>
                    </a:solidFill>
                  </a:tcPr>
                </a:tc>
                <a:tc>
                  <a:txBody>
                    <a:bodyPr/>
                    <a:lstStyle/>
                    <a:p>
                      <a:pPr algn="ctr"/>
                      <a:r>
                        <a:rPr lang="en-US" sz="1200" dirty="0" smtClean="0"/>
                        <a:t>I</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err="1" smtClean="0"/>
                        <a:t>Reg</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1</a:t>
                      </a:r>
                      <a:endParaRPr lang="en-US" sz="1200" dirty="0"/>
                    </a:p>
                  </a:txBody>
                  <a:tcPr>
                    <a:solidFill>
                      <a:schemeClr val="accent2">
                        <a:lumMod val="60000"/>
                        <a:lumOff val="40000"/>
                      </a:schemeClr>
                    </a:solidFill>
                  </a:tcPr>
                </a:tc>
                <a:tc>
                  <a:txBody>
                    <a:bodyPr/>
                    <a:lstStyle/>
                    <a:p>
                      <a:pPr algn="ctr"/>
                      <a:r>
                        <a:rPr lang="en-US" sz="1200" dirty="0" err="1" smtClean="0"/>
                        <a:t>Mem</a:t>
                      </a:r>
                      <a:endParaRPr lang="en-US" sz="1200" dirty="0"/>
                    </a:p>
                  </a:txBody>
                  <a:tcPr>
                    <a:solidFill>
                      <a:schemeClr val="accent2">
                        <a:lumMod val="60000"/>
                        <a:lumOff val="40000"/>
                      </a:schemeClr>
                    </a:solidFill>
                  </a:tcPr>
                </a:tc>
              </a:tr>
              <a:tr h="152400">
                <a:tc>
                  <a:txBody>
                    <a:bodyPr/>
                    <a:lstStyle/>
                    <a:p>
                      <a:r>
                        <a:rPr lang="en-US" sz="1200" b="1" dirty="0" err="1" smtClean="0">
                          <a:latin typeface="Courier New"/>
                          <a:cs typeface="Courier New"/>
                        </a:rPr>
                        <a:t>sw</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+4</a:t>
                      </a:r>
                      <a:endParaRPr lang="en-US" sz="1200" dirty="0"/>
                    </a:p>
                  </a:txBody>
                  <a:tcPr>
                    <a:solidFill>
                      <a:schemeClr val="accent2">
                        <a:lumMod val="60000"/>
                        <a:lumOff val="40000"/>
                      </a:schemeClr>
                    </a:solidFill>
                  </a:tcPr>
                </a:tc>
                <a:tc>
                  <a:txBody>
                    <a:bodyPr/>
                    <a:lstStyle/>
                    <a:p>
                      <a:pPr algn="ctr"/>
                      <a:r>
                        <a:rPr lang="en-US" sz="1200" dirty="0" smtClean="0"/>
                        <a:t>S</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err="1" smtClean="0"/>
                        <a:t>Reg</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Write</a:t>
                      </a:r>
                      <a:endParaRPr lang="en-US" sz="1200" dirty="0"/>
                    </a:p>
                  </a:txBody>
                  <a:tcPr>
                    <a:solidFill>
                      <a:schemeClr val="accent2">
                        <a:lumMod val="60000"/>
                        <a:lumOff val="40000"/>
                      </a:schemeClr>
                    </a:solidFill>
                  </a:tcPr>
                </a:tc>
                <a:tc>
                  <a:txBody>
                    <a:bodyPr/>
                    <a:lstStyle/>
                    <a:p>
                      <a:pPr algn="ctr"/>
                      <a:r>
                        <a:rPr lang="en-US" sz="1200" dirty="0" smtClean="0"/>
                        <a:t>0</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r>
              <a:tr h="182880">
                <a:tc>
                  <a:txBody>
                    <a:bodyPr/>
                    <a:lstStyle/>
                    <a:p>
                      <a:r>
                        <a:rPr lang="en-US" sz="1200" b="1" dirty="0" err="1" smtClean="0">
                          <a:latin typeface="Courier New"/>
                          <a:cs typeface="Courier New"/>
                        </a:rPr>
                        <a:t>beq</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0</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+4</a:t>
                      </a:r>
                      <a:endParaRPr lang="en-US" sz="1200" dirty="0"/>
                    </a:p>
                  </a:txBody>
                  <a:tcPr>
                    <a:solidFill>
                      <a:schemeClr val="accent2">
                        <a:lumMod val="60000"/>
                        <a:lumOff val="40000"/>
                      </a:schemeClr>
                    </a:solidFill>
                  </a:tcPr>
                </a:tc>
                <a:tc>
                  <a:txBody>
                    <a:bodyPr/>
                    <a:lstStyle/>
                    <a:p>
                      <a:pPr algn="ctr"/>
                      <a:r>
                        <a:rPr lang="en-US" sz="1200" dirty="0" smtClean="0"/>
                        <a:t>B</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smtClean="0"/>
                        <a:t>PC</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0</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r>
              <a:tr h="213360">
                <a:tc>
                  <a:txBody>
                    <a:bodyPr/>
                    <a:lstStyle/>
                    <a:p>
                      <a:r>
                        <a:rPr lang="en-US" sz="1200" b="1" dirty="0" err="1" smtClean="0">
                          <a:latin typeface="Courier New"/>
                          <a:cs typeface="Courier New"/>
                        </a:rPr>
                        <a:t>beq</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1</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ALU</a:t>
                      </a:r>
                      <a:endParaRPr lang="en-US" sz="1200" dirty="0"/>
                    </a:p>
                  </a:txBody>
                  <a:tcPr>
                    <a:solidFill>
                      <a:schemeClr val="accent2">
                        <a:lumMod val="60000"/>
                        <a:lumOff val="40000"/>
                      </a:schemeClr>
                    </a:solidFill>
                  </a:tcPr>
                </a:tc>
                <a:tc>
                  <a:txBody>
                    <a:bodyPr/>
                    <a:lstStyle/>
                    <a:p>
                      <a:pPr algn="ctr"/>
                      <a:r>
                        <a:rPr lang="en-US" sz="1200" dirty="0" smtClean="0"/>
                        <a:t>B</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smtClean="0"/>
                        <a:t>PC</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0</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r>
              <a:tr h="167640">
                <a:tc>
                  <a:txBody>
                    <a:bodyPr/>
                    <a:lstStyle/>
                    <a:p>
                      <a:r>
                        <a:rPr lang="en-US" sz="1200" b="1" dirty="0" err="1" smtClean="0">
                          <a:latin typeface="Courier New"/>
                          <a:cs typeface="Courier New"/>
                        </a:rPr>
                        <a:t>bne</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0</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ALU</a:t>
                      </a:r>
                      <a:endParaRPr lang="en-US" sz="1200" dirty="0"/>
                    </a:p>
                  </a:txBody>
                  <a:tcPr>
                    <a:solidFill>
                      <a:schemeClr val="accent2">
                        <a:lumMod val="60000"/>
                        <a:lumOff val="40000"/>
                      </a:schemeClr>
                    </a:solidFill>
                  </a:tcPr>
                </a:tc>
                <a:tc>
                  <a:txBody>
                    <a:bodyPr/>
                    <a:lstStyle/>
                    <a:p>
                      <a:pPr algn="ctr"/>
                      <a:r>
                        <a:rPr lang="en-US" sz="1200" dirty="0" smtClean="0"/>
                        <a:t>B</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smtClean="0"/>
                        <a:t>PC</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0</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r>
              <a:tr h="198120">
                <a:tc>
                  <a:txBody>
                    <a:bodyPr/>
                    <a:lstStyle/>
                    <a:p>
                      <a:r>
                        <a:rPr lang="en-US" sz="1200" b="1" dirty="0" err="1" smtClean="0">
                          <a:latin typeface="Courier New"/>
                          <a:cs typeface="Courier New"/>
                        </a:rPr>
                        <a:t>bne</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1</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+4</a:t>
                      </a:r>
                      <a:endParaRPr lang="en-US" sz="1200" dirty="0"/>
                    </a:p>
                  </a:txBody>
                  <a:tcPr>
                    <a:solidFill>
                      <a:schemeClr val="accent2">
                        <a:lumMod val="60000"/>
                        <a:lumOff val="40000"/>
                      </a:schemeClr>
                    </a:solidFill>
                  </a:tcPr>
                </a:tc>
                <a:tc>
                  <a:txBody>
                    <a:bodyPr/>
                    <a:lstStyle/>
                    <a:p>
                      <a:pPr algn="ctr"/>
                      <a:r>
                        <a:rPr lang="en-US" sz="1200" dirty="0" smtClean="0"/>
                        <a:t>B</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smtClean="0"/>
                        <a:t>PC</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0</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r>
              <a:tr h="152400">
                <a:tc>
                  <a:txBody>
                    <a:bodyPr/>
                    <a:lstStyle/>
                    <a:p>
                      <a:r>
                        <a:rPr lang="en-US" sz="1200" b="1" dirty="0" err="1" smtClean="0">
                          <a:latin typeface="Courier New"/>
                          <a:cs typeface="Courier New"/>
                        </a:rPr>
                        <a:t>blt</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1</a:t>
                      </a:r>
                      <a:endParaRPr lang="en-US" sz="1200" dirty="0"/>
                    </a:p>
                  </a:txBody>
                  <a:tcPr>
                    <a:solidFill>
                      <a:schemeClr val="accent6">
                        <a:lumMod val="60000"/>
                        <a:lumOff val="40000"/>
                      </a:schemeClr>
                    </a:solidFill>
                  </a:tcPr>
                </a:tc>
                <a:tc>
                  <a:txBody>
                    <a:bodyPr/>
                    <a:lstStyle/>
                    <a:p>
                      <a:pPr algn="ctr"/>
                      <a:r>
                        <a:rPr lang="en-US" sz="1200" dirty="0" smtClean="0"/>
                        <a:t>ALU</a:t>
                      </a:r>
                      <a:endParaRPr lang="en-US" sz="1200" dirty="0"/>
                    </a:p>
                  </a:txBody>
                  <a:tcPr>
                    <a:solidFill>
                      <a:schemeClr val="accent2">
                        <a:lumMod val="60000"/>
                        <a:lumOff val="40000"/>
                      </a:schemeClr>
                    </a:solidFill>
                  </a:tcPr>
                </a:tc>
                <a:tc>
                  <a:txBody>
                    <a:bodyPr/>
                    <a:lstStyle/>
                    <a:p>
                      <a:pPr algn="ctr"/>
                      <a:r>
                        <a:rPr lang="en-US" sz="1200" dirty="0" smtClean="0"/>
                        <a:t>B</a:t>
                      </a:r>
                      <a:endParaRPr lang="en-US" sz="1200" dirty="0"/>
                    </a:p>
                  </a:txBody>
                  <a:tcPr>
                    <a:solidFill>
                      <a:schemeClr val="accent2">
                        <a:lumMod val="60000"/>
                        <a:lumOff val="40000"/>
                      </a:schemeClr>
                    </a:solidFill>
                  </a:tcPr>
                </a:tc>
                <a:tc>
                  <a:txBody>
                    <a:bodyPr/>
                    <a:lstStyle/>
                    <a:p>
                      <a:pPr algn="ctr"/>
                      <a:r>
                        <a:rPr lang="en-US" sz="1200" dirty="0" smtClean="0"/>
                        <a:t>0</a:t>
                      </a:r>
                      <a:endParaRPr lang="en-US" sz="1200" dirty="0"/>
                    </a:p>
                  </a:txBody>
                  <a:tcPr>
                    <a:solidFill>
                      <a:schemeClr val="accent2">
                        <a:lumMod val="60000"/>
                        <a:lumOff val="40000"/>
                      </a:schemeClr>
                    </a:solidFill>
                  </a:tcPr>
                </a:tc>
                <a:tc>
                  <a:txBody>
                    <a:bodyPr/>
                    <a:lstStyle/>
                    <a:p>
                      <a:pPr algn="ctr"/>
                      <a:r>
                        <a:rPr lang="en-US" sz="1200" dirty="0" smtClean="0"/>
                        <a:t>PC</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0</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r>
              <a:tr h="0">
                <a:tc>
                  <a:txBody>
                    <a:bodyPr/>
                    <a:lstStyle/>
                    <a:p>
                      <a:r>
                        <a:rPr lang="en-US" sz="1200" b="1" dirty="0" err="1" smtClean="0">
                          <a:latin typeface="Courier New"/>
                          <a:cs typeface="Courier New"/>
                        </a:rPr>
                        <a:t>bltu</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1</a:t>
                      </a:r>
                      <a:endParaRPr lang="en-US" sz="1200" dirty="0"/>
                    </a:p>
                  </a:txBody>
                  <a:tcPr>
                    <a:solidFill>
                      <a:schemeClr val="accent6">
                        <a:lumMod val="60000"/>
                        <a:lumOff val="40000"/>
                      </a:schemeClr>
                    </a:solidFill>
                  </a:tcPr>
                </a:tc>
                <a:tc>
                  <a:txBody>
                    <a:bodyPr/>
                    <a:lstStyle/>
                    <a:p>
                      <a:pPr algn="ctr"/>
                      <a:r>
                        <a:rPr lang="en-US" sz="1200" dirty="0" smtClean="0"/>
                        <a:t>ALU</a:t>
                      </a:r>
                      <a:endParaRPr lang="en-US" sz="1200" dirty="0"/>
                    </a:p>
                  </a:txBody>
                  <a:tcPr>
                    <a:solidFill>
                      <a:schemeClr val="accent2">
                        <a:lumMod val="60000"/>
                        <a:lumOff val="40000"/>
                      </a:schemeClr>
                    </a:solidFill>
                  </a:tcPr>
                </a:tc>
                <a:tc>
                  <a:txBody>
                    <a:bodyPr/>
                    <a:lstStyle/>
                    <a:p>
                      <a:pPr algn="ctr"/>
                      <a:r>
                        <a:rPr lang="en-US" sz="1200" dirty="0" smtClean="0"/>
                        <a:t>B</a:t>
                      </a:r>
                      <a:endParaRPr lang="en-US" sz="1200" dirty="0"/>
                    </a:p>
                  </a:txBody>
                  <a:tcPr>
                    <a:solidFill>
                      <a:schemeClr val="accent2">
                        <a:lumMod val="60000"/>
                        <a:lumOff val="40000"/>
                      </a:schemeClr>
                    </a:solidFill>
                  </a:tcPr>
                </a:tc>
                <a:tc>
                  <a:txBody>
                    <a:bodyPr/>
                    <a:lstStyle/>
                    <a:p>
                      <a:pPr algn="ctr"/>
                      <a:r>
                        <a:rPr lang="en-US" sz="1200" dirty="0" smtClean="0"/>
                        <a:t>1</a:t>
                      </a:r>
                      <a:endParaRPr lang="en-US" sz="1200" dirty="0"/>
                    </a:p>
                  </a:txBody>
                  <a:tcPr>
                    <a:solidFill>
                      <a:schemeClr val="accent2">
                        <a:lumMod val="60000"/>
                        <a:lumOff val="40000"/>
                      </a:schemeClr>
                    </a:solidFill>
                  </a:tcPr>
                </a:tc>
                <a:tc>
                  <a:txBody>
                    <a:bodyPr/>
                    <a:lstStyle/>
                    <a:p>
                      <a:pPr algn="ctr"/>
                      <a:r>
                        <a:rPr lang="en-US" sz="1200" dirty="0" smtClean="0"/>
                        <a:t>PC</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0</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r>
              <a:tr h="279400">
                <a:tc>
                  <a:txBody>
                    <a:bodyPr/>
                    <a:lstStyle/>
                    <a:p>
                      <a:r>
                        <a:rPr lang="en-US" sz="1200" b="1" dirty="0" err="1" smtClean="0">
                          <a:latin typeface="Courier New"/>
                          <a:cs typeface="Courier New"/>
                        </a:rPr>
                        <a:t>jalr</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ALU</a:t>
                      </a:r>
                      <a:endParaRPr lang="en-US" sz="1200" dirty="0"/>
                    </a:p>
                  </a:txBody>
                  <a:tcPr>
                    <a:solidFill>
                      <a:schemeClr val="accent2">
                        <a:lumMod val="60000"/>
                        <a:lumOff val="40000"/>
                      </a:schemeClr>
                    </a:solidFill>
                  </a:tcPr>
                </a:tc>
                <a:tc>
                  <a:txBody>
                    <a:bodyPr/>
                    <a:lstStyle/>
                    <a:p>
                      <a:pPr algn="ctr"/>
                      <a:r>
                        <a:rPr lang="en-US" sz="1200" dirty="0" smtClean="0"/>
                        <a:t>I</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err="1" smtClean="0"/>
                        <a:t>Reg</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1</a:t>
                      </a:r>
                      <a:endParaRPr lang="en-US" sz="1200" dirty="0"/>
                    </a:p>
                  </a:txBody>
                  <a:tcPr>
                    <a:solidFill>
                      <a:schemeClr val="accent2">
                        <a:lumMod val="60000"/>
                        <a:lumOff val="40000"/>
                      </a:schemeClr>
                    </a:solidFill>
                  </a:tcPr>
                </a:tc>
                <a:tc>
                  <a:txBody>
                    <a:bodyPr/>
                    <a:lstStyle/>
                    <a:p>
                      <a:pPr algn="ctr"/>
                      <a:r>
                        <a:rPr lang="en-US" sz="1200" dirty="0" smtClean="0"/>
                        <a:t>PC+4</a:t>
                      </a:r>
                      <a:endParaRPr lang="en-US" sz="1200" dirty="0"/>
                    </a:p>
                  </a:txBody>
                  <a:tcPr>
                    <a:solidFill>
                      <a:schemeClr val="accent2">
                        <a:lumMod val="60000"/>
                        <a:lumOff val="40000"/>
                      </a:schemeClr>
                    </a:solidFill>
                  </a:tcPr>
                </a:tc>
              </a:tr>
              <a:tr h="279400">
                <a:tc>
                  <a:txBody>
                    <a:bodyPr/>
                    <a:lstStyle/>
                    <a:p>
                      <a:r>
                        <a:rPr lang="en-US" sz="1200" b="1" dirty="0" err="1" smtClean="0">
                          <a:latin typeface="Courier New"/>
                          <a:cs typeface="Courier New"/>
                        </a:rPr>
                        <a:t>jal</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ALU</a:t>
                      </a:r>
                      <a:endParaRPr lang="en-US" sz="1200" dirty="0"/>
                    </a:p>
                  </a:txBody>
                  <a:tcPr>
                    <a:solidFill>
                      <a:schemeClr val="accent2">
                        <a:lumMod val="60000"/>
                        <a:lumOff val="40000"/>
                      </a:schemeClr>
                    </a:solidFill>
                  </a:tcPr>
                </a:tc>
                <a:tc>
                  <a:txBody>
                    <a:bodyPr/>
                    <a:lstStyle/>
                    <a:p>
                      <a:pPr algn="ctr"/>
                      <a:r>
                        <a:rPr lang="en-US" sz="1200" dirty="0" smtClean="0"/>
                        <a:t>J</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smtClean="0"/>
                        <a:t>PC</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1</a:t>
                      </a:r>
                      <a:endParaRPr lang="en-US" sz="1200" dirty="0"/>
                    </a:p>
                  </a:txBody>
                  <a:tcPr>
                    <a:solidFill>
                      <a:schemeClr val="accent2">
                        <a:lumMod val="60000"/>
                        <a:lumOff val="40000"/>
                      </a:schemeClr>
                    </a:solidFill>
                  </a:tcPr>
                </a:tc>
                <a:tc>
                  <a:txBody>
                    <a:bodyPr/>
                    <a:lstStyle/>
                    <a:p>
                      <a:pPr algn="ctr"/>
                      <a:r>
                        <a:rPr lang="en-US" sz="1200" dirty="0" smtClean="0"/>
                        <a:t>PC+4</a:t>
                      </a:r>
                      <a:endParaRPr lang="en-US" sz="1200" dirty="0"/>
                    </a:p>
                  </a:txBody>
                  <a:tcPr>
                    <a:solidFill>
                      <a:schemeClr val="accent2">
                        <a:lumMod val="60000"/>
                        <a:lumOff val="40000"/>
                      </a:schemeClr>
                    </a:solidFill>
                  </a:tcPr>
                </a:tc>
              </a:tr>
              <a:tr h="279400">
                <a:tc>
                  <a:txBody>
                    <a:bodyPr/>
                    <a:lstStyle/>
                    <a:p>
                      <a:r>
                        <a:rPr lang="en-US" sz="1200" b="1" dirty="0" err="1" smtClean="0">
                          <a:latin typeface="Courier New"/>
                          <a:cs typeface="Courier New"/>
                        </a:rPr>
                        <a:t>auipc</a:t>
                      </a:r>
                      <a:endParaRPr lang="en-US" sz="1200" b="1" dirty="0">
                        <a:latin typeface="Courier New"/>
                        <a:cs typeface="Courier New"/>
                      </a:endParaRPr>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a:t>
                      </a:r>
                      <a:endParaRPr lang="en-US" sz="1200" dirty="0"/>
                    </a:p>
                  </a:txBody>
                  <a:tcPr>
                    <a:solidFill>
                      <a:schemeClr val="accent6">
                        <a:lumMod val="60000"/>
                        <a:lumOff val="40000"/>
                      </a:schemeClr>
                    </a:solidFill>
                  </a:tcPr>
                </a:tc>
                <a:tc>
                  <a:txBody>
                    <a:bodyPr/>
                    <a:lstStyle/>
                    <a:p>
                      <a:pPr algn="ctr"/>
                      <a:r>
                        <a:rPr lang="en-US" sz="1200" dirty="0" smtClean="0"/>
                        <a:t>+4</a:t>
                      </a:r>
                      <a:endParaRPr lang="en-US" sz="1200" dirty="0"/>
                    </a:p>
                  </a:txBody>
                  <a:tcPr>
                    <a:solidFill>
                      <a:schemeClr val="accent2">
                        <a:lumMod val="60000"/>
                        <a:lumOff val="40000"/>
                      </a:schemeClr>
                    </a:solidFill>
                  </a:tcPr>
                </a:tc>
                <a:tc>
                  <a:txBody>
                    <a:bodyPr/>
                    <a:lstStyle/>
                    <a:p>
                      <a:pPr algn="ctr"/>
                      <a:r>
                        <a:rPr lang="en-US" sz="1200" dirty="0" smtClean="0"/>
                        <a:t>U</a:t>
                      </a:r>
                      <a:endParaRPr lang="en-US" sz="1200" dirty="0"/>
                    </a:p>
                  </a:txBody>
                  <a:tcPr>
                    <a:solidFill>
                      <a:schemeClr val="accent2">
                        <a:lumMod val="60000"/>
                        <a:lumOff val="40000"/>
                      </a:schemeClr>
                    </a:solidFill>
                  </a:tcPr>
                </a:tc>
                <a:tc>
                  <a:txBody>
                    <a:bodyPr/>
                    <a:lstStyle/>
                    <a:p>
                      <a:pPr algn="ctr"/>
                      <a:r>
                        <a:rPr lang="en-US" sz="1200" dirty="0" smtClean="0"/>
                        <a:t>*</a:t>
                      </a:r>
                      <a:endParaRPr lang="en-US" sz="1200" dirty="0"/>
                    </a:p>
                  </a:txBody>
                  <a:tcPr>
                    <a:solidFill>
                      <a:schemeClr val="accent2">
                        <a:lumMod val="60000"/>
                        <a:lumOff val="40000"/>
                      </a:schemeClr>
                    </a:solidFill>
                  </a:tcPr>
                </a:tc>
                <a:tc>
                  <a:txBody>
                    <a:bodyPr/>
                    <a:lstStyle/>
                    <a:p>
                      <a:pPr algn="ctr"/>
                      <a:r>
                        <a:rPr lang="en-US" sz="1200" dirty="0" smtClean="0"/>
                        <a:t>PC</a:t>
                      </a:r>
                      <a:endParaRPr lang="en-US" sz="1200" dirty="0"/>
                    </a:p>
                  </a:txBody>
                  <a:tcPr>
                    <a:solidFill>
                      <a:schemeClr val="accent2">
                        <a:lumMod val="60000"/>
                        <a:lumOff val="40000"/>
                      </a:schemeClr>
                    </a:solidFill>
                  </a:tcPr>
                </a:tc>
                <a:tc>
                  <a:txBody>
                    <a:bodyPr/>
                    <a:lstStyle/>
                    <a:p>
                      <a:pPr algn="ctr"/>
                      <a:r>
                        <a:rPr lang="en-US" sz="1200" dirty="0" err="1" smtClean="0"/>
                        <a:t>Imm</a:t>
                      </a:r>
                      <a:endParaRPr lang="en-US" sz="1200" dirty="0"/>
                    </a:p>
                  </a:txBody>
                  <a:tcPr>
                    <a:solidFill>
                      <a:schemeClr val="accent2">
                        <a:lumMod val="60000"/>
                        <a:lumOff val="40000"/>
                      </a:schemeClr>
                    </a:solidFill>
                  </a:tcPr>
                </a:tc>
                <a:tc>
                  <a:txBody>
                    <a:bodyPr/>
                    <a:lstStyle/>
                    <a:p>
                      <a:pPr algn="ctr"/>
                      <a:r>
                        <a:rPr lang="en-US" sz="1200" dirty="0" smtClean="0"/>
                        <a:t>Add</a:t>
                      </a:r>
                      <a:endParaRPr lang="en-US" sz="1200" dirty="0"/>
                    </a:p>
                  </a:txBody>
                  <a:tcPr>
                    <a:solidFill>
                      <a:schemeClr val="accent2">
                        <a:lumMod val="60000"/>
                        <a:lumOff val="40000"/>
                      </a:schemeClr>
                    </a:solidFill>
                  </a:tcPr>
                </a:tc>
                <a:tc>
                  <a:txBody>
                    <a:bodyPr/>
                    <a:lstStyle/>
                    <a:p>
                      <a:pPr algn="ctr"/>
                      <a:r>
                        <a:rPr lang="en-US" sz="1200" dirty="0" smtClean="0"/>
                        <a:t>Read</a:t>
                      </a:r>
                      <a:endParaRPr lang="en-US" sz="1200" dirty="0"/>
                    </a:p>
                  </a:txBody>
                  <a:tcPr>
                    <a:solidFill>
                      <a:schemeClr val="accent2">
                        <a:lumMod val="60000"/>
                        <a:lumOff val="40000"/>
                      </a:schemeClr>
                    </a:solidFill>
                  </a:tcPr>
                </a:tc>
                <a:tc>
                  <a:txBody>
                    <a:bodyPr/>
                    <a:lstStyle/>
                    <a:p>
                      <a:pPr algn="ctr"/>
                      <a:r>
                        <a:rPr lang="en-US" sz="1200" dirty="0" smtClean="0"/>
                        <a:t>1</a:t>
                      </a:r>
                      <a:endParaRPr lang="en-US" sz="1200" dirty="0"/>
                    </a:p>
                  </a:txBody>
                  <a:tcPr>
                    <a:solidFill>
                      <a:schemeClr val="accent2">
                        <a:lumMod val="60000"/>
                        <a:lumOff val="40000"/>
                      </a:schemeClr>
                    </a:solidFill>
                  </a:tcPr>
                </a:tc>
                <a:tc>
                  <a:txBody>
                    <a:bodyPr/>
                    <a:lstStyle/>
                    <a:p>
                      <a:pPr algn="ctr"/>
                      <a:r>
                        <a:rPr lang="en-US" sz="1200" dirty="0" smtClean="0"/>
                        <a:t>ALU</a:t>
                      </a:r>
                      <a:endParaRPr lang="en-US" sz="1200" dirty="0"/>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725594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Realization Options</a:t>
            </a:r>
            <a:endParaRPr lang="en-US" dirty="0"/>
          </a:p>
        </p:txBody>
      </p:sp>
      <p:sp>
        <p:nvSpPr>
          <p:cNvPr id="3" name="Content Placeholder 2"/>
          <p:cNvSpPr>
            <a:spLocks noGrp="1"/>
          </p:cNvSpPr>
          <p:nvPr>
            <p:ph idx="1"/>
          </p:nvPr>
        </p:nvSpPr>
        <p:spPr/>
        <p:txBody>
          <a:bodyPr>
            <a:normAutofit fontScale="85000" lnSpcReduction="20000"/>
          </a:bodyPr>
          <a:lstStyle/>
          <a:p>
            <a:r>
              <a:rPr lang="en-US" sz="3600" dirty="0"/>
              <a:t>ROM</a:t>
            </a:r>
          </a:p>
          <a:p>
            <a:pPr lvl="1"/>
            <a:r>
              <a:rPr lang="en-US" sz="3200" dirty="0"/>
              <a:t>“Read-Only Memory”</a:t>
            </a:r>
          </a:p>
          <a:p>
            <a:pPr lvl="1"/>
            <a:r>
              <a:rPr lang="en-US" sz="3200" dirty="0"/>
              <a:t>Regular structure</a:t>
            </a:r>
          </a:p>
          <a:p>
            <a:pPr lvl="1"/>
            <a:r>
              <a:rPr lang="en-US" sz="3200" dirty="0"/>
              <a:t>Can be easily reprogrammed</a:t>
            </a:r>
          </a:p>
          <a:p>
            <a:pPr lvl="2"/>
            <a:r>
              <a:rPr lang="en-US" sz="2800" dirty="0"/>
              <a:t>fix errors</a:t>
            </a:r>
          </a:p>
          <a:p>
            <a:pPr lvl="2"/>
            <a:r>
              <a:rPr lang="en-US" sz="2800" dirty="0"/>
              <a:t>add </a:t>
            </a:r>
            <a:r>
              <a:rPr lang="en-US" sz="2800" dirty="0" smtClean="0"/>
              <a:t>instructions</a:t>
            </a:r>
          </a:p>
          <a:p>
            <a:pPr lvl="1"/>
            <a:r>
              <a:rPr lang="en-US" sz="3200" dirty="0" smtClean="0"/>
              <a:t>Popular when designing control logic manually</a:t>
            </a:r>
            <a:endParaRPr lang="en-US" sz="3200" dirty="0"/>
          </a:p>
          <a:p>
            <a:r>
              <a:rPr lang="en-US" sz="3600" dirty="0" smtClean="0"/>
              <a:t>Combinatorial Logic</a:t>
            </a:r>
          </a:p>
          <a:p>
            <a:pPr lvl="1"/>
            <a:r>
              <a:rPr lang="en-US" sz="3200" dirty="0" smtClean="0"/>
              <a:t>Today, chip designers use logic synthesis tools to convert truth tables to networks of gates</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dirty="0" smtClean="0"/>
              <a:t>Lecture 12: Control &amp; Performance</a:t>
            </a:r>
            <a:endParaRPr lang="en-US" dirty="0"/>
          </a:p>
        </p:txBody>
      </p:sp>
      <p:sp>
        <p:nvSpPr>
          <p:cNvPr id="6" name="Slide Number Placeholder 5"/>
          <p:cNvSpPr>
            <a:spLocks noGrp="1"/>
          </p:cNvSpPr>
          <p:nvPr>
            <p:ph type="sldNum" sz="quarter" idx="12"/>
          </p:nvPr>
        </p:nvSpPr>
        <p:spPr/>
        <p:txBody>
          <a:bodyPr/>
          <a:lstStyle/>
          <a:p>
            <a:fld id="{3FF131CF-B26C-E347-9AC9-78212C099DD5}" type="slidenum">
              <a:rPr lang="en-US" smtClean="0"/>
              <a:t>19</a:t>
            </a:fld>
            <a:endParaRPr lang="en-US"/>
          </a:p>
        </p:txBody>
      </p:sp>
    </p:spTree>
    <p:extLst>
      <p:ext uri="{BB962C8B-B14F-4D97-AF65-F5344CB8AC3E}">
        <p14:creationId xmlns:p14="http://schemas.microsoft.com/office/powerpoint/2010/main" val="315191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is-IS" b="1" dirty="0" smtClean="0"/>
              <a:t>Finish Single-Cycle RISC-V Datapath</a:t>
            </a:r>
          </a:p>
          <a:p>
            <a:r>
              <a:rPr lang="is-IS" dirty="0" smtClean="0"/>
              <a:t>Controller</a:t>
            </a:r>
          </a:p>
          <a:p>
            <a:r>
              <a:rPr lang="is-IS" dirty="0" smtClean="0"/>
              <a:t>Instruction Timing</a:t>
            </a:r>
          </a:p>
          <a:p>
            <a:r>
              <a:rPr lang="is-IS" dirty="0" smtClean="0"/>
              <a:t>Performance Measures</a:t>
            </a:r>
          </a:p>
          <a:p>
            <a:r>
              <a:rPr lang="is-IS" dirty="0" smtClean="0"/>
              <a:t>Introduction to Pipelining</a:t>
            </a:r>
          </a:p>
          <a:p>
            <a:r>
              <a:rPr lang="is-IS" dirty="0" smtClean="0"/>
              <a:t>Pipelined </a:t>
            </a:r>
            <a:r>
              <a:rPr lang="en-US" dirty="0" smtClean="0"/>
              <a:t>RISC-V</a:t>
            </a:r>
            <a:r>
              <a:rPr lang="is-IS" dirty="0" smtClean="0"/>
              <a:t> Datapath</a:t>
            </a:r>
          </a:p>
          <a:p>
            <a:r>
              <a:rPr lang="is-IS" dirty="0" smtClean="0"/>
              <a:t>A</a:t>
            </a:r>
            <a:r>
              <a:rPr lang="en-US" dirty="0" smtClean="0"/>
              <a:t>n</a:t>
            </a:r>
            <a:r>
              <a:rPr lang="is-IS" dirty="0" smtClean="0"/>
              <a:t>d in Conclusion, ...</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a:t>
            </a:fld>
            <a:endParaRPr lang="en-US"/>
          </a:p>
        </p:txBody>
      </p:sp>
    </p:spTree>
    <p:extLst>
      <p:ext uri="{BB962C8B-B14F-4D97-AF65-F5344CB8AC3E}">
        <p14:creationId xmlns:p14="http://schemas.microsoft.com/office/powerpoint/2010/main" val="1573635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RV32I, a nine-bit ISA!</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20</a:t>
            </a:fld>
            <a:endParaRPr lang="en-US" dirty="0"/>
          </a:p>
        </p:txBody>
      </p:sp>
      <p:pic>
        <p:nvPicPr>
          <p:cNvPr id="5" name="Picture 4" descr="Untitled.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1123950"/>
            <a:ext cx="4457050" cy="3105149"/>
          </a:xfrm>
          <a:prstGeom prst="rect">
            <a:avLst/>
          </a:prstGeom>
        </p:spPr>
      </p:pic>
      <p:pic>
        <p:nvPicPr>
          <p:cNvPr id="6" name="Picture 5" descr="Untitled.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4223" y="1200150"/>
            <a:ext cx="4562068" cy="2952750"/>
          </a:xfrm>
          <a:prstGeom prst="rect">
            <a:avLst/>
          </a:prstGeom>
        </p:spPr>
      </p:pic>
      <p:sp>
        <p:nvSpPr>
          <p:cNvPr id="8" name="Rectangle 7"/>
          <p:cNvSpPr/>
          <p:nvPr/>
        </p:nvSpPr>
        <p:spPr>
          <a:xfrm>
            <a:off x="4572000" y="2876550"/>
            <a:ext cx="3962400" cy="1295400"/>
          </a:xfrm>
          <a:prstGeom prst="rect">
            <a:avLst/>
          </a:prstGeom>
          <a:solidFill>
            <a:schemeClr val="accent3">
              <a:lumMod val="40000"/>
              <a:lumOff val="60000"/>
              <a:alpha val="45000"/>
            </a:schemeClr>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0" numCol="1" spcCol="0" rtlCol="0" fromWordArt="0" anchor="ctr" anchorCtr="0" forceAA="0" compatLnSpc="1">
            <a:prstTxWarp prst="textNoShape">
              <a:avLst/>
            </a:prstTxWarp>
            <a:noAutofit/>
          </a:bodyPr>
          <a:lstStyle/>
          <a:p>
            <a:pPr algn="ctr"/>
            <a:r>
              <a:rPr lang="en-US" sz="2400" dirty="0" smtClean="0">
                <a:solidFill>
                  <a:srgbClr val="000000"/>
                </a:solidFill>
              </a:rPr>
              <a:t>Not in CS61C</a:t>
            </a:r>
          </a:p>
        </p:txBody>
      </p:sp>
      <p:sp>
        <p:nvSpPr>
          <p:cNvPr id="3" name="TextBox 2"/>
          <p:cNvSpPr txBox="1"/>
          <p:nvPr/>
        </p:nvSpPr>
        <p:spPr>
          <a:xfrm>
            <a:off x="2286000" y="4324350"/>
            <a:ext cx="4724400" cy="646331"/>
          </a:xfrm>
          <a:prstGeom prst="rect">
            <a:avLst/>
          </a:prstGeom>
          <a:noFill/>
        </p:spPr>
        <p:txBody>
          <a:bodyPr wrap="square" rtlCol="0">
            <a:spAutoFit/>
          </a:bodyPr>
          <a:lstStyle/>
          <a:p>
            <a:r>
              <a:rPr lang="en-US" dirty="0" smtClean="0"/>
              <a:t>Instruction type encoded using only 9 bits </a:t>
            </a:r>
            <a:r>
              <a:rPr lang="en-US" dirty="0" err="1" smtClean="0"/>
              <a:t>inst</a:t>
            </a:r>
            <a:r>
              <a:rPr lang="en-US" dirty="0" smtClean="0"/>
              <a:t>[30],</a:t>
            </a:r>
            <a:r>
              <a:rPr lang="en-US" dirty="0" err="1" smtClean="0"/>
              <a:t>inst</a:t>
            </a:r>
            <a:r>
              <a:rPr lang="en-US" dirty="0" smtClean="0"/>
              <a:t>[14:12], </a:t>
            </a:r>
            <a:r>
              <a:rPr lang="en-US" dirty="0" err="1" smtClean="0"/>
              <a:t>inst</a:t>
            </a:r>
            <a:r>
              <a:rPr lang="en-US" dirty="0" smtClean="0"/>
              <a:t>[6:2]</a:t>
            </a:r>
          </a:p>
        </p:txBody>
      </p:sp>
      <p:sp>
        <p:nvSpPr>
          <p:cNvPr id="9" name="Rectangle 8"/>
          <p:cNvSpPr/>
          <p:nvPr/>
        </p:nvSpPr>
        <p:spPr>
          <a:xfrm>
            <a:off x="8001000" y="1200150"/>
            <a:ext cx="304800" cy="1676400"/>
          </a:xfrm>
          <a:prstGeom prst="rect">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573318" y="1129722"/>
            <a:ext cx="259773" cy="3061278"/>
          </a:xfrm>
          <a:prstGeom prst="rect">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955309" y="1223818"/>
            <a:ext cx="49646" cy="1639455"/>
          </a:xfrm>
          <a:prstGeom prst="rect">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464955" y="1154544"/>
            <a:ext cx="155863" cy="3027219"/>
          </a:xfrm>
          <a:prstGeom prst="rect">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929582" y="1223818"/>
            <a:ext cx="155863" cy="1667163"/>
          </a:xfrm>
          <a:prstGeom prst="rect">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876800" y="742950"/>
            <a:ext cx="902072" cy="369332"/>
          </a:xfrm>
          <a:prstGeom prst="rect">
            <a:avLst/>
          </a:prstGeom>
          <a:noFill/>
        </p:spPr>
        <p:txBody>
          <a:bodyPr wrap="none" rtlCol="0">
            <a:spAutoFit/>
          </a:bodyPr>
          <a:lstStyle/>
          <a:p>
            <a:r>
              <a:rPr lang="en-US" dirty="0" err="1" smtClean="0"/>
              <a:t>inst</a:t>
            </a:r>
            <a:r>
              <a:rPr lang="en-US" dirty="0" smtClean="0"/>
              <a:t>[30]</a:t>
            </a:r>
            <a:endParaRPr lang="en-US" dirty="0"/>
          </a:p>
        </p:txBody>
      </p:sp>
      <p:cxnSp>
        <p:nvCxnSpPr>
          <p:cNvPr id="16" name="Straight Arrow Connector 15"/>
          <p:cNvCxnSpPr>
            <a:stCxn id="14" idx="2"/>
            <a:endCxn id="11" idx="0"/>
          </p:cNvCxnSpPr>
          <p:nvPr/>
        </p:nvCxnSpPr>
        <p:spPr>
          <a:xfrm flipH="1">
            <a:off x="4980132" y="1112282"/>
            <a:ext cx="347704" cy="1115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553200" y="742950"/>
            <a:ext cx="1197826" cy="369332"/>
          </a:xfrm>
          <a:prstGeom prst="rect">
            <a:avLst/>
          </a:prstGeom>
          <a:noFill/>
        </p:spPr>
        <p:txBody>
          <a:bodyPr wrap="none" rtlCol="0">
            <a:spAutoFit/>
          </a:bodyPr>
          <a:lstStyle/>
          <a:p>
            <a:r>
              <a:rPr lang="en-US" dirty="0" err="1" smtClean="0"/>
              <a:t>inst</a:t>
            </a:r>
            <a:r>
              <a:rPr lang="en-US" dirty="0" smtClean="0"/>
              <a:t>[14:12]</a:t>
            </a:r>
            <a:endParaRPr lang="en-US" dirty="0"/>
          </a:p>
        </p:txBody>
      </p:sp>
      <p:cxnSp>
        <p:nvCxnSpPr>
          <p:cNvPr id="20" name="Straight Arrow Connector 19"/>
          <p:cNvCxnSpPr>
            <a:stCxn id="19" idx="2"/>
            <a:endCxn id="13" idx="0"/>
          </p:cNvCxnSpPr>
          <p:nvPr/>
        </p:nvCxnSpPr>
        <p:spPr>
          <a:xfrm flipH="1">
            <a:off x="7007514" y="1112282"/>
            <a:ext cx="144599" cy="1115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772400" y="666750"/>
            <a:ext cx="963838" cy="369332"/>
          </a:xfrm>
          <a:prstGeom prst="rect">
            <a:avLst/>
          </a:prstGeom>
          <a:noFill/>
        </p:spPr>
        <p:txBody>
          <a:bodyPr wrap="none" rtlCol="0">
            <a:spAutoFit/>
          </a:bodyPr>
          <a:lstStyle/>
          <a:p>
            <a:r>
              <a:rPr lang="en-US" dirty="0" err="1" smtClean="0"/>
              <a:t>inst</a:t>
            </a:r>
            <a:r>
              <a:rPr lang="en-US" dirty="0" smtClean="0"/>
              <a:t>[6:2]</a:t>
            </a:r>
            <a:endParaRPr lang="en-US" dirty="0"/>
          </a:p>
        </p:txBody>
      </p:sp>
      <p:cxnSp>
        <p:nvCxnSpPr>
          <p:cNvPr id="24" name="Straight Arrow Connector 23"/>
          <p:cNvCxnSpPr>
            <a:stCxn id="23" idx="2"/>
          </p:cNvCxnSpPr>
          <p:nvPr/>
        </p:nvCxnSpPr>
        <p:spPr>
          <a:xfrm flipH="1">
            <a:off x="8153400" y="1036082"/>
            <a:ext cx="100919" cy="1640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031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ROM-based Control</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21</a:t>
            </a:fld>
            <a:endParaRPr lang="en-US"/>
          </a:p>
        </p:txBody>
      </p:sp>
      <p:sp>
        <p:nvSpPr>
          <p:cNvPr id="7" name="Rectangle 6"/>
          <p:cNvSpPr/>
          <p:nvPr/>
        </p:nvSpPr>
        <p:spPr>
          <a:xfrm>
            <a:off x="838199" y="2190750"/>
            <a:ext cx="5556739"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ROM</a:t>
            </a:r>
            <a:endParaRPr lang="en-US" sz="4400" dirty="0"/>
          </a:p>
        </p:txBody>
      </p:sp>
      <p:cxnSp>
        <p:nvCxnSpPr>
          <p:cNvPr id="22" name="Straight Arrow Connector 21"/>
          <p:cNvCxnSpPr/>
          <p:nvPr/>
        </p:nvCxnSpPr>
        <p:spPr>
          <a:xfrm>
            <a:off x="1688468" y="1833551"/>
            <a:ext cx="0" cy="3475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4263" y="1428750"/>
            <a:ext cx="2402371" cy="461665"/>
          </a:xfrm>
          <a:prstGeom prst="rect">
            <a:avLst/>
          </a:prstGeom>
          <a:noFill/>
        </p:spPr>
        <p:txBody>
          <a:bodyPr wrap="none" rtlCol="0">
            <a:spAutoFit/>
          </a:bodyPr>
          <a:lstStyle/>
          <a:p>
            <a:pPr algn="ctr"/>
            <a:r>
              <a:rPr lang="en-US" sz="2400" dirty="0" err="1" smtClean="0">
                <a:solidFill>
                  <a:srgbClr val="3064C0"/>
                </a:solidFill>
              </a:rPr>
              <a:t>Inst</a:t>
            </a:r>
            <a:r>
              <a:rPr lang="en-US" sz="2400" dirty="0" smtClean="0">
                <a:solidFill>
                  <a:srgbClr val="3064C0"/>
                </a:solidFill>
              </a:rPr>
              <a:t>[30,14:12,6:2]</a:t>
            </a:r>
            <a:endParaRPr lang="en-US" sz="2400" dirty="0">
              <a:solidFill>
                <a:srgbClr val="3064C0"/>
              </a:solidFill>
            </a:endParaRPr>
          </a:p>
        </p:txBody>
      </p:sp>
      <p:cxnSp>
        <p:nvCxnSpPr>
          <p:cNvPr id="32" name="Straight Arrow Connector 31"/>
          <p:cNvCxnSpPr/>
          <p:nvPr/>
        </p:nvCxnSpPr>
        <p:spPr>
          <a:xfrm>
            <a:off x="3971370" y="1857423"/>
            <a:ext cx="0" cy="3475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91110" y="1483013"/>
            <a:ext cx="771365" cy="461665"/>
          </a:xfrm>
          <a:prstGeom prst="rect">
            <a:avLst/>
          </a:prstGeom>
          <a:noFill/>
        </p:spPr>
        <p:txBody>
          <a:bodyPr wrap="none" rtlCol="0">
            <a:spAutoFit/>
          </a:bodyPr>
          <a:lstStyle/>
          <a:p>
            <a:pPr algn="ctr"/>
            <a:r>
              <a:rPr lang="en-US" sz="2400" dirty="0" err="1" smtClean="0">
                <a:solidFill>
                  <a:srgbClr val="3064C0"/>
                </a:solidFill>
              </a:rPr>
              <a:t>BrEq</a:t>
            </a:r>
            <a:endParaRPr lang="en-US" sz="2400" dirty="0">
              <a:solidFill>
                <a:srgbClr val="3064C0"/>
              </a:solidFill>
            </a:endParaRPr>
          </a:p>
        </p:txBody>
      </p:sp>
      <p:cxnSp>
        <p:nvCxnSpPr>
          <p:cNvPr id="40" name="Straight Connector 39"/>
          <p:cNvCxnSpPr/>
          <p:nvPr/>
        </p:nvCxnSpPr>
        <p:spPr>
          <a:xfrm flipV="1">
            <a:off x="1532966" y="1886872"/>
            <a:ext cx="322729" cy="126893"/>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30958" y="1868829"/>
            <a:ext cx="301660" cy="369332"/>
          </a:xfrm>
          <a:prstGeom prst="rect">
            <a:avLst/>
          </a:prstGeom>
          <a:noFill/>
        </p:spPr>
        <p:txBody>
          <a:bodyPr wrap="none" rtlCol="0">
            <a:spAutoFit/>
          </a:bodyPr>
          <a:lstStyle/>
          <a:p>
            <a:r>
              <a:rPr lang="en-US" dirty="0">
                <a:solidFill>
                  <a:srgbClr val="3064C0"/>
                </a:solidFill>
              </a:rPr>
              <a:t>9</a:t>
            </a:r>
          </a:p>
        </p:txBody>
      </p:sp>
      <p:grpSp>
        <p:nvGrpSpPr>
          <p:cNvPr id="18" name="Group 17"/>
          <p:cNvGrpSpPr/>
          <p:nvPr/>
        </p:nvGrpSpPr>
        <p:grpSpPr>
          <a:xfrm>
            <a:off x="6400800" y="2038350"/>
            <a:ext cx="1596440" cy="400110"/>
            <a:chOff x="6400800" y="2495550"/>
            <a:chExt cx="1596440" cy="400110"/>
          </a:xfrm>
        </p:grpSpPr>
        <p:sp>
          <p:nvSpPr>
            <p:cNvPr id="28" name="TextBox 27"/>
            <p:cNvSpPr txBox="1"/>
            <p:nvPr/>
          </p:nvSpPr>
          <p:spPr>
            <a:xfrm>
              <a:off x="7239000" y="2495550"/>
              <a:ext cx="758240" cy="400110"/>
            </a:xfrm>
            <a:prstGeom prst="rect">
              <a:avLst/>
            </a:prstGeom>
            <a:noFill/>
          </p:spPr>
          <p:txBody>
            <a:bodyPr wrap="none" rtlCol="0">
              <a:spAutoFit/>
            </a:bodyPr>
            <a:lstStyle/>
            <a:p>
              <a:r>
                <a:rPr lang="en-US" sz="2000" dirty="0" err="1" smtClean="0">
                  <a:solidFill>
                    <a:srgbClr val="3064C0"/>
                  </a:solidFill>
                </a:rPr>
                <a:t>PCSel</a:t>
              </a:r>
              <a:endParaRPr lang="en-US" sz="2000" dirty="0">
                <a:solidFill>
                  <a:srgbClr val="3064C0"/>
                </a:solidFill>
              </a:endParaRPr>
            </a:p>
          </p:txBody>
        </p:sp>
        <p:cxnSp>
          <p:nvCxnSpPr>
            <p:cNvPr id="16" name="Straight Arrow Connector 15"/>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394938" y="3164153"/>
            <a:ext cx="2239747" cy="457615"/>
            <a:chOff x="6394938" y="2071261"/>
            <a:chExt cx="2239747" cy="457615"/>
          </a:xfrm>
        </p:grpSpPr>
        <p:sp>
          <p:nvSpPr>
            <p:cNvPr id="26" name="TextBox 25"/>
            <p:cNvSpPr txBox="1"/>
            <p:nvPr/>
          </p:nvSpPr>
          <p:spPr>
            <a:xfrm>
              <a:off x="7239000" y="2114550"/>
              <a:ext cx="1395685" cy="400110"/>
            </a:xfrm>
            <a:prstGeom prst="rect">
              <a:avLst/>
            </a:prstGeom>
            <a:noFill/>
          </p:spPr>
          <p:txBody>
            <a:bodyPr wrap="none" rtlCol="0">
              <a:spAutoFit/>
            </a:bodyPr>
            <a:lstStyle/>
            <a:p>
              <a:r>
                <a:rPr lang="en-US" sz="2000" dirty="0" err="1" smtClean="0">
                  <a:solidFill>
                    <a:srgbClr val="3064C0"/>
                  </a:solidFill>
                </a:rPr>
                <a:t>ALUSel</a:t>
              </a:r>
              <a:r>
                <a:rPr lang="en-US" sz="2000" dirty="0" smtClean="0">
                  <a:solidFill>
                    <a:srgbClr val="3064C0"/>
                  </a:solidFill>
                </a:rPr>
                <a:t>[3:0]</a:t>
              </a:r>
              <a:endParaRPr lang="en-US" sz="2000" dirty="0">
                <a:solidFill>
                  <a:srgbClr val="3064C0"/>
                </a:solidFill>
              </a:endParaRPr>
            </a:p>
          </p:txBody>
        </p:sp>
        <p:grpSp>
          <p:nvGrpSpPr>
            <p:cNvPr id="8" name="Group 7"/>
            <p:cNvGrpSpPr/>
            <p:nvPr/>
          </p:nvGrpSpPr>
          <p:grpSpPr>
            <a:xfrm>
              <a:off x="6394938" y="2071261"/>
              <a:ext cx="855028" cy="457615"/>
              <a:chOff x="6394938" y="2071261"/>
              <a:chExt cx="855028" cy="457615"/>
            </a:xfrm>
          </p:grpSpPr>
          <p:cxnSp>
            <p:nvCxnSpPr>
              <p:cNvPr id="13" name="Straight Arrow Connector 12"/>
              <p:cNvCxnSpPr/>
              <p:nvPr/>
            </p:nvCxnSpPr>
            <p:spPr>
              <a:xfrm>
                <a:off x="6394938" y="2365294"/>
                <a:ext cx="8550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748319" y="2308907"/>
                <a:ext cx="192565" cy="219969"/>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629400" y="2071261"/>
                <a:ext cx="301660" cy="369332"/>
              </a:xfrm>
              <a:prstGeom prst="rect">
                <a:avLst/>
              </a:prstGeom>
              <a:noFill/>
            </p:spPr>
            <p:txBody>
              <a:bodyPr wrap="none" rtlCol="0">
                <a:spAutoFit/>
              </a:bodyPr>
              <a:lstStyle/>
              <a:p>
                <a:r>
                  <a:rPr lang="en-US" dirty="0" smtClean="0">
                    <a:solidFill>
                      <a:srgbClr val="3064C0"/>
                    </a:solidFill>
                  </a:rPr>
                  <a:t>4</a:t>
                </a:r>
                <a:endParaRPr lang="en-US" dirty="0">
                  <a:solidFill>
                    <a:srgbClr val="3064C0"/>
                  </a:solidFill>
                </a:endParaRPr>
              </a:p>
            </p:txBody>
          </p:sp>
        </p:grpSp>
      </p:grpSp>
      <p:cxnSp>
        <p:nvCxnSpPr>
          <p:cNvPr id="52" name="Straight Arrow Connector 51"/>
          <p:cNvCxnSpPr/>
          <p:nvPr/>
        </p:nvCxnSpPr>
        <p:spPr>
          <a:xfrm>
            <a:off x="998217" y="1235099"/>
            <a:ext cx="5012619"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029675" y="1030801"/>
            <a:ext cx="3003346" cy="461665"/>
          </a:xfrm>
          <a:prstGeom prst="rect">
            <a:avLst/>
          </a:prstGeom>
          <a:solidFill>
            <a:schemeClr val="bg1"/>
          </a:solidFill>
        </p:spPr>
        <p:txBody>
          <a:bodyPr wrap="none" rtlCol="0">
            <a:spAutoFit/>
          </a:bodyPr>
          <a:lstStyle/>
          <a:p>
            <a:pPr algn="ctr"/>
            <a:r>
              <a:rPr lang="en-US" sz="2400" dirty="0" smtClean="0">
                <a:solidFill>
                  <a:srgbClr val="00B050"/>
                </a:solidFill>
              </a:rPr>
              <a:t>11-bit address (inputs)</a:t>
            </a:r>
            <a:endParaRPr lang="en-US" sz="2400" dirty="0">
              <a:solidFill>
                <a:srgbClr val="00B050"/>
              </a:solidFill>
            </a:endParaRPr>
          </a:p>
        </p:txBody>
      </p:sp>
      <p:sp>
        <p:nvSpPr>
          <p:cNvPr id="54" name="TextBox 53"/>
          <p:cNvSpPr txBox="1"/>
          <p:nvPr/>
        </p:nvSpPr>
        <p:spPr>
          <a:xfrm>
            <a:off x="5669744" y="4440391"/>
            <a:ext cx="2881468" cy="461665"/>
          </a:xfrm>
          <a:prstGeom prst="rect">
            <a:avLst/>
          </a:prstGeom>
          <a:solidFill>
            <a:schemeClr val="bg1"/>
          </a:solidFill>
        </p:spPr>
        <p:txBody>
          <a:bodyPr wrap="none" rtlCol="0">
            <a:spAutoFit/>
          </a:bodyPr>
          <a:lstStyle/>
          <a:p>
            <a:pPr algn="ctr"/>
            <a:r>
              <a:rPr lang="en-US" sz="2400" dirty="0" smtClean="0">
                <a:solidFill>
                  <a:srgbClr val="00B050"/>
                </a:solidFill>
              </a:rPr>
              <a:t>15 data bits (outputs) </a:t>
            </a:r>
            <a:endParaRPr lang="en-US" sz="2400" dirty="0">
              <a:solidFill>
                <a:srgbClr val="00B050"/>
              </a:solidFill>
            </a:endParaRPr>
          </a:p>
        </p:txBody>
      </p:sp>
      <p:cxnSp>
        <p:nvCxnSpPr>
          <p:cNvPr id="37" name="Straight Arrow Connector 36"/>
          <p:cNvCxnSpPr/>
          <p:nvPr/>
        </p:nvCxnSpPr>
        <p:spPr>
          <a:xfrm>
            <a:off x="4937724" y="1853960"/>
            <a:ext cx="0" cy="3475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568684" y="1479550"/>
            <a:ext cx="748923" cy="461665"/>
          </a:xfrm>
          <a:prstGeom prst="rect">
            <a:avLst/>
          </a:prstGeom>
          <a:noFill/>
        </p:spPr>
        <p:txBody>
          <a:bodyPr wrap="none" rtlCol="0">
            <a:spAutoFit/>
          </a:bodyPr>
          <a:lstStyle/>
          <a:p>
            <a:pPr algn="ctr"/>
            <a:r>
              <a:rPr lang="en-US" sz="2400" dirty="0" err="1" smtClean="0">
                <a:solidFill>
                  <a:srgbClr val="3064C0"/>
                </a:solidFill>
              </a:rPr>
              <a:t>BrLT</a:t>
            </a:r>
            <a:endParaRPr lang="en-US" sz="2400" dirty="0">
              <a:solidFill>
                <a:srgbClr val="3064C0"/>
              </a:solidFill>
            </a:endParaRPr>
          </a:p>
        </p:txBody>
      </p:sp>
      <p:grpSp>
        <p:nvGrpSpPr>
          <p:cNvPr id="50" name="Group 49"/>
          <p:cNvGrpSpPr/>
          <p:nvPr/>
        </p:nvGrpSpPr>
        <p:grpSpPr>
          <a:xfrm>
            <a:off x="6400800" y="2243858"/>
            <a:ext cx="2293347" cy="463510"/>
            <a:chOff x="6394938" y="2065366"/>
            <a:chExt cx="2293347" cy="463510"/>
          </a:xfrm>
        </p:grpSpPr>
        <p:sp>
          <p:nvSpPr>
            <p:cNvPr id="51" name="TextBox 50"/>
            <p:cNvSpPr txBox="1"/>
            <p:nvPr/>
          </p:nvSpPr>
          <p:spPr>
            <a:xfrm>
              <a:off x="7239000" y="2114550"/>
              <a:ext cx="1449285" cy="400110"/>
            </a:xfrm>
            <a:prstGeom prst="rect">
              <a:avLst/>
            </a:prstGeom>
            <a:noFill/>
          </p:spPr>
          <p:txBody>
            <a:bodyPr wrap="none" rtlCol="0">
              <a:spAutoFit/>
            </a:bodyPr>
            <a:lstStyle/>
            <a:p>
              <a:r>
                <a:rPr lang="en-US" sz="2000" dirty="0" err="1" smtClean="0">
                  <a:solidFill>
                    <a:srgbClr val="3064C0"/>
                  </a:solidFill>
                </a:rPr>
                <a:t>ImmSel</a:t>
              </a:r>
              <a:r>
                <a:rPr lang="en-US" sz="2000" dirty="0" smtClean="0">
                  <a:solidFill>
                    <a:srgbClr val="3064C0"/>
                  </a:solidFill>
                </a:rPr>
                <a:t>[2:0]</a:t>
              </a:r>
              <a:endParaRPr lang="en-US" sz="2000" dirty="0">
                <a:solidFill>
                  <a:srgbClr val="3064C0"/>
                </a:solidFill>
              </a:endParaRPr>
            </a:p>
          </p:txBody>
        </p:sp>
        <p:grpSp>
          <p:nvGrpSpPr>
            <p:cNvPr id="55" name="Group 54"/>
            <p:cNvGrpSpPr/>
            <p:nvPr/>
          </p:nvGrpSpPr>
          <p:grpSpPr>
            <a:xfrm>
              <a:off x="6394938" y="2065366"/>
              <a:ext cx="855028" cy="463510"/>
              <a:chOff x="6394938" y="2065366"/>
              <a:chExt cx="855028" cy="463510"/>
            </a:xfrm>
          </p:grpSpPr>
          <p:cxnSp>
            <p:nvCxnSpPr>
              <p:cNvPr id="56" name="Straight Arrow Connector 55"/>
              <p:cNvCxnSpPr/>
              <p:nvPr/>
            </p:nvCxnSpPr>
            <p:spPr>
              <a:xfrm>
                <a:off x="6394938" y="2365294"/>
                <a:ext cx="8550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748319" y="2308907"/>
                <a:ext cx="192565" cy="219969"/>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623538" y="2065366"/>
                <a:ext cx="301660" cy="369332"/>
              </a:xfrm>
              <a:prstGeom prst="rect">
                <a:avLst/>
              </a:prstGeom>
              <a:noFill/>
            </p:spPr>
            <p:txBody>
              <a:bodyPr wrap="none" rtlCol="0">
                <a:spAutoFit/>
              </a:bodyPr>
              <a:lstStyle/>
              <a:p>
                <a:r>
                  <a:rPr lang="en-US" dirty="0">
                    <a:solidFill>
                      <a:srgbClr val="3064C0"/>
                    </a:solidFill>
                  </a:rPr>
                  <a:t>3</a:t>
                </a:r>
              </a:p>
            </p:txBody>
          </p:sp>
        </p:grpSp>
      </p:grpSp>
      <p:grpSp>
        <p:nvGrpSpPr>
          <p:cNvPr id="59" name="Group 58"/>
          <p:cNvGrpSpPr/>
          <p:nvPr/>
        </p:nvGrpSpPr>
        <p:grpSpPr>
          <a:xfrm>
            <a:off x="6400800" y="2552640"/>
            <a:ext cx="1551106" cy="400110"/>
            <a:chOff x="6400800" y="2495550"/>
            <a:chExt cx="1551106" cy="400110"/>
          </a:xfrm>
        </p:grpSpPr>
        <p:sp>
          <p:nvSpPr>
            <p:cNvPr id="60" name="TextBox 59"/>
            <p:cNvSpPr txBox="1"/>
            <p:nvPr/>
          </p:nvSpPr>
          <p:spPr>
            <a:xfrm>
              <a:off x="7239000" y="2495550"/>
              <a:ext cx="712906" cy="400110"/>
            </a:xfrm>
            <a:prstGeom prst="rect">
              <a:avLst/>
            </a:prstGeom>
            <a:noFill/>
          </p:spPr>
          <p:txBody>
            <a:bodyPr wrap="none" rtlCol="0">
              <a:spAutoFit/>
            </a:bodyPr>
            <a:lstStyle/>
            <a:p>
              <a:r>
                <a:rPr lang="en-US" sz="2000" dirty="0" err="1" smtClean="0">
                  <a:solidFill>
                    <a:srgbClr val="3064C0"/>
                  </a:solidFill>
                </a:rPr>
                <a:t>BrUn</a:t>
              </a:r>
              <a:endParaRPr lang="en-US" sz="2000" dirty="0">
                <a:solidFill>
                  <a:srgbClr val="3064C0"/>
                </a:solidFill>
              </a:endParaRPr>
            </a:p>
          </p:txBody>
        </p:sp>
        <p:cxnSp>
          <p:nvCxnSpPr>
            <p:cNvPr id="61" name="Straight Arrow Connector 60"/>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6400800" y="2781240"/>
            <a:ext cx="1475589" cy="400110"/>
            <a:chOff x="6400800" y="2495550"/>
            <a:chExt cx="1475589" cy="400110"/>
          </a:xfrm>
        </p:grpSpPr>
        <p:sp>
          <p:nvSpPr>
            <p:cNvPr id="64" name="TextBox 63"/>
            <p:cNvSpPr txBox="1"/>
            <p:nvPr/>
          </p:nvSpPr>
          <p:spPr>
            <a:xfrm>
              <a:off x="7239000" y="2495550"/>
              <a:ext cx="637389" cy="400110"/>
            </a:xfrm>
            <a:prstGeom prst="rect">
              <a:avLst/>
            </a:prstGeom>
            <a:noFill/>
          </p:spPr>
          <p:txBody>
            <a:bodyPr wrap="none" rtlCol="0">
              <a:spAutoFit/>
            </a:bodyPr>
            <a:lstStyle/>
            <a:p>
              <a:r>
                <a:rPr lang="en-US" sz="2000" dirty="0" err="1" smtClean="0">
                  <a:solidFill>
                    <a:srgbClr val="3064C0"/>
                  </a:solidFill>
                </a:rPr>
                <a:t>ASel</a:t>
              </a:r>
              <a:endParaRPr lang="en-US" sz="2000" dirty="0">
                <a:solidFill>
                  <a:srgbClr val="3064C0"/>
                </a:solidFill>
              </a:endParaRPr>
            </a:p>
          </p:txBody>
        </p:sp>
        <p:cxnSp>
          <p:nvCxnSpPr>
            <p:cNvPr id="65" name="Straight Arrow Connector 64"/>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6400800" y="3009840"/>
            <a:ext cx="1466697" cy="400110"/>
            <a:chOff x="6400800" y="2495550"/>
            <a:chExt cx="1466697" cy="400110"/>
          </a:xfrm>
        </p:grpSpPr>
        <p:sp>
          <p:nvSpPr>
            <p:cNvPr id="68" name="TextBox 67"/>
            <p:cNvSpPr txBox="1"/>
            <p:nvPr/>
          </p:nvSpPr>
          <p:spPr>
            <a:xfrm>
              <a:off x="7239000" y="2495550"/>
              <a:ext cx="628497" cy="400110"/>
            </a:xfrm>
            <a:prstGeom prst="rect">
              <a:avLst/>
            </a:prstGeom>
            <a:noFill/>
          </p:spPr>
          <p:txBody>
            <a:bodyPr wrap="none" rtlCol="0">
              <a:spAutoFit/>
            </a:bodyPr>
            <a:lstStyle/>
            <a:p>
              <a:r>
                <a:rPr lang="en-US" sz="2000" dirty="0" err="1">
                  <a:solidFill>
                    <a:srgbClr val="3064C0"/>
                  </a:solidFill>
                </a:rPr>
                <a:t>B</a:t>
              </a:r>
              <a:r>
                <a:rPr lang="en-US" sz="2000" dirty="0" err="1" smtClean="0">
                  <a:solidFill>
                    <a:srgbClr val="3064C0"/>
                  </a:solidFill>
                </a:rPr>
                <a:t>Sel</a:t>
              </a:r>
              <a:endParaRPr lang="en-US" sz="2000" dirty="0">
                <a:solidFill>
                  <a:srgbClr val="3064C0"/>
                </a:solidFill>
              </a:endParaRPr>
            </a:p>
          </p:txBody>
        </p:sp>
        <p:cxnSp>
          <p:nvCxnSpPr>
            <p:cNvPr id="69" name="Straight Arrow Connector 68"/>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400800" y="3467040"/>
            <a:ext cx="1946196" cy="400110"/>
            <a:chOff x="6400800" y="2495550"/>
            <a:chExt cx="1946196" cy="400110"/>
          </a:xfrm>
        </p:grpSpPr>
        <p:sp>
          <p:nvSpPr>
            <p:cNvPr id="71" name="TextBox 70"/>
            <p:cNvSpPr txBox="1"/>
            <p:nvPr/>
          </p:nvSpPr>
          <p:spPr>
            <a:xfrm>
              <a:off x="7239000" y="2495550"/>
              <a:ext cx="1107996" cy="400110"/>
            </a:xfrm>
            <a:prstGeom prst="rect">
              <a:avLst/>
            </a:prstGeom>
            <a:noFill/>
          </p:spPr>
          <p:txBody>
            <a:bodyPr wrap="none" rtlCol="0">
              <a:spAutoFit/>
            </a:bodyPr>
            <a:lstStyle/>
            <a:p>
              <a:r>
                <a:rPr lang="en-US" sz="2000" dirty="0" err="1" smtClean="0">
                  <a:solidFill>
                    <a:srgbClr val="3064C0"/>
                  </a:solidFill>
                </a:rPr>
                <a:t>MemRW</a:t>
              </a:r>
              <a:endParaRPr lang="en-US" sz="2000" dirty="0">
                <a:solidFill>
                  <a:srgbClr val="3064C0"/>
                </a:solidFill>
              </a:endParaRPr>
            </a:p>
          </p:txBody>
        </p:sp>
        <p:cxnSp>
          <p:nvCxnSpPr>
            <p:cNvPr id="72" name="Straight Arrow Connector 71"/>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6400800" y="3695640"/>
            <a:ext cx="1898631" cy="400110"/>
            <a:chOff x="6400800" y="2495550"/>
            <a:chExt cx="1898631" cy="400110"/>
          </a:xfrm>
        </p:grpSpPr>
        <p:sp>
          <p:nvSpPr>
            <p:cNvPr id="74" name="TextBox 73"/>
            <p:cNvSpPr txBox="1"/>
            <p:nvPr/>
          </p:nvSpPr>
          <p:spPr>
            <a:xfrm>
              <a:off x="7239000" y="2495550"/>
              <a:ext cx="1060431" cy="400110"/>
            </a:xfrm>
            <a:prstGeom prst="rect">
              <a:avLst/>
            </a:prstGeom>
            <a:noFill/>
          </p:spPr>
          <p:txBody>
            <a:bodyPr wrap="none" rtlCol="0">
              <a:spAutoFit/>
            </a:bodyPr>
            <a:lstStyle/>
            <a:p>
              <a:r>
                <a:rPr lang="en-US" sz="2000" dirty="0" err="1" smtClean="0">
                  <a:solidFill>
                    <a:srgbClr val="3064C0"/>
                  </a:solidFill>
                </a:rPr>
                <a:t>RegWEn</a:t>
              </a:r>
              <a:endParaRPr lang="en-US" sz="2000" dirty="0">
                <a:solidFill>
                  <a:srgbClr val="3064C0"/>
                </a:solidFill>
              </a:endParaRPr>
            </a:p>
          </p:txBody>
        </p:sp>
        <p:cxnSp>
          <p:nvCxnSpPr>
            <p:cNvPr id="75" name="Straight Arrow Connector 74"/>
            <p:cNvCxnSpPr/>
            <p:nvPr/>
          </p:nvCxnSpPr>
          <p:spPr>
            <a:xfrm flipV="1">
              <a:off x="6400800" y="2724150"/>
              <a:ext cx="8382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400800" y="3867150"/>
            <a:ext cx="2186647" cy="457200"/>
            <a:chOff x="6394938" y="2071676"/>
            <a:chExt cx="2186647" cy="457200"/>
          </a:xfrm>
        </p:grpSpPr>
        <p:sp>
          <p:nvSpPr>
            <p:cNvPr id="77" name="TextBox 76"/>
            <p:cNvSpPr txBox="1"/>
            <p:nvPr/>
          </p:nvSpPr>
          <p:spPr>
            <a:xfrm>
              <a:off x="7239000" y="2114550"/>
              <a:ext cx="1342585" cy="400110"/>
            </a:xfrm>
            <a:prstGeom prst="rect">
              <a:avLst/>
            </a:prstGeom>
            <a:noFill/>
          </p:spPr>
          <p:txBody>
            <a:bodyPr wrap="none" rtlCol="0">
              <a:spAutoFit/>
            </a:bodyPr>
            <a:lstStyle/>
            <a:p>
              <a:r>
                <a:rPr lang="en-US" sz="2000" dirty="0" err="1" smtClean="0">
                  <a:solidFill>
                    <a:srgbClr val="3064C0"/>
                  </a:solidFill>
                </a:rPr>
                <a:t>WBSel</a:t>
              </a:r>
              <a:r>
                <a:rPr lang="en-US" sz="2000" dirty="0" smtClean="0">
                  <a:solidFill>
                    <a:srgbClr val="3064C0"/>
                  </a:solidFill>
                </a:rPr>
                <a:t>[1:0]</a:t>
              </a:r>
              <a:endParaRPr lang="en-US" sz="2000" dirty="0">
                <a:solidFill>
                  <a:srgbClr val="3064C0"/>
                </a:solidFill>
              </a:endParaRPr>
            </a:p>
          </p:txBody>
        </p:sp>
        <p:grpSp>
          <p:nvGrpSpPr>
            <p:cNvPr id="78" name="Group 77"/>
            <p:cNvGrpSpPr/>
            <p:nvPr/>
          </p:nvGrpSpPr>
          <p:grpSpPr>
            <a:xfrm>
              <a:off x="6394938" y="2071676"/>
              <a:ext cx="855028" cy="457200"/>
              <a:chOff x="6394938" y="2071676"/>
              <a:chExt cx="855028" cy="457200"/>
            </a:xfrm>
          </p:grpSpPr>
          <p:cxnSp>
            <p:nvCxnSpPr>
              <p:cNvPr id="79" name="Straight Arrow Connector 78"/>
              <p:cNvCxnSpPr/>
              <p:nvPr/>
            </p:nvCxnSpPr>
            <p:spPr>
              <a:xfrm>
                <a:off x="6394938" y="2365294"/>
                <a:ext cx="8550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748319" y="2308907"/>
                <a:ext cx="192565" cy="219969"/>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623538" y="2071676"/>
                <a:ext cx="301660" cy="369332"/>
              </a:xfrm>
              <a:prstGeom prst="rect">
                <a:avLst/>
              </a:prstGeom>
              <a:noFill/>
            </p:spPr>
            <p:txBody>
              <a:bodyPr wrap="none" rtlCol="0">
                <a:spAutoFit/>
              </a:bodyPr>
              <a:lstStyle/>
              <a:p>
                <a:r>
                  <a:rPr lang="en-US" dirty="0" smtClean="0">
                    <a:solidFill>
                      <a:srgbClr val="3064C0"/>
                    </a:solidFill>
                  </a:rPr>
                  <a:t>2</a:t>
                </a:r>
                <a:endParaRPr lang="en-US" dirty="0">
                  <a:solidFill>
                    <a:srgbClr val="3064C0"/>
                  </a:solidFill>
                </a:endParaRPr>
              </a:p>
            </p:txBody>
          </p:sp>
        </p:grpSp>
      </p:grpSp>
    </p:spTree>
    <p:extLst>
      <p:ext uri="{BB962C8B-B14F-4D97-AF65-F5344CB8AC3E}">
        <p14:creationId xmlns:p14="http://schemas.microsoft.com/office/powerpoint/2010/main" val="1436073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 Controller Implementation</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22</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790592254"/>
              </p:ext>
            </p:extLst>
          </p:nvPr>
        </p:nvGraphicFramePr>
        <p:xfrm>
          <a:off x="4267891" y="1327197"/>
          <a:ext cx="3848007" cy="2819399"/>
        </p:xfrm>
        <a:graphic>
          <a:graphicData uri="http://schemas.openxmlformats.org/drawingml/2006/table">
            <a:tbl>
              <a:tblPr firstRow="1" bandRow="1">
                <a:tableStyleId>{5940675A-B579-460E-94D1-54222C63F5DA}</a:tableStyleId>
              </a:tblPr>
              <a:tblGrid>
                <a:gridCol w="3848007"/>
              </a:tblGrid>
              <a:tr h="278130">
                <a:tc>
                  <a:txBody>
                    <a:bodyPr/>
                    <a:lstStyle/>
                    <a:p>
                      <a:pPr algn="ctr"/>
                      <a:r>
                        <a:rPr lang="en-US" sz="1400" dirty="0" smtClean="0"/>
                        <a:t>Control</a:t>
                      </a:r>
                      <a:r>
                        <a:rPr lang="en-US" sz="1400" baseline="0" dirty="0" smtClean="0"/>
                        <a:t> </a:t>
                      </a:r>
                      <a:r>
                        <a:rPr lang="en-US" sz="1400" dirty="0" smtClean="0"/>
                        <a:t>Word</a:t>
                      </a:r>
                      <a:r>
                        <a:rPr lang="en-US" sz="1400" baseline="0" dirty="0" smtClean="0"/>
                        <a:t> for </a:t>
                      </a:r>
                      <a:r>
                        <a:rPr lang="en-US" sz="1400" b="1" i="0" baseline="0" dirty="0" smtClean="0">
                          <a:latin typeface="Courier" charset="0"/>
                          <a:ea typeface="Courier" charset="0"/>
                          <a:cs typeface="Courier" charset="0"/>
                        </a:rPr>
                        <a:t>add</a:t>
                      </a:r>
                      <a:endParaRPr lang="en-US" sz="1400" b="1" i="0" dirty="0">
                        <a:latin typeface="Courier" charset="0"/>
                        <a:ea typeface="Courier" charset="0"/>
                        <a:cs typeface="Courier" charset="0"/>
                      </a:endParaRPr>
                    </a:p>
                  </a:txBody>
                  <a:tcPr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Control</a:t>
                      </a:r>
                      <a:r>
                        <a:rPr lang="en-US" sz="1400" baseline="0" dirty="0" smtClean="0"/>
                        <a:t> </a:t>
                      </a:r>
                      <a:r>
                        <a:rPr lang="en-US" sz="1400" dirty="0" smtClean="0"/>
                        <a:t>Word</a:t>
                      </a:r>
                      <a:r>
                        <a:rPr lang="en-US" sz="1400" baseline="0" dirty="0" smtClean="0"/>
                        <a:t> for </a:t>
                      </a:r>
                      <a:r>
                        <a:rPr lang="en-US" sz="1400" b="1" i="0" baseline="0" dirty="0" smtClean="0">
                          <a:latin typeface="Courier" charset="0"/>
                          <a:ea typeface="Courier" charset="0"/>
                          <a:cs typeface="Courier" charset="0"/>
                        </a:rPr>
                        <a:t>sub</a:t>
                      </a:r>
                      <a:endParaRPr lang="en-US" sz="1400" b="1" i="0" dirty="0" smtClean="0">
                        <a:latin typeface="Courier" charset="0"/>
                        <a:ea typeface="Courier" charset="0"/>
                        <a:cs typeface="Courier" charset="0"/>
                      </a:endParaRPr>
                    </a:p>
                  </a:txBody>
                  <a:tcPr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Control</a:t>
                      </a:r>
                      <a:r>
                        <a:rPr lang="en-US" sz="1400" baseline="0" dirty="0" smtClean="0"/>
                        <a:t> </a:t>
                      </a:r>
                      <a:r>
                        <a:rPr lang="en-US" sz="1400" dirty="0" smtClean="0"/>
                        <a:t>Word</a:t>
                      </a:r>
                      <a:r>
                        <a:rPr lang="en-US" sz="1400" baseline="0" dirty="0" smtClean="0"/>
                        <a:t> for </a:t>
                      </a:r>
                      <a:r>
                        <a:rPr lang="en-US" sz="1400" b="1" i="0" baseline="0" dirty="0" smtClean="0">
                          <a:latin typeface="Courier" charset="0"/>
                          <a:ea typeface="Courier" charset="0"/>
                          <a:cs typeface="Courier" charset="0"/>
                        </a:rPr>
                        <a:t>or</a:t>
                      </a:r>
                      <a:endParaRPr lang="en-US" sz="1400" b="1" i="0" dirty="0" smtClean="0">
                        <a:latin typeface="Courier" charset="0"/>
                        <a:ea typeface="Courier" charset="0"/>
                        <a:cs typeface="Courier" charset="0"/>
                      </a:endParaRPr>
                    </a:p>
                  </a:txBody>
                  <a:tcPr marT="34290" marB="34290"/>
                </a:tc>
              </a:tr>
              <a:tr h="278130">
                <a:tc>
                  <a:txBody>
                    <a:bodyPr/>
                    <a:lstStyle/>
                    <a:p>
                      <a:pPr algn="ctr"/>
                      <a:r>
                        <a:rPr lang="en-US" sz="1400" dirty="0" smtClean="0"/>
                        <a:t>.</a:t>
                      </a:r>
                      <a:endParaRPr lang="en-US" sz="1400" dirty="0"/>
                    </a:p>
                  </a:txBody>
                  <a:tcPr marT="34290" marB="34290"/>
                </a:tc>
              </a:tr>
              <a:tr h="278130">
                <a:tc>
                  <a:txBody>
                    <a:bodyPr/>
                    <a:lstStyle/>
                    <a:p>
                      <a:pPr algn="ctr"/>
                      <a:r>
                        <a:rPr lang="en-US" sz="1400" dirty="0" smtClean="0"/>
                        <a:t>.</a:t>
                      </a:r>
                      <a:endParaRPr lang="en-US" sz="1400" dirty="0"/>
                    </a:p>
                  </a:txBody>
                  <a:tcPr marT="34290" marB="34290"/>
                </a:tc>
              </a:tr>
              <a:tr h="278130">
                <a:tc>
                  <a:txBody>
                    <a:bodyPr/>
                    <a:lstStyle/>
                    <a:p>
                      <a:pPr algn="ctr"/>
                      <a:r>
                        <a:rPr lang="en-US" sz="1400" dirty="0" smtClean="0"/>
                        <a:t>.</a:t>
                      </a:r>
                      <a:endParaRPr lang="en-US" sz="1400" dirty="0"/>
                    </a:p>
                  </a:txBody>
                  <a:tcPr marT="34290" marB="34290"/>
                </a:tc>
              </a:tr>
              <a:tr h="278130">
                <a:tc>
                  <a:txBody>
                    <a:bodyPr/>
                    <a:lstStyle/>
                    <a:p>
                      <a:pPr algn="ctr"/>
                      <a:endParaRPr lang="en-US" sz="1400" dirty="0"/>
                    </a:p>
                  </a:txBody>
                  <a:tcPr marT="34290" marB="34290"/>
                </a:tc>
              </a:tr>
              <a:tr h="278130">
                <a:tc>
                  <a:txBody>
                    <a:bodyPr/>
                    <a:lstStyle/>
                    <a:p>
                      <a:pPr algn="ctr"/>
                      <a:endParaRPr lang="en-US" sz="1400" dirty="0"/>
                    </a:p>
                  </a:txBody>
                  <a:tcPr marT="34290" marB="34290"/>
                </a:tc>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T="34290" marB="34290"/>
                </a:tc>
              </a:tr>
              <a:tr h="278130">
                <a:tc>
                  <a:txBody>
                    <a:bodyPr/>
                    <a:lstStyle/>
                    <a:p>
                      <a:pPr algn="ctr"/>
                      <a:endParaRPr lang="en-US" sz="1400" dirty="0"/>
                    </a:p>
                  </a:txBody>
                  <a:tcPr marT="34290" marB="34290"/>
                </a:tc>
              </a:tr>
            </a:tbl>
          </a:graphicData>
        </a:graphic>
      </p:graphicFrame>
      <p:sp>
        <p:nvSpPr>
          <p:cNvPr id="8" name="Trapezoid 7"/>
          <p:cNvSpPr/>
          <p:nvPr/>
        </p:nvSpPr>
        <p:spPr>
          <a:xfrm rot="16200000">
            <a:off x="1493744" y="2132900"/>
            <a:ext cx="2781300" cy="1169894"/>
          </a:xfrm>
          <a:prstGeom prst="trapezoid">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Address</a:t>
            </a:r>
          </a:p>
          <a:p>
            <a:pPr algn="ctr"/>
            <a:r>
              <a:rPr lang="en-US" sz="2400" dirty="0" smtClean="0"/>
              <a:t>Decoder</a:t>
            </a:r>
            <a:endParaRPr lang="en-US" sz="2400" dirty="0"/>
          </a:p>
        </p:txBody>
      </p:sp>
      <p:cxnSp>
        <p:nvCxnSpPr>
          <p:cNvPr id="9" name="Straight Arrow Connector 8"/>
          <p:cNvCxnSpPr/>
          <p:nvPr/>
        </p:nvCxnSpPr>
        <p:spPr>
          <a:xfrm>
            <a:off x="3469342" y="1472453"/>
            <a:ext cx="798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69342" y="1748118"/>
            <a:ext cx="798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69342" y="2013697"/>
            <a:ext cx="798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69342" y="3963521"/>
            <a:ext cx="798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69342" y="3694580"/>
            <a:ext cx="798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47428" y="2423565"/>
            <a:ext cx="242938" cy="923330"/>
          </a:xfrm>
          <a:prstGeom prst="rect">
            <a:avLst/>
          </a:prstGeom>
          <a:noFill/>
          <a:ln w="38100">
            <a:noFill/>
          </a:ln>
        </p:spPr>
        <p:txBody>
          <a:bodyPr wrap="none" rtlCol="0">
            <a:spAutoFit/>
          </a:bodyPr>
          <a:lstStyle/>
          <a:p>
            <a:r>
              <a:rPr lang="en-US" dirty="0" smtClean="0"/>
              <a:t>.</a:t>
            </a:r>
          </a:p>
          <a:p>
            <a:r>
              <a:rPr lang="en-US" dirty="0" smtClean="0"/>
              <a:t>.</a:t>
            </a:r>
          </a:p>
          <a:p>
            <a:r>
              <a:rPr lang="en-US" dirty="0"/>
              <a:t>.</a:t>
            </a:r>
          </a:p>
        </p:txBody>
      </p:sp>
      <p:cxnSp>
        <p:nvCxnSpPr>
          <p:cNvPr id="15" name="Straight Arrow Connector 14"/>
          <p:cNvCxnSpPr>
            <a:endCxn id="13" idx="0"/>
          </p:cNvCxnSpPr>
          <p:nvPr/>
        </p:nvCxnSpPr>
        <p:spPr>
          <a:xfrm>
            <a:off x="1358153" y="2717846"/>
            <a:ext cx="94129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3436" y="2423566"/>
            <a:ext cx="748472" cy="1015663"/>
          </a:xfrm>
          <a:prstGeom prst="rect">
            <a:avLst/>
          </a:prstGeom>
          <a:noFill/>
          <a:ln w="38100">
            <a:noFill/>
          </a:ln>
        </p:spPr>
        <p:txBody>
          <a:bodyPr wrap="none" rtlCol="0">
            <a:spAutoFit/>
          </a:bodyPr>
          <a:lstStyle/>
          <a:p>
            <a:r>
              <a:rPr lang="en-US" sz="2000" b="1" dirty="0" err="1" smtClean="0"/>
              <a:t>Inst</a:t>
            </a:r>
            <a:r>
              <a:rPr lang="en-US" sz="2000" b="1" dirty="0" smtClean="0"/>
              <a:t>[]</a:t>
            </a:r>
          </a:p>
          <a:p>
            <a:r>
              <a:rPr lang="en-US" sz="2000" b="1" dirty="0" err="1" smtClean="0"/>
              <a:t>BrEQ</a:t>
            </a:r>
            <a:endParaRPr lang="en-US" sz="2000" b="1" dirty="0" smtClean="0"/>
          </a:p>
          <a:p>
            <a:r>
              <a:rPr lang="en-US" sz="2000" b="1" dirty="0" err="1" smtClean="0"/>
              <a:t>BrLT</a:t>
            </a:r>
            <a:endParaRPr lang="en-US" sz="2000" b="1" dirty="0"/>
          </a:p>
        </p:txBody>
      </p:sp>
      <p:cxnSp>
        <p:nvCxnSpPr>
          <p:cNvPr id="17" name="Straight Arrow Connector 16"/>
          <p:cNvCxnSpPr/>
          <p:nvPr/>
        </p:nvCxnSpPr>
        <p:spPr>
          <a:xfrm flipH="1">
            <a:off x="4587317" y="4108497"/>
            <a:ext cx="11579" cy="30935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792199" y="4108497"/>
            <a:ext cx="11579" cy="30935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918322" y="4108497"/>
            <a:ext cx="11579" cy="30935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223122" y="4108497"/>
            <a:ext cx="11579" cy="30935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547031" y="4108497"/>
            <a:ext cx="11579" cy="30935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50318" y="4417854"/>
            <a:ext cx="4083169" cy="400110"/>
          </a:xfrm>
          <a:prstGeom prst="rect">
            <a:avLst/>
          </a:prstGeom>
          <a:noFill/>
        </p:spPr>
        <p:txBody>
          <a:bodyPr wrap="none" rtlCol="0">
            <a:spAutoFit/>
          </a:bodyPr>
          <a:lstStyle/>
          <a:p>
            <a:pPr algn="ctr"/>
            <a:r>
              <a:rPr lang="en-US" sz="2000" b="1" dirty="0" smtClean="0">
                <a:solidFill>
                  <a:srgbClr val="3064C0"/>
                </a:solidFill>
              </a:rPr>
              <a:t>Controller output (</a:t>
            </a:r>
            <a:r>
              <a:rPr lang="en-US" sz="2000" b="1" dirty="0" err="1" smtClean="0">
                <a:solidFill>
                  <a:srgbClr val="3064C0"/>
                </a:solidFill>
              </a:rPr>
              <a:t>PCSel</a:t>
            </a:r>
            <a:r>
              <a:rPr lang="en-US" sz="2000" b="1" dirty="0" smtClean="0">
                <a:solidFill>
                  <a:srgbClr val="3064C0"/>
                </a:solidFill>
              </a:rPr>
              <a:t>, </a:t>
            </a:r>
            <a:r>
              <a:rPr lang="en-US" sz="2000" b="1" dirty="0" err="1" smtClean="0">
                <a:solidFill>
                  <a:srgbClr val="3064C0"/>
                </a:solidFill>
              </a:rPr>
              <a:t>ImmSel</a:t>
            </a:r>
            <a:r>
              <a:rPr lang="en-US" sz="2000" b="1" dirty="0" smtClean="0">
                <a:solidFill>
                  <a:srgbClr val="3064C0"/>
                </a:solidFill>
              </a:rPr>
              <a:t>, …)</a:t>
            </a:r>
            <a:endParaRPr lang="en-US" sz="2000" b="1" dirty="0">
              <a:solidFill>
                <a:srgbClr val="3064C0"/>
              </a:solidFill>
            </a:endParaRPr>
          </a:p>
        </p:txBody>
      </p:sp>
      <p:sp>
        <p:nvSpPr>
          <p:cNvPr id="26" name="TextBox 25"/>
          <p:cNvSpPr txBox="1"/>
          <p:nvPr/>
        </p:nvSpPr>
        <p:spPr>
          <a:xfrm>
            <a:off x="3469341" y="1148995"/>
            <a:ext cx="498554" cy="338554"/>
          </a:xfrm>
          <a:prstGeom prst="rect">
            <a:avLst/>
          </a:prstGeom>
          <a:noFill/>
        </p:spPr>
        <p:txBody>
          <a:bodyPr wrap="none" rtlCol="0">
            <a:spAutoFit/>
          </a:bodyPr>
          <a:lstStyle/>
          <a:p>
            <a:r>
              <a:rPr lang="en-US" sz="1600" dirty="0" smtClean="0">
                <a:solidFill>
                  <a:srgbClr val="3064C0"/>
                </a:solidFill>
              </a:rPr>
              <a:t>add</a:t>
            </a:r>
            <a:endParaRPr lang="en-US" sz="1600" dirty="0">
              <a:solidFill>
                <a:srgbClr val="3064C0"/>
              </a:solidFill>
            </a:endParaRPr>
          </a:p>
        </p:txBody>
      </p:sp>
      <p:sp>
        <p:nvSpPr>
          <p:cNvPr id="27" name="TextBox 26"/>
          <p:cNvSpPr txBox="1"/>
          <p:nvPr/>
        </p:nvSpPr>
        <p:spPr>
          <a:xfrm>
            <a:off x="3469340" y="1429566"/>
            <a:ext cx="480520" cy="338554"/>
          </a:xfrm>
          <a:prstGeom prst="rect">
            <a:avLst/>
          </a:prstGeom>
          <a:noFill/>
        </p:spPr>
        <p:txBody>
          <a:bodyPr wrap="none" rtlCol="0">
            <a:spAutoFit/>
          </a:bodyPr>
          <a:lstStyle/>
          <a:p>
            <a:r>
              <a:rPr lang="en-US" sz="1600" dirty="0" smtClean="0">
                <a:solidFill>
                  <a:srgbClr val="3064C0"/>
                </a:solidFill>
              </a:rPr>
              <a:t>sub</a:t>
            </a:r>
            <a:endParaRPr lang="en-US" sz="1600" dirty="0">
              <a:solidFill>
                <a:srgbClr val="3064C0"/>
              </a:solidFill>
            </a:endParaRPr>
          </a:p>
        </p:txBody>
      </p:sp>
      <p:sp>
        <p:nvSpPr>
          <p:cNvPr id="28" name="TextBox 27"/>
          <p:cNvSpPr txBox="1"/>
          <p:nvPr/>
        </p:nvSpPr>
        <p:spPr>
          <a:xfrm>
            <a:off x="3469340" y="1699796"/>
            <a:ext cx="364403" cy="338554"/>
          </a:xfrm>
          <a:prstGeom prst="rect">
            <a:avLst/>
          </a:prstGeom>
          <a:noFill/>
        </p:spPr>
        <p:txBody>
          <a:bodyPr wrap="none" rtlCol="0">
            <a:spAutoFit/>
          </a:bodyPr>
          <a:lstStyle/>
          <a:p>
            <a:r>
              <a:rPr lang="en-US" sz="1600" dirty="0" smtClean="0">
                <a:solidFill>
                  <a:srgbClr val="3064C0"/>
                </a:solidFill>
              </a:rPr>
              <a:t>or</a:t>
            </a:r>
            <a:endParaRPr lang="en-US" sz="1600" dirty="0">
              <a:solidFill>
                <a:srgbClr val="3064C0"/>
              </a:solidFill>
            </a:endParaRPr>
          </a:p>
        </p:txBody>
      </p:sp>
      <p:sp>
        <p:nvSpPr>
          <p:cNvPr id="29" name="TextBox 28"/>
          <p:cNvSpPr txBox="1"/>
          <p:nvPr/>
        </p:nvSpPr>
        <p:spPr>
          <a:xfrm>
            <a:off x="3480336" y="3633662"/>
            <a:ext cx="391954" cy="338554"/>
          </a:xfrm>
          <a:prstGeom prst="rect">
            <a:avLst/>
          </a:prstGeom>
          <a:noFill/>
        </p:spPr>
        <p:txBody>
          <a:bodyPr wrap="none" rtlCol="0">
            <a:spAutoFit/>
          </a:bodyPr>
          <a:lstStyle/>
          <a:p>
            <a:r>
              <a:rPr lang="en-US" sz="1600" dirty="0" err="1" smtClean="0">
                <a:solidFill>
                  <a:srgbClr val="3064C0"/>
                </a:solidFill>
              </a:rPr>
              <a:t>jal</a:t>
            </a:r>
            <a:endParaRPr lang="en-US" sz="1600" dirty="0">
              <a:solidFill>
                <a:srgbClr val="3064C0"/>
              </a:solidFill>
            </a:endParaRPr>
          </a:p>
        </p:txBody>
      </p:sp>
      <p:cxnSp>
        <p:nvCxnSpPr>
          <p:cNvPr id="30" name="Straight Connector 29"/>
          <p:cNvCxnSpPr/>
          <p:nvPr/>
        </p:nvCxnSpPr>
        <p:spPr>
          <a:xfrm flipV="1">
            <a:off x="1600200" y="2647951"/>
            <a:ext cx="246529" cy="152399"/>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2343150"/>
            <a:ext cx="418654" cy="369332"/>
          </a:xfrm>
          <a:prstGeom prst="rect">
            <a:avLst/>
          </a:prstGeom>
          <a:noFill/>
        </p:spPr>
        <p:txBody>
          <a:bodyPr wrap="none" rtlCol="0">
            <a:spAutoFit/>
          </a:bodyPr>
          <a:lstStyle/>
          <a:p>
            <a:r>
              <a:rPr lang="en-US" dirty="0" smtClean="0">
                <a:solidFill>
                  <a:srgbClr val="3064C0"/>
                </a:solidFill>
              </a:rPr>
              <a:t>11</a:t>
            </a:r>
            <a:endParaRPr lang="en-US" dirty="0">
              <a:solidFill>
                <a:srgbClr val="3064C0"/>
              </a:solidFill>
            </a:endParaRPr>
          </a:p>
        </p:txBody>
      </p:sp>
    </p:spTree>
    <p:extLst>
      <p:ext uri="{BB962C8B-B14F-4D97-AF65-F5344CB8AC3E}">
        <p14:creationId xmlns:p14="http://schemas.microsoft.com/office/powerpoint/2010/main" val="2025549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Homework 2 Due tomorrow 11:59 pm</a:t>
            </a:r>
          </a:p>
          <a:p>
            <a:r>
              <a:rPr lang="en-US" dirty="0" smtClean="0"/>
              <a:t>Project 1 Part 1 Due Monday Oct. 9</a:t>
            </a:r>
          </a:p>
          <a:p>
            <a:pPr lvl="1"/>
            <a:r>
              <a:rPr lang="en-US" dirty="0" smtClean="0"/>
              <a:t>Part 2 due Monday Oct. 16</a:t>
            </a:r>
          </a:p>
          <a:p>
            <a:r>
              <a:rPr lang="en-US" dirty="0" smtClean="0"/>
              <a:t>Midterm 1 Regrades due next Tuesday</a:t>
            </a:r>
          </a:p>
          <a:p>
            <a:pPr lvl="1"/>
            <a:r>
              <a:rPr lang="en-US" smtClean="0"/>
              <a:t>Talk to a TA </a:t>
            </a:r>
            <a:r>
              <a:rPr lang="en-US" dirty="0" smtClean="0"/>
              <a:t>if you don’t understand a </a:t>
            </a:r>
            <a:r>
              <a:rPr lang="en-US" smtClean="0"/>
              <a:t>midterm question or are unsure of a regrade</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23</a:t>
            </a:fld>
            <a:endParaRPr lang="en-US"/>
          </a:p>
        </p:txBody>
      </p:sp>
    </p:spTree>
    <p:extLst>
      <p:ext uri="{BB962C8B-B14F-4D97-AF65-F5344CB8AC3E}">
        <p14:creationId xmlns:p14="http://schemas.microsoft.com/office/powerpoint/2010/main" val="1653800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4" name="Date Placeholder 3"/>
          <p:cNvSpPr>
            <a:spLocks noGrp="1"/>
          </p:cNvSpPr>
          <p:nvPr>
            <p:ph type="dt" sz="half" idx="10"/>
          </p:nvPr>
        </p:nvSpPr>
        <p:spPr/>
        <p:txBody>
          <a:bodyPr/>
          <a:lstStyle/>
          <a:p>
            <a:fld id="{95E1A9B2-8816-244C-827E-78CA5327563C}" type="datetime1">
              <a:rPr lang="en-US" smtClean="0"/>
              <a:t>10/5/17</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24</a:t>
            </a:fld>
            <a:endParaRPr lang="en-US"/>
          </a:p>
        </p:txBody>
      </p:sp>
      <p:pic>
        <p:nvPicPr>
          <p:cNvPr id="7" name="Picture 6"/>
          <p:cNvPicPr>
            <a:picLocks noChangeAspect="1"/>
          </p:cNvPicPr>
          <p:nvPr/>
        </p:nvPicPr>
        <p:blipFill>
          <a:blip r:embed="rId2"/>
          <a:stretch>
            <a:fillRect/>
          </a:stretch>
        </p:blipFill>
        <p:spPr>
          <a:xfrm>
            <a:off x="2667000" y="957265"/>
            <a:ext cx="3810000" cy="3810000"/>
          </a:xfrm>
          <a:prstGeom prst="rect">
            <a:avLst/>
          </a:prstGeom>
        </p:spPr>
      </p:pic>
    </p:spTree>
    <p:extLst>
      <p:ext uri="{BB962C8B-B14F-4D97-AF65-F5344CB8AC3E}">
        <p14:creationId xmlns:p14="http://schemas.microsoft.com/office/powerpoint/2010/main" val="1029816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is-IS" dirty="0" smtClean="0"/>
              <a:t>Finish Single-Cycle RISC-V Datapath</a:t>
            </a:r>
          </a:p>
          <a:p>
            <a:r>
              <a:rPr lang="is-IS" dirty="0" smtClean="0"/>
              <a:t>Controller</a:t>
            </a:r>
          </a:p>
          <a:p>
            <a:r>
              <a:rPr lang="is-IS" b="1" dirty="0" smtClean="0"/>
              <a:t>Instruction Timing</a:t>
            </a:r>
          </a:p>
          <a:p>
            <a:r>
              <a:rPr lang="is-IS" dirty="0" smtClean="0"/>
              <a:t>Performance Measures</a:t>
            </a:r>
          </a:p>
          <a:p>
            <a:r>
              <a:rPr lang="is-IS" dirty="0" smtClean="0"/>
              <a:t>Introduction to Pipelining</a:t>
            </a:r>
          </a:p>
          <a:p>
            <a:r>
              <a:rPr lang="is-IS" dirty="0" smtClean="0"/>
              <a:t>Pipelined </a:t>
            </a:r>
            <a:r>
              <a:rPr lang="en-US" dirty="0" smtClean="0"/>
              <a:t>RISC-V</a:t>
            </a:r>
            <a:r>
              <a:rPr lang="is-IS" dirty="0" smtClean="0"/>
              <a:t> Datapath</a:t>
            </a:r>
          </a:p>
          <a:p>
            <a:r>
              <a:rPr lang="is-IS" dirty="0" smtClean="0"/>
              <a:t>A</a:t>
            </a:r>
            <a:r>
              <a:rPr lang="en-US" dirty="0" smtClean="0"/>
              <a:t>n</a:t>
            </a:r>
            <a:r>
              <a:rPr lang="is-IS" dirty="0" smtClean="0"/>
              <a:t>d in Conclusion, ...</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25</a:t>
            </a:fld>
            <a:endParaRPr lang="en-US"/>
          </a:p>
        </p:txBody>
      </p:sp>
    </p:spTree>
    <p:extLst>
      <p:ext uri="{BB962C8B-B14F-4D97-AF65-F5344CB8AC3E}">
        <p14:creationId xmlns:p14="http://schemas.microsoft.com/office/powerpoint/2010/main" val="1259793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Timing</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62750593"/>
              </p:ext>
            </p:extLst>
          </p:nvPr>
        </p:nvGraphicFramePr>
        <p:xfrm>
          <a:off x="1371600" y="3486150"/>
          <a:ext cx="7086600" cy="1295400"/>
        </p:xfrm>
        <a:graphic>
          <a:graphicData uri="http://schemas.openxmlformats.org/drawingml/2006/table">
            <a:tbl>
              <a:tblPr firstRow="1" bandRow="1">
                <a:tableStyleId>{5C22544A-7EE6-4342-B048-85BDC9FD1C3A}</a:tableStyleId>
              </a:tblPr>
              <a:tblGrid>
                <a:gridCol w="1181100"/>
                <a:gridCol w="1181100"/>
                <a:gridCol w="1181100"/>
                <a:gridCol w="1181100"/>
                <a:gridCol w="1181100"/>
                <a:gridCol w="1181100"/>
              </a:tblGrid>
              <a:tr h="431800">
                <a:tc>
                  <a:txBody>
                    <a:bodyPr/>
                    <a:lstStyle/>
                    <a:p>
                      <a:pPr algn="ctr"/>
                      <a:r>
                        <a:rPr lang="en-US" sz="2000" dirty="0" smtClean="0"/>
                        <a:t>IF</a:t>
                      </a:r>
                      <a:endParaRPr lang="en-US" sz="2000" dirty="0"/>
                    </a:p>
                  </a:txBody>
                  <a:tcPr marT="34290" marB="34290"/>
                </a:tc>
                <a:tc>
                  <a:txBody>
                    <a:bodyPr/>
                    <a:lstStyle/>
                    <a:p>
                      <a:pPr algn="ctr"/>
                      <a:r>
                        <a:rPr lang="en-US" sz="2000" dirty="0" smtClean="0"/>
                        <a:t>ID</a:t>
                      </a:r>
                      <a:endParaRPr lang="en-US" sz="2000" dirty="0"/>
                    </a:p>
                  </a:txBody>
                  <a:tcPr marT="34290" marB="34290"/>
                </a:tc>
                <a:tc>
                  <a:txBody>
                    <a:bodyPr/>
                    <a:lstStyle/>
                    <a:p>
                      <a:pPr algn="ctr"/>
                      <a:r>
                        <a:rPr lang="en-US" sz="2000" dirty="0" smtClean="0"/>
                        <a:t>EX</a:t>
                      </a:r>
                      <a:endParaRPr lang="en-US" sz="2000" dirty="0"/>
                    </a:p>
                  </a:txBody>
                  <a:tcPr marT="34290" marB="34290"/>
                </a:tc>
                <a:tc>
                  <a:txBody>
                    <a:bodyPr/>
                    <a:lstStyle/>
                    <a:p>
                      <a:pPr algn="ctr"/>
                      <a:r>
                        <a:rPr lang="en-US" sz="2000" dirty="0" smtClean="0"/>
                        <a:t>MEM</a:t>
                      </a:r>
                      <a:endParaRPr lang="en-US" sz="2000" dirty="0"/>
                    </a:p>
                  </a:txBody>
                  <a:tcPr marT="34290" marB="34290"/>
                </a:tc>
                <a:tc>
                  <a:txBody>
                    <a:bodyPr/>
                    <a:lstStyle/>
                    <a:p>
                      <a:pPr algn="ctr"/>
                      <a:r>
                        <a:rPr lang="en-US" sz="2000" dirty="0" smtClean="0"/>
                        <a:t>WB</a:t>
                      </a:r>
                      <a:endParaRPr lang="en-US" sz="2000" dirty="0"/>
                    </a:p>
                  </a:txBody>
                  <a:tcPr marT="34290" marB="34290"/>
                </a:tc>
                <a:tc>
                  <a:txBody>
                    <a:bodyPr/>
                    <a:lstStyle/>
                    <a:p>
                      <a:pPr algn="ctr"/>
                      <a:r>
                        <a:rPr lang="en-US" sz="2000" dirty="0" smtClean="0"/>
                        <a:t>Total</a:t>
                      </a:r>
                      <a:endParaRPr lang="en-US" sz="2000" dirty="0"/>
                    </a:p>
                  </a:txBody>
                  <a:tcPr marT="34290" marB="34290"/>
                </a:tc>
              </a:tr>
              <a:tr h="431800">
                <a:tc>
                  <a:txBody>
                    <a:bodyPr/>
                    <a:lstStyle/>
                    <a:p>
                      <a:pPr algn="ctr"/>
                      <a:r>
                        <a:rPr lang="en-US" sz="2000" dirty="0" smtClean="0"/>
                        <a:t>I-MEM</a:t>
                      </a:r>
                      <a:endParaRPr lang="en-US" sz="2000" dirty="0"/>
                    </a:p>
                  </a:txBody>
                  <a:tcPr marT="34290" marB="34290"/>
                </a:tc>
                <a:tc>
                  <a:txBody>
                    <a:bodyPr/>
                    <a:lstStyle/>
                    <a:p>
                      <a:pPr algn="ctr"/>
                      <a:r>
                        <a:rPr lang="en-US" sz="2000" dirty="0" err="1" smtClean="0"/>
                        <a:t>Reg</a:t>
                      </a:r>
                      <a:r>
                        <a:rPr lang="en-US" sz="2000" dirty="0" smtClean="0"/>
                        <a:t> Read</a:t>
                      </a:r>
                      <a:endParaRPr lang="en-US" sz="2000" dirty="0"/>
                    </a:p>
                  </a:txBody>
                  <a:tcPr marT="34290" marB="34290"/>
                </a:tc>
                <a:tc>
                  <a:txBody>
                    <a:bodyPr/>
                    <a:lstStyle/>
                    <a:p>
                      <a:pPr algn="ctr"/>
                      <a:r>
                        <a:rPr lang="en-US" sz="2000" dirty="0" smtClean="0"/>
                        <a:t>ALU</a:t>
                      </a:r>
                      <a:endParaRPr lang="en-US" sz="2000" dirty="0"/>
                    </a:p>
                  </a:txBody>
                  <a:tcPr marT="34290" marB="34290"/>
                </a:tc>
                <a:tc>
                  <a:txBody>
                    <a:bodyPr/>
                    <a:lstStyle/>
                    <a:p>
                      <a:pPr algn="ctr"/>
                      <a:r>
                        <a:rPr lang="en-US" sz="2000" dirty="0" smtClean="0"/>
                        <a:t>D-MEM</a:t>
                      </a:r>
                      <a:endParaRPr lang="en-US" sz="2000" dirty="0"/>
                    </a:p>
                  </a:txBody>
                  <a:tcPr marT="34290" marB="34290"/>
                </a:tc>
                <a:tc>
                  <a:txBody>
                    <a:bodyPr/>
                    <a:lstStyle/>
                    <a:p>
                      <a:pPr algn="ctr"/>
                      <a:r>
                        <a:rPr lang="en-US" sz="2000" dirty="0" err="1" smtClean="0"/>
                        <a:t>Reg</a:t>
                      </a:r>
                      <a:r>
                        <a:rPr lang="en-US" sz="2000" dirty="0" smtClean="0"/>
                        <a:t> W</a:t>
                      </a:r>
                      <a:endParaRPr lang="en-US" sz="2000" dirty="0"/>
                    </a:p>
                  </a:txBody>
                  <a:tcPr marT="34290" marB="34290"/>
                </a:tc>
                <a:tc>
                  <a:txBody>
                    <a:bodyPr/>
                    <a:lstStyle/>
                    <a:p>
                      <a:pPr algn="ctr"/>
                      <a:endParaRPr lang="en-US" sz="2000" dirty="0"/>
                    </a:p>
                  </a:txBody>
                  <a:tcPr marT="34290" marB="34290"/>
                </a:tc>
              </a:tr>
              <a:tr h="431800">
                <a:tc>
                  <a:txBody>
                    <a:bodyPr/>
                    <a:lstStyle/>
                    <a:p>
                      <a:pPr algn="ctr"/>
                      <a:r>
                        <a:rPr lang="en-US" sz="2000" dirty="0" smtClean="0"/>
                        <a:t>200</a:t>
                      </a:r>
                      <a:r>
                        <a:rPr lang="en-US" sz="2000" baseline="0" dirty="0" smtClean="0"/>
                        <a:t> </a:t>
                      </a:r>
                      <a:r>
                        <a:rPr lang="en-US" sz="2000" baseline="0" dirty="0" err="1" smtClean="0"/>
                        <a:t>ps</a:t>
                      </a:r>
                      <a:endParaRPr lang="en-US" sz="2000" dirty="0"/>
                    </a:p>
                  </a:txBody>
                  <a:tcPr marT="34290" marB="34290"/>
                </a:tc>
                <a:tc>
                  <a:txBody>
                    <a:bodyPr/>
                    <a:lstStyle/>
                    <a:p>
                      <a:pPr algn="ctr"/>
                      <a:r>
                        <a:rPr lang="en-US" sz="2000" baseline="0" dirty="0" smtClean="0"/>
                        <a:t>100 </a:t>
                      </a:r>
                      <a:r>
                        <a:rPr lang="en-US" sz="2000" baseline="0" dirty="0" err="1" smtClean="0"/>
                        <a:t>ps</a:t>
                      </a:r>
                      <a:endParaRPr lang="en-US" sz="2000" dirty="0"/>
                    </a:p>
                  </a:txBody>
                  <a:tcPr marT="34290" marB="34290"/>
                </a:tc>
                <a:tc>
                  <a:txBody>
                    <a:bodyPr/>
                    <a:lstStyle/>
                    <a:p>
                      <a:pPr algn="ctr"/>
                      <a:r>
                        <a:rPr lang="en-US" sz="2000" dirty="0" smtClean="0"/>
                        <a:t>200</a:t>
                      </a:r>
                      <a:r>
                        <a:rPr lang="en-US" sz="2000" baseline="0" dirty="0" smtClean="0"/>
                        <a:t> </a:t>
                      </a:r>
                      <a:r>
                        <a:rPr lang="en-US" sz="2000" baseline="0" dirty="0" err="1" smtClean="0"/>
                        <a:t>ps</a:t>
                      </a:r>
                      <a:endParaRPr lang="en-US" sz="2000" dirty="0"/>
                    </a:p>
                  </a:txBody>
                  <a:tcPr marT="34290" marB="34290"/>
                </a:tc>
                <a:tc>
                  <a:txBody>
                    <a:bodyPr/>
                    <a:lstStyle/>
                    <a:p>
                      <a:pPr algn="ctr"/>
                      <a:r>
                        <a:rPr lang="en-US" sz="2000" dirty="0" smtClean="0"/>
                        <a:t>200 </a:t>
                      </a:r>
                      <a:r>
                        <a:rPr lang="en-US" sz="2000" dirty="0" err="1" smtClean="0"/>
                        <a:t>ps</a:t>
                      </a:r>
                      <a:endParaRPr lang="en-US" sz="2000" dirty="0"/>
                    </a:p>
                  </a:txBody>
                  <a:tcPr marT="34290" marB="34290"/>
                </a:tc>
                <a:tc>
                  <a:txBody>
                    <a:bodyPr/>
                    <a:lstStyle/>
                    <a:p>
                      <a:pPr algn="ctr"/>
                      <a:r>
                        <a:rPr lang="en-US" sz="2000" dirty="0" smtClean="0"/>
                        <a:t>100 </a:t>
                      </a:r>
                      <a:r>
                        <a:rPr lang="en-US" sz="2000" dirty="0" err="1" smtClean="0"/>
                        <a:t>ps</a:t>
                      </a:r>
                      <a:endParaRPr lang="en-US" sz="2000" dirty="0"/>
                    </a:p>
                  </a:txBody>
                  <a:tcPr marT="34290" marB="34290"/>
                </a:tc>
                <a:tc>
                  <a:txBody>
                    <a:bodyPr/>
                    <a:lstStyle/>
                    <a:p>
                      <a:pPr algn="ctr"/>
                      <a:r>
                        <a:rPr lang="en-US" sz="2000" dirty="0" smtClean="0"/>
                        <a:t>800 </a:t>
                      </a:r>
                      <a:r>
                        <a:rPr lang="en-US" sz="2000" dirty="0" err="1" smtClean="0"/>
                        <a:t>ps</a:t>
                      </a:r>
                      <a:endParaRPr lang="en-US" sz="2000" dirty="0"/>
                    </a:p>
                  </a:txBody>
                  <a:tcPr marT="34290" marB="34290"/>
                </a:tc>
              </a:tr>
            </a:tbl>
          </a:graphicData>
        </a:graphic>
      </p:graphicFrame>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26</a:t>
            </a:fld>
            <a:endParaRPr lang="en-US"/>
          </a:p>
        </p:txBody>
      </p:sp>
      <p:pic>
        <p:nvPicPr>
          <p:cNvPr id="7" name="Content Placeholder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95350"/>
            <a:ext cx="9115384" cy="2362200"/>
          </a:xfrm>
          <a:prstGeom prst="rect">
            <a:avLst/>
          </a:prstGeom>
        </p:spPr>
      </p:pic>
    </p:spTree>
    <p:extLst>
      <p:ext uri="{BB962C8B-B14F-4D97-AF65-F5344CB8AC3E}">
        <p14:creationId xmlns:p14="http://schemas.microsoft.com/office/powerpoint/2010/main" val="142169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Timing</a:t>
            </a:r>
            <a:endParaRPr lang="en-US" dirty="0"/>
          </a:p>
        </p:txBody>
      </p:sp>
      <p:sp>
        <p:nvSpPr>
          <p:cNvPr id="10" name="Content Placeholder 9"/>
          <p:cNvSpPr>
            <a:spLocks noGrp="1"/>
          </p:cNvSpPr>
          <p:nvPr>
            <p:ph idx="1"/>
          </p:nvPr>
        </p:nvSpPr>
        <p:spPr>
          <a:xfrm>
            <a:off x="228600" y="2571938"/>
            <a:ext cx="8628184" cy="2321970"/>
          </a:xfrm>
        </p:spPr>
        <p:txBody>
          <a:bodyPr>
            <a:noAutofit/>
          </a:bodyPr>
          <a:lstStyle/>
          <a:p>
            <a:r>
              <a:rPr lang="en-US" sz="2400" dirty="0"/>
              <a:t>Maximum clock frequency </a:t>
            </a:r>
            <a:endParaRPr lang="en-US" sz="2400" dirty="0" smtClean="0"/>
          </a:p>
          <a:p>
            <a:pPr lvl="1"/>
            <a:r>
              <a:rPr lang="en-US" sz="2000" dirty="0" err="1" smtClean="0"/>
              <a:t>f</a:t>
            </a:r>
            <a:r>
              <a:rPr lang="en-US" sz="2000" baseline="-25000" dirty="0" err="1" smtClean="0"/>
              <a:t>max</a:t>
            </a:r>
            <a:r>
              <a:rPr lang="en-US" sz="2000" dirty="0" smtClean="0"/>
              <a:t> </a:t>
            </a:r>
            <a:r>
              <a:rPr lang="en-US" sz="2000" dirty="0"/>
              <a:t>= 1/800ps = 1.25 </a:t>
            </a:r>
            <a:r>
              <a:rPr lang="en-US" sz="2000" dirty="0" smtClean="0"/>
              <a:t>GHz</a:t>
            </a:r>
          </a:p>
          <a:p>
            <a:r>
              <a:rPr lang="en-US" sz="2400" dirty="0" smtClean="0"/>
              <a:t>Most blocks idle most of the time</a:t>
            </a:r>
          </a:p>
          <a:p>
            <a:pPr lvl="1"/>
            <a:r>
              <a:rPr lang="en-US" sz="2000" dirty="0" smtClean="0"/>
              <a:t>E.g. </a:t>
            </a:r>
            <a:r>
              <a:rPr lang="en-US" sz="2000" dirty="0" err="1" smtClean="0"/>
              <a:t>f</a:t>
            </a:r>
            <a:r>
              <a:rPr lang="en-US" sz="2000" baseline="-25000" dirty="0" err="1" smtClean="0"/>
              <a:t>max,ALU</a:t>
            </a:r>
            <a:r>
              <a:rPr lang="en-US" sz="2000" dirty="0" smtClean="0"/>
              <a:t> = 1/200ps = 5 GHz!</a:t>
            </a:r>
          </a:p>
          <a:p>
            <a:pPr lvl="1"/>
            <a:r>
              <a:rPr lang="en-US" sz="2000" dirty="0" smtClean="0"/>
              <a:t>How can we keep ALU busy all the time?</a:t>
            </a:r>
          </a:p>
          <a:p>
            <a:pPr lvl="1"/>
            <a:r>
              <a:rPr lang="en-US" sz="2000" dirty="0" smtClean="0"/>
              <a:t>5 billion adds/sec, rather than just 1.25 billion?</a:t>
            </a:r>
          </a:p>
          <a:p>
            <a:pPr lvl="1"/>
            <a:r>
              <a:rPr lang="en-US" sz="2000" dirty="0" smtClean="0"/>
              <a:t>Idea: Factories</a:t>
            </a:r>
            <a:r>
              <a:rPr lang="en-US" sz="2000" dirty="0"/>
              <a:t> </a:t>
            </a:r>
            <a:r>
              <a:rPr lang="en-US" sz="2000" dirty="0" smtClean="0"/>
              <a:t>use three employee shifts - equipment is always busy!</a:t>
            </a:r>
            <a:endParaRPr lang="en-US" sz="2000" dirty="0"/>
          </a:p>
        </p:txBody>
      </p:sp>
      <p:graphicFrame>
        <p:nvGraphicFramePr>
          <p:cNvPr id="11" name="Content Placeholder 6"/>
          <p:cNvGraphicFramePr>
            <a:graphicFrameLocks/>
          </p:cNvGraphicFramePr>
          <p:nvPr>
            <p:extLst>
              <p:ext uri="{D42A27DB-BD31-4B8C-83A1-F6EECF244321}">
                <p14:modId xmlns:p14="http://schemas.microsoft.com/office/powerpoint/2010/main" val="1517288369"/>
              </p:ext>
            </p:extLst>
          </p:nvPr>
        </p:nvGraphicFramePr>
        <p:xfrm>
          <a:off x="222739" y="819150"/>
          <a:ext cx="8628060" cy="1691639"/>
        </p:xfrm>
        <a:graphic>
          <a:graphicData uri="http://schemas.openxmlformats.org/drawingml/2006/table">
            <a:tbl>
              <a:tblPr firstRow="1" bandRow="1">
                <a:tableStyleId>{5C22544A-7EE6-4342-B048-85BDC9FD1C3A}</a:tableStyleId>
              </a:tblPr>
              <a:tblGrid>
                <a:gridCol w="736641"/>
                <a:gridCol w="1402080"/>
                <a:gridCol w="1402080"/>
                <a:gridCol w="1402080"/>
                <a:gridCol w="1472665"/>
                <a:gridCol w="1331495"/>
                <a:gridCol w="881019"/>
              </a:tblGrid>
              <a:tr h="278130">
                <a:tc>
                  <a:txBody>
                    <a:bodyPr/>
                    <a:lstStyle/>
                    <a:p>
                      <a:pPr algn="ctr"/>
                      <a:r>
                        <a:rPr lang="en-US" sz="1400" dirty="0" err="1" smtClean="0"/>
                        <a:t>Instr</a:t>
                      </a:r>
                      <a:endParaRPr lang="en-US" sz="1400" dirty="0"/>
                    </a:p>
                  </a:txBody>
                  <a:tcPr marT="34290" marB="34290"/>
                </a:tc>
                <a:tc>
                  <a:txBody>
                    <a:bodyPr/>
                    <a:lstStyle/>
                    <a:p>
                      <a:pPr algn="ctr"/>
                      <a:r>
                        <a:rPr lang="en-US" sz="1400" dirty="0" smtClean="0"/>
                        <a:t>IF = 200ps</a:t>
                      </a:r>
                      <a:endParaRPr lang="en-US" sz="1400" dirty="0"/>
                    </a:p>
                  </a:txBody>
                  <a:tcPr marT="34290" marB="34290"/>
                </a:tc>
                <a:tc>
                  <a:txBody>
                    <a:bodyPr/>
                    <a:lstStyle/>
                    <a:p>
                      <a:pPr algn="ctr"/>
                      <a:r>
                        <a:rPr lang="en-US" sz="1400" dirty="0" smtClean="0"/>
                        <a:t>ID = 100ps</a:t>
                      </a:r>
                      <a:endParaRPr lang="en-US" sz="1400" dirty="0"/>
                    </a:p>
                  </a:txBody>
                  <a:tcPr marT="34290" marB="34290"/>
                </a:tc>
                <a:tc>
                  <a:txBody>
                    <a:bodyPr/>
                    <a:lstStyle/>
                    <a:p>
                      <a:pPr algn="ctr"/>
                      <a:r>
                        <a:rPr lang="en-US" sz="1400" dirty="0" smtClean="0"/>
                        <a:t>ALU = 200ps</a:t>
                      </a:r>
                      <a:endParaRPr lang="en-US" sz="1400" dirty="0"/>
                    </a:p>
                  </a:txBody>
                  <a:tcPr marT="34290" marB="34290"/>
                </a:tc>
                <a:tc>
                  <a:txBody>
                    <a:bodyPr/>
                    <a:lstStyle/>
                    <a:p>
                      <a:pPr algn="ctr"/>
                      <a:r>
                        <a:rPr lang="en-US" sz="1400" dirty="0" smtClean="0"/>
                        <a:t>MEM=200ps</a:t>
                      </a:r>
                      <a:endParaRPr lang="en-US" sz="1400" dirty="0"/>
                    </a:p>
                  </a:txBody>
                  <a:tcPr marT="34290" marB="34290"/>
                </a:tc>
                <a:tc>
                  <a:txBody>
                    <a:bodyPr/>
                    <a:lstStyle/>
                    <a:p>
                      <a:pPr algn="ctr"/>
                      <a:r>
                        <a:rPr lang="en-US" sz="1400" dirty="0" smtClean="0"/>
                        <a:t>WB</a:t>
                      </a:r>
                      <a:r>
                        <a:rPr lang="en-US" sz="1400" baseline="0" dirty="0" smtClean="0"/>
                        <a:t> = 100ps</a:t>
                      </a:r>
                      <a:endParaRPr lang="en-US" sz="1400" dirty="0"/>
                    </a:p>
                  </a:txBody>
                  <a:tcPr marT="34290" marB="34290"/>
                </a:tc>
                <a:tc>
                  <a:txBody>
                    <a:bodyPr/>
                    <a:lstStyle/>
                    <a:p>
                      <a:pPr algn="ctr"/>
                      <a:r>
                        <a:rPr lang="en-US" sz="1400" dirty="0" smtClean="0"/>
                        <a:t>Total</a:t>
                      </a:r>
                      <a:endParaRPr lang="en-US" sz="1400" dirty="0"/>
                    </a:p>
                  </a:txBody>
                  <a:tcPr marT="34290" marB="34290"/>
                </a:tc>
              </a:tr>
              <a:tr h="278130">
                <a:tc>
                  <a:txBody>
                    <a:bodyPr/>
                    <a:lstStyle/>
                    <a:p>
                      <a:pPr algn="ctr"/>
                      <a:r>
                        <a:rPr lang="en-US" sz="1400" dirty="0" smtClean="0"/>
                        <a:t>add</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600ps</a:t>
                      </a:r>
                      <a:endParaRPr lang="en-US" sz="1400" dirty="0"/>
                    </a:p>
                  </a:txBody>
                  <a:tcPr marT="34290" marB="34290"/>
                </a:tc>
              </a:tr>
              <a:tr h="278130">
                <a:tc>
                  <a:txBody>
                    <a:bodyPr/>
                    <a:lstStyle/>
                    <a:p>
                      <a:pPr algn="ctr"/>
                      <a:r>
                        <a:rPr lang="en-US" sz="1400" dirty="0" err="1" smtClean="0"/>
                        <a:t>beq</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endParaRPr lang="en-US" sz="1400" dirty="0"/>
                    </a:p>
                  </a:txBody>
                  <a:tcPr marT="34290" marB="34290"/>
                </a:tc>
                <a:tc>
                  <a:txBody>
                    <a:bodyPr/>
                    <a:lstStyle/>
                    <a:p>
                      <a:pPr algn="ctr"/>
                      <a:endParaRPr lang="en-US" sz="1400" dirty="0"/>
                    </a:p>
                  </a:txBody>
                  <a:tcPr marT="34290" marB="34290"/>
                </a:tc>
                <a:tc>
                  <a:txBody>
                    <a:bodyPr/>
                    <a:lstStyle/>
                    <a:p>
                      <a:pPr algn="ctr"/>
                      <a:r>
                        <a:rPr lang="en-US" sz="1400" dirty="0" smtClean="0"/>
                        <a:t>500ps</a:t>
                      </a:r>
                      <a:endParaRPr lang="en-US" sz="1400" dirty="0"/>
                    </a:p>
                  </a:txBody>
                  <a:tcPr marT="34290" marB="34290"/>
                </a:tc>
              </a:tr>
              <a:tr h="278130">
                <a:tc>
                  <a:txBody>
                    <a:bodyPr/>
                    <a:lstStyle/>
                    <a:p>
                      <a:pPr algn="ctr"/>
                      <a:r>
                        <a:rPr lang="en-US" sz="1400" dirty="0" err="1" smtClean="0"/>
                        <a:t>jal</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endParaRPr lang="en-US" sz="1400" dirty="0"/>
                    </a:p>
                  </a:txBody>
                  <a:tcPr marT="34290" marB="34290"/>
                </a:tc>
                <a:tc>
                  <a:txBody>
                    <a:bodyPr/>
                    <a:lstStyle/>
                    <a:p>
                      <a:pPr algn="ctr"/>
                      <a:endParaRPr lang="en-US" sz="1400" dirty="0"/>
                    </a:p>
                  </a:txBody>
                  <a:tcPr marT="34290" marB="34290"/>
                </a:tc>
                <a:tc>
                  <a:txBody>
                    <a:bodyPr/>
                    <a:lstStyle/>
                    <a:p>
                      <a:pPr algn="ctr"/>
                      <a:r>
                        <a:rPr lang="en-US" sz="1400" dirty="0" smtClean="0"/>
                        <a:t>500ps</a:t>
                      </a:r>
                      <a:endParaRPr lang="en-US" sz="1400" dirty="0"/>
                    </a:p>
                  </a:txBody>
                  <a:tcPr marT="34290" marB="34290"/>
                </a:tc>
              </a:tr>
              <a:tr h="278130">
                <a:tc>
                  <a:txBody>
                    <a:bodyPr/>
                    <a:lstStyle/>
                    <a:p>
                      <a:pPr algn="ctr"/>
                      <a:r>
                        <a:rPr lang="en-US" sz="1400" dirty="0" err="1" smtClean="0"/>
                        <a:t>lw</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800ps</a:t>
                      </a:r>
                      <a:endParaRPr lang="en-US" sz="1400" dirty="0"/>
                    </a:p>
                  </a:txBody>
                  <a:tcPr marT="34290" marB="34290"/>
                </a:tc>
              </a:tr>
              <a:tr h="278130">
                <a:tc>
                  <a:txBody>
                    <a:bodyPr/>
                    <a:lstStyle/>
                    <a:p>
                      <a:pPr algn="ctr"/>
                      <a:r>
                        <a:rPr lang="en-US" sz="1400" dirty="0" err="1" smtClean="0"/>
                        <a:t>sw</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r>
                        <a:rPr lang="en-US" sz="1400" dirty="0" smtClean="0"/>
                        <a:t>X</a:t>
                      </a:r>
                      <a:endParaRPr lang="en-US" sz="1400" dirty="0"/>
                    </a:p>
                  </a:txBody>
                  <a:tcPr marT="34290" marB="34290"/>
                </a:tc>
                <a:tc>
                  <a:txBody>
                    <a:bodyPr/>
                    <a:lstStyle/>
                    <a:p>
                      <a:pPr algn="ctr"/>
                      <a:endParaRPr lang="en-US" sz="1400" dirty="0"/>
                    </a:p>
                  </a:txBody>
                  <a:tcPr marT="34290" marB="34290"/>
                </a:tc>
                <a:tc>
                  <a:txBody>
                    <a:bodyPr/>
                    <a:lstStyle/>
                    <a:p>
                      <a:pPr algn="ctr"/>
                      <a:r>
                        <a:rPr lang="en-US" sz="1400" dirty="0" smtClean="0"/>
                        <a:t>700ps</a:t>
                      </a:r>
                      <a:endParaRPr lang="en-US" sz="1400" dirty="0"/>
                    </a:p>
                  </a:txBody>
                  <a:tcPr marT="34290" marB="34290"/>
                </a:tc>
              </a:tr>
            </a:tbl>
          </a:graphicData>
        </a:graphic>
      </p:graphicFrame>
      <p:sp>
        <p:nvSpPr>
          <p:cNvPr id="12" name="Rectangle 11"/>
          <p:cNvSpPr/>
          <p:nvPr/>
        </p:nvSpPr>
        <p:spPr>
          <a:xfrm>
            <a:off x="222739" y="1917909"/>
            <a:ext cx="8628060" cy="2887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05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is-IS" dirty="0" smtClean="0"/>
              <a:t>Finish Single-Cycle RISC-V Datapath</a:t>
            </a:r>
          </a:p>
          <a:p>
            <a:r>
              <a:rPr lang="is-IS" dirty="0" smtClean="0"/>
              <a:t>Controller</a:t>
            </a:r>
          </a:p>
          <a:p>
            <a:r>
              <a:rPr lang="is-IS" dirty="0" smtClean="0"/>
              <a:t>Instruction Timing</a:t>
            </a:r>
          </a:p>
          <a:p>
            <a:r>
              <a:rPr lang="is-IS" b="1" dirty="0" smtClean="0"/>
              <a:t>Performance Measures</a:t>
            </a:r>
          </a:p>
          <a:p>
            <a:r>
              <a:rPr lang="is-IS" dirty="0" smtClean="0"/>
              <a:t>Introduction to Pipelining</a:t>
            </a:r>
          </a:p>
          <a:p>
            <a:r>
              <a:rPr lang="is-IS" dirty="0" smtClean="0"/>
              <a:t>Pipelined </a:t>
            </a:r>
            <a:r>
              <a:rPr lang="en-US" dirty="0" smtClean="0"/>
              <a:t>RISC-V</a:t>
            </a:r>
            <a:r>
              <a:rPr lang="is-IS" dirty="0" smtClean="0"/>
              <a:t> Datapath</a:t>
            </a:r>
          </a:p>
          <a:p>
            <a:r>
              <a:rPr lang="is-IS" dirty="0" smtClean="0"/>
              <a:t>A</a:t>
            </a:r>
            <a:r>
              <a:rPr lang="en-US" dirty="0" smtClean="0"/>
              <a:t>n</a:t>
            </a:r>
            <a:r>
              <a:rPr lang="is-IS" dirty="0" smtClean="0"/>
              <a:t>d in Conclusion, ...</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28</a:t>
            </a:fld>
            <a:endParaRPr lang="en-US"/>
          </a:p>
        </p:txBody>
      </p:sp>
    </p:spTree>
    <p:extLst>
      <p:ext uri="{BB962C8B-B14F-4D97-AF65-F5344CB8AC3E}">
        <p14:creationId xmlns:p14="http://schemas.microsoft.com/office/powerpoint/2010/main" val="3315947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a:t>
            </a:r>
            <a:endParaRPr lang="en-US" dirty="0"/>
          </a:p>
        </p:txBody>
      </p:sp>
      <p:sp>
        <p:nvSpPr>
          <p:cNvPr id="3" name="Content Placeholder 2"/>
          <p:cNvSpPr>
            <a:spLocks noGrp="1"/>
          </p:cNvSpPr>
          <p:nvPr>
            <p:ph idx="1"/>
          </p:nvPr>
        </p:nvSpPr>
        <p:spPr>
          <a:xfrm>
            <a:off x="228600" y="819150"/>
            <a:ext cx="8628184" cy="3577646"/>
          </a:xfrm>
        </p:spPr>
        <p:txBody>
          <a:bodyPr>
            <a:noAutofit/>
          </a:bodyPr>
          <a:lstStyle/>
          <a:p>
            <a:r>
              <a:rPr lang="en-US" sz="3200" dirty="0" smtClean="0"/>
              <a:t>“Our” RISC-V executes instructions at 1.25 GHz</a:t>
            </a:r>
          </a:p>
          <a:p>
            <a:pPr lvl="1"/>
            <a:r>
              <a:rPr lang="en-US" sz="2800" dirty="0" smtClean="0"/>
              <a:t>1 instruction every 800 </a:t>
            </a:r>
            <a:r>
              <a:rPr lang="en-US" sz="2800" dirty="0" err="1" smtClean="0"/>
              <a:t>ps</a:t>
            </a:r>
            <a:endParaRPr lang="en-US" sz="2800" dirty="0" smtClean="0"/>
          </a:p>
          <a:p>
            <a:pPr lvl="1"/>
            <a:endParaRPr lang="en-US" sz="2800" dirty="0"/>
          </a:p>
          <a:p>
            <a:r>
              <a:rPr lang="en-US" sz="3200" dirty="0" smtClean="0"/>
              <a:t>Can we improve its performance?</a:t>
            </a:r>
          </a:p>
          <a:p>
            <a:pPr lvl="1"/>
            <a:r>
              <a:rPr lang="en-US" sz="2800" dirty="0"/>
              <a:t>What do we mean with this statement?</a:t>
            </a:r>
          </a:p>
          <a:p>
            <a:pPr lvl="1"/>
            <a:r>
              <a:rPr lang="en-US" sz="2800" dirty="0" smtClean="0"/>
              <a:t>Not so obvious:</a:t>
            </a:r>
          </a:p>
          <a:p>
            <a:pPr lvl="2"/>
            <a:r>
              <a:rPr lang="en-US" sz="2400" dirty="0" smtClean="0"/>
              <a:t>Quicker response time, so one job finishes faster?</a:t>
            </a:r>
          </a:p>
          <a:p>
            <a:pPr lvl="2"/>
            <a:r>
              <a:rPr lang="en-US" sz="2400" dirty="0" smtClean="0"/>
              <a:t>More jobs per unit time </a:t>
            </a:r>
            <a:r>
              <a:rPr lang="en-US" sz="2400" dirty="0"/>
              <a:t>(e.g. web </a:t>
            </a:r>
            <a:r>
              <a:rPr lang="en-US" sz="2400" dirty="0" smtClean="0"/>
              <a:t>server returning pages)?</a:t>
            </a:r>
          </a:p>
          <a:p>
            <a:pPr lvl="2"/>
            <a:r>
              <a:rPr lang="en-US" sz="2400" dirty="0" smtClean="0"/>
              <a:t>Longer battery life?</a:t>
            </a:r>
          </a:p>
          <a:p>
            <a:pPr lvl="2"/>
            <a:endParaRPr lang="en-US" sz="2400" dirty="0" smtClean="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29</a:t>
            </a:fld>
            <a:endParaRPr lang="en-US"/>
          </a:p>
        </p:txBody>
      </p:sp>
    </p:spTree>
    <p:extLst>
      <p:ext uri="{BB962C8B-B14F-4D97-AF65-F5344CB8AC3E}">
        <p14:creationId xmlns:p14="http://schemas.microsoft.com/office/powerpoint/2010/main" val="106079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Arrow Connector 87"/>
          <p:cNvCxnSpPr/>
          <p:nvPr/>
        </p:nvCxnSpPr>
        <p:spPr>
          <a:xfrm>
            <a:off x="5183902" y="2611219"/>
            <a:ext cx="0" cy="1408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5031502" y="2611219"/>
            <a:ext cx="0" cy="1408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normAutofit/>
          </a:bodyPr>
          <a:lstStyle/>
          <a:p>
            <a:r>
              <a:rPr lang="en-US" dirty="0" smtClean="0"/>
              <a:t>Recap: Adding </a:t>
            </a:r>
            <a:r>
              <a:rPr lang="en-US" dirty="0"/>
              <a:t>branches to </a:t>
            </a:r>
            <a:r>
              <a:rPr lang="en-US" dirty="0" err="1"/>
              <a:t>datapath</a:t>
            </a:r>
            <a:endParaRPr lang="en-US" dirty="0"/>
          </a:p>
        </p:txBody>
      </p:sp>
      <p:sp>
        <p:nvSpPr>
          <p:cNvPr id="4" name="Date Placeholder 3"/>
          <p:cNvSpPr>
            <a:spLocks noGrp="1"/>
          </p:cNvSpPr>
          <p:nvPr>
            <p:ph type="dt" sz="half" idx="10"/>
          </p:nvPr>
        </p:nvSpPr>
        <p:spPr/>
        <p:txBody>
          <a:bodyPr/>
          <a:lstStyle/>
          <a:p>
            <a:r>
              <a:rPr lang="en-US" dirty="0" smtClean="0"/>
              <a:t>CS 61c</a:t>
            </a:r>
            <a:endParaRPr lang="en-US" dirty="0"/>
          </a:p>
        </p:txBody>
      </p:sp>
      <p:sp>
        <p:nvSpPr>
          <p:cNvPr id="5" name="Slide Number Placeholder 4"/>
          <p:cNvSpPr>
            <a:spLocks noGrp="1"/>
          </p:cNvSpPr>
          <p:nvPr>
            <p:ph type="sldNum" sz="quarter" idx="12"/>
          </p:nvPr>
        </p:nvSpPr>
        <p:spPr/>
        <p:txBody>
          <a:bodyPr/>
          <a:lstStyle/>
          <a:p>
            <a:fld id="{3FF131CF-B26C-E347-9AC9-78212C099DD5}" type="slidenum">
              <a:rPr lang="en-US" smtClean="0"/>
              <a:t>3</a:t>
            </a:fld>
            <a:endParaRPr lang="en-US"/>
          </a:p>
        </p:txBody>
      </p:sp>
      <p:sp>
        <p:nvSpPr>
          <p:cNvPr id="16" name="Rectangle 15"/>
          <p:cNvSpPr/>
          <p:nvPr/>
        </p:nvSpPr>
        <p:spPr>
          <a:xfrm>
            <a:off x="2133600" y="2001619"/>
            <a:ext cx="609600" cy="685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smtClean="0">
                <a:solidFill>
                  <a:schemeClr val="tx1"/>
                </a:solidFill>
                <a:latin typeface="Calibri"/>
                <a:cs typeface="Calibri"/>
              </a:rPr>
              <a:t>IMEM</a:t>
            </a:r>
            <a:endParaRPr lang="en-US" dirty="0">
              <a:solidFill>
                <a:schemeClr val="tx1"/>
              </a:solidFill>
              <a:latin typeface="Calibri"/>
              <a:cs typeface="Calibri"/>
            </a:endParaRPr>
          </a:p>
        </p:txBody>
      </p:sp>
      <p:grpSp>
        <p:nvGrpSpPr>
          <p:cNvPr id="50" name="Group 49"/>
          <p:cNvGrpSpPr/>
          <p:nvPr/>
        </p:nvGrpSpPr>
        <p:grpSpPr>
          <a:xfrm>
            <a:off x="6172200" y="1696819"/>
            <a:ext cx="521297" cy="990600"/>
            <a:chOff x="6324600" y="3115310"/>
            <a:chExt cx="521297"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Isosceles Triangle 28"/>
            <p:cNvSpPr/>
            <p:nvPr/>
          </p:nvSpPr>
          <p:spPr>
            <a:xfrm rot="5400000">
              <a:off x="6362707" y="3641091"/>
              <a:ext cx="152400" cy="76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0"/>
              <a:ext cx="521297" cy="338554"/>
            </a:xfrm>
            <a:prstGeom prst="rect">
              <a:avLst/>
            </a:prstGeom>
            <a:noFill/>
          </p:spPr>
          <p:txBody>
            <a:bodyPr wrap="none" rtlCol="0">
              <a:spAutoFit/>
            </a:bodyPr>
            <a:lstStyle/>
            <a:p>
              <a:r>
                <a:rPr lang="en-US" sz="1600" dirty="0" smtClean="0"/>
                <a:t>ALU</a:t>
              </a:r>
              <a:endParaRPr lang="en-US" sz="1600" dirty="0"/>
            </a:p>
          </p:txBody>
        </p:sp>
      </p:grpSp>
      <p:grpSp>
        <p:nvGrpSpPr>
          <p:cNvPr id="83" name="Group 82"/>
          <p:cNvGrpSpPr/>
          <p:nvPr/>
        </p:nvGrpSpPr>
        <p:grpSpPr>
          <a:xfrm>
            <a:off x="3429000" y="2992219"/>
            <a:ext cx="615974" cy="762000"/>
            <a:chOff x="3733800" y="3105150"/>
            <a:chExt cx="615974" cy="762000"/>
          </a:xfrm>
        </p:grpSpPr>
        <p:sp>
          <p:nvSpPr>
            <p:cNvPr id="51" name="Trapezoid 50"/>
            <p:cNvSpPr/>
            <p:nvPr/>
          </p:nvSpPr>
          <p:spPr>
            <a:xfrm rot="5400000">
              <a:off x="3695700" y="3219450"/>
              <a:ext cx="762000" cy="5334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TextBox 51"/>
            <p:cNvSpPr txBox="1"/>
            <p:nvPr/>
          </p:nvSpPr>
          <p:spPr>
            <a:xfrm>
              <a:off x="3733800" y="3218081"/>
              <a:ext cx="615974" cy="584776"/>
            </a:xfrm>
            <a:prstGeom prst="rect">
              <a:avLst/>
            </a:prstGeom>
            <a:noFill/>
          </p:spPr>
          <p:txBody>
            <a:bodyPr wrap="none" rtlCol="0">
              <a:spAutoFit/>
            </a:bodyPr>
            <a:lstStyle/>
            <a:p>
              <a:r>
                <a:rPr lang="en-US" sz="1600" dirty="0" err="1" smtClean="0"/>
                <a:t>Imm</a:t>
              </a:r>
              <a:r>
                <a:rPr lang="en-US" sz="1600" dirty="0" smtClean="0"/>
                <a:t>.</a:t>
              </a:r>
            </a:p>
            <a:p>
              <a:r>
                <a:rPr lang="en-US" sz="1600" dirty="0" smtClean="0"/>
                <a:t>Gen</a:t>
              </a:r>
            </a:p>
          </p:txBody>
        </p:sp>
      </p:grpSp>
      <p:grpSp>
        <p:nvGrpSpPr>
          <p:cNvPr id="60" name="Group 59"/>
          <p:cNvGrpSpPr/>
          <p:nvPr/>
        </p:nvGrpSpPr>
        <p:grpSpPr>
          <a:xfrm>
            <a:off x="2133600" y="1392019"/>
            <a:ext cx="304800" cy="4572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TextBox 58"/>
            <p:cNvSpPr txBox="1"/>
            <p:nvPr/>
          </p:nvSpPr>
          <p:spPr>
            <a:xfrm>
              <a:off x="5181600" y="3333750"/>
              <a:ext cx="298519" cy="246221"/>
            </a:xfrm>
            <a:prstGeom prst="rect">
              <a:avLst/>
            </a:prstGeom>
            <a:noFill/>
          </p:spPr>
          <p:txBody>
            <a:bodyPr wrap="none" tIns="0" rIns="0" bIns="0" rtlCol="0">
              <a:spAutoFit/>
            </a:bodyPr>
            <a:lstStyle/>
            <a:p>
              <a:r>
                <a:rPr lang="en-US" sz="1600" dirty="0" smtClean="0"/>
                <a:t>+4</a:t>
              </a:r>
            </a:p>
          </p:txBody>
        </p:sp>
      </p:grpSp>
      <p:cxnSp>
        <p:nvCxnSpPr>
          <p:cNvPr id="65" name="Straight Arrow Connector 64"/>
          <p:cNvCxnSpPr>
            <a:endCxn id="179" idx="3"/>
          </p:cNvCxnSpPr>
          <p:nvPr/>
        </p:nvCxnSpPr>
        <p:spPr>
          <a:xfrm flipH="1" flipV="1">
            <a:off x="1219200" y="2258635"/>
            <a:ext cx="10391" cy="177072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879102" y="2724150"/>
            <a:ext cx="0" cy="12954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7010400" y="1849219"/>
            <a:ext cx="990600" cy="8382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600" dirty="0">
                  <a:solidFill>
                    <a:schemeClr val="tx1"/>
                  </a:solidFill>
                  <a:latin typeface="Calibri"/>
                  <a:cs typeface="Calibri"/>
                </a:rPr>
                <a:t>D</a:t>
              </a:r>
              <a:r>
                <a:rPr lang="en-US" sz="1600" dirty="0" smtClean="0">
                  <a:solidFill>
                    <a:schemeClr val="tx1"/>
                  </a:solidFill>
                  <a:latin typeface="Calibri"/>
                  <a:cs typeface="Calibri"/>
                </a:rPr>
                <a:t>MEM</a:t>
              </a:r>
              <a:endParaRPr lang="en-US" dirty="0">
                <a:solidFill>
                  <a:schemeClr val="tx1"/>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5" name="Group 74"/>
          <p:cNvGrpSpPr/>
          <p:nvPr/>
        </p:nvGrpSpPr>
        <p:grpSpPr>
          <a:xfrm>
            <a:off x="4726702" y="2077819"/>
            <a:ext cx="762000" cy="685800"/>
            <a:chOff x="5029200" y="3333750"/>
            <a:chExt cx="762000" cy="685800"/>
          </a:xfrm>
        </p:grpSpPr>
        <p:sp>
          <p:nvSpPr>
            <p:cNvPr id="73" name="Trapezoid 72"/>
            <p:cNvSpPr/>
            <p:nvPr/>
          </p:nvSpPr>
          <p:spPr>
            <a:xfrm rot="5400000">
              <a:off x="4989949" y="3449201"/>
              <a:ext cx="685800" cy="454898"/>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TextBox 73"/>
            <p:cNvSpPr txBox="1"/>
            <p:nvPr/>
          </p:nvSpPr>
          <p:spPr>
            <a:xfrm>
              <a:off x="5029200" y="3409950"/>
              <a:ext cx="762000" cy="461665"/>
            </a:xfrm>
            <a:prstGeom prst="rect">
              <a:avLst/>
            </a:prstGeom>
            <a:noFill/>
          </p:spPr>
          <p:txBody>
            <a:bodyPr wrap="square" rtlCol="0">
              <a:spAutoFit/>
            </a:bodyPr>
            <a:lstStyle/>
            <a:p>
              <a:r>
                <a:rPr lang="en-US" sz="1200" dirty="0" smtClean="0"/>
                <a:t>Branch Comp.</a:t>
              </a:r>
            </a:p>
          </p:txBody>
        </p:sp>
      </p:grpSp>
      <p:grpSp>
        <p:nvGrpSpPr>
          <p:cNvPr id="188" name="Group 187"/>
          <p:cNvGrpSpPr/>
          <p:nvPr/>
        </p:nvGrpSpPr>
        <p:grpSpPr>
          <a:xfrm>
            <a:off x="3657600" y="1468219"/>
            <a:ext cx="841921" cy="1447800"/>
            <a:chOff x="3657600" y="1428750"/>
            <a:chExt cx="841921"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err="1" smtClean="0">
                    <a:solidFill>
                      <a:schemeClr val="tx1"/>
                    </a:solidFill>
                    <a:latin typeface="Calibri"/>
                    <a:cs typeface="Calibri"/>
                  </a:rPr>
                  <a:t>Reg</a:t>
                </a:r>
                <a:r>
                  <a:rPr lang="en-US" dirty="0" smtClean="0">
                    <a:solidFill>
                      <a:schemeClr val="tx1"/>
                    </a:solidFill>
                    <a:latin typeface="Calibri"/>
                    <a:cs typeface="Calibri"/>
                  </a:rPr>
                  <a:t>[]</a:t>
                </a:r>
                <a:endParaRPr lang="en-US" dirty="0">
                  <a:solidFill>
                    <a:schemeClr val="tx1"/>
                  </a:solidFill>
                  <a:latin typeface="Calibri"/>
                  <a:cs typeface="Calibri"/>
                </a:endParaRPr>
              </a:p>
            </p:txBody>
          </p:sp>
          <p:sp>
            <p:nvSpPr>
              <p:cNvPr id="30" name="Isosceles Triangle 29"/>
              <p:cNvSpPr/>
              <p:nvPr/>
            </p:nvSpPr>
            <p:spPr>
              <a:xfrm>
                <a:off x="4419600" y="2708081"/>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7" name="TextBox 76"/>
            <p:cNvSpPr txBox="1"/>
            <p:nvPr/>
          </p:nvSpPr>
          <p:spPr>
            <a:xfrm>
              <a:off x="3657600" y="2234684"/>
              <a:ext cx="397545" cy="184666"/>
            </a:xfrm>
            <a:prstGeom prst="rect">
              <a:avLst/>
            </a:prstGeom>
            <a:noFill/>
          </p:spPr>
          <p:txBody>
            <a:bodyPr wrap="none" lIns="0" tIns="0" rIns="0" bIns="0" rtlCol="0">
              <a:spAutoFit/>
            </a:bodyPr>
            <a:lstStyle/>
            <a:p>
              <a:r>
                <a:rPr lang="en-US" sz="1200" dirty="0" err="1" smtClean="0"/>
                <a:t>AddrA</a:t>
              </a:r>
              <a:endParaRPr lang="en-US" sz="1200" dirty="0" smtClean="0"/>
            </a:p>
          </p:txBody>
        </p:sp>
        <p:sp>
          <p:nvSpPr>
            <p:cNvPr id="78" name="TextBox 77"/>
            <p:cNvSpPr txBox="1"/>
            <p:nvPr/>
          </p:nvSpPr>
          <p:spPr>
            <a:xfrm>
              <a:off x="3657600" y="2463284"/>
              <a:ext cx="388102" cy="184666"/>
            </a:xfrm>
            <a:prstGeom prst="rect">
              <a:avLst/>
            </a:prstGeom>
            <a:noFill/>
          </p:spPr>
          <p:txBody>
            <a:bodyPr wrap="none" lIns="0" tIns="0" rIns="0" bIns="0" rtlCol="0">
              <a:spAutoFit/>
            </a:bodyPr>
            <a:lstStyle/>
            <a:p>
              <a:r>
                <a:rPr lang="en-US" sz="1200" dirty="0" err="1" smtClean="0"/>
                <a:t>AddrB</a:t>
              </a:r>
              <a:endParaRPr lang="en-US" sz="1200" dirty="0" smtClean="0"/>
            </a:p>
          </p:txBody>
        </p:sp>
        <p:sp>
          <p:nvSpPr>
            <p:cNvPr id="79" name="TextBox 78"/>
            <p:cNvSpPr txBox="1"/>
            <p:nvPr/>
          </p:nvSpPr>
          <p:spPr>
            <a:xfrm>
              <a:off x="4114800" y="2234684"/>
              <a:ext cx="384721" cy="184666"/>
            </a:xfrm>
            <a:prstGeom prst="rect">
              <a:avLst/>
            </a:prstGeom>
            <a:noFill/>
          </p:spPr>
          <p:txBody>
            <a:bodyPr wrap="none" lIns="0" tIns="0" rIns="0" bIns="0" rtlCol="0">
              <a:spAutoFit/>
            </a:bodyPr>
            <a:lstStyle/>
            <a:p>
              <a:r>
                <a:rPr lang="en-US" sz="1200" dirty="0" err="1" smtClean="0"/>
                <a:t>DataA</a:t>
              </a:r>
              <a:endParaRPr lang="en-US" sz="1200" dirty="0" smtClean="0"/>
            </a:p>
          </p:txBody>
        </p:sp>
        <p:sp>
          <p:nvSpPr>
            <p:cNvPr id="80" name="TextBox 79"/>
            <p:cNvSpPr txBox="1"/>
            <p:nvPr/>
          </p:nvSpPr>
          <p:spPr>
            <a:xfrm>
              <a:off x="3657600" y="1998881"/>
              <a:ext cx="399073" cy="184666"/>
            </a:xfrm>
            <a:prstGeom prst="rect">
              <a:avLst/>
            </a:prstGeom>
            <a:noFill/>
          </p:spPr>
          <p:txBody>
            <a:bodyPr wrap="none" lIns="0" tIns="0" rIns="0" bIns="0" rtlCol="0">
              <a:spAutoFit/>
            </a:bodyPr>
            <a:lstStyle/>
            <a:p>
              <a:r>
                <a:rPr lang="en-US" sz="1200" dirty="0" err="1" smtClean="0"/>
                <a:t>AddrD</a:t>
              </a:r>
              <a:endParaRPr lang="en-US" sz="1200" dirty="0" smtClean="0"/>
            </a:p>
          </p:txBody>
        </p:sp>
        <p:sp>
          <p:nvSpPr>
            <p:cNvPr id="81" name="TextBox 80"/>
            <p:cNvSpPr txBox="1"/>
            <p:nvPr/>
          </p:nvSpPr>
          <p:spPr>
            <a:xfrm>
              <a:off x="4114800" y="2463284"/>
              <a:ext cx="377357" cy="184666"/>
            </a:xfrm>
            <a:prstGeom prst="rect">
              <a:avLst/>
            </a:prstGeom>
            <a:noFill/>
          </p:spPr>
          <p:txBody>
            <a:bodyPr wrap="none" lIns="0" tIns="0" rIns="0" bIns="0" rtlCol="0">
              <a:spAutoFit/>
            </a:bodyPr>
            <a:lstStyle/>
            <a:p>
              <a:r>
                <a:rPr lang="en-US" sz="1200" dirty="0" err="1" smtClean="0"/>
                <a:t>DataB</a:t>
              </a:r>
              <a:endParaRPr lang="en-US" sz="1200" dirty="0" smtClean="0"/>
            </a:p>
          </p:txBody>
        </p:sp>
        <p:sp>
          <p:nvSpPr>
            <p:cNvPr id="82" name="TextBox 81"/>
            <p:cNvSpPr txBox="1"/>
            <p:nvPr/>
          </p:nvSpPr>
          <p:spPr>
            <a:xfrm>
              <a:off x="3657600" y="1694081"/>
              <a:ext cx="388327" cy="184666"/>
            </a:xfrm>
            <a:prstGeom prst="rect">
              <a:avLst/>
            </a:prstGeom>
            <a:noFill/>
          </p:spPr>
          <p:txBody>
            <a:bodyPr wrap="none" lIns="0" tIns="0" rIns="0" bIns="0" rtlCol="0">
              <a:spAutoFit/>
            </a:bodyPr>
            <a:lstStyle/>
            <a:p>
              <a:r>
                <a:rPr lang="en-US" sz="1200" dirty="0" err="1" smtClean="0"/>
                <a:t>DataD</a:t>
              </a:r>
              <a:endParaRPr lang="en-US" sz="1200" dirty="0" smtClean="0"/>
            </a:p>
          </p:txBody>
        </p:sp>
      </p:grpSp>
      <p:cxnSp>
        <p:nvCxnSpPr>
          <p:cNvPr id="91" name="Straight Arrow Connector 90"/>
          <p:cNvCxnSpPr/>
          <p:nvPr/>
        </p:nvCxnSpPr>
        <p:spPr>
          <a:xfrm flipV="1">
            <a:off x="6454320" y="2584700"/>
            <a:ext cx="0" cy="143485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4191000" y="2916019"/>
            <a:ext cx="0" cy="11035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7233228" y="2681198"/>
            <a:ext cx="0" cy="133835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010400" y="2077819"/>
            <a:ext cx="307777" cy="184666"/>
          </a:xfrm>
          <a:prstGeom prst="rect">
            <a:avLst/>
          </a:prstGeom>
          <a:noFill/>
        </p:spPr>
        <p:txBody>
          <a:bodyPr wrap="none" lIns="0" tIns="0" rIns="0" bIns="0" rtlCol="0">
            <a:spAutoFit/>
          </a:bodyPr>
          <a:lstStyle/>
          <a:p>
            <a:r>
              <a:rPr lang="en-US" sz="1200" dirty="0" err="1" smtClean="0"/>
              <a:t>Addr</a:t>
            </a:r>
            <a:endParaRPr lang="en-US" sz="1200" dirty="0" smtClean="0"/>
          </a:p>
        </p:txBody>
      </p:sp>
      <p:sp>
        <p:nvSpPr>
          <p:cNvPr id="98" name="TextBox 97"/>
          <p:cNvSpPr txBox="1"/>
          <p:nvPr/>
        </p:nvSpPr>
        <p:spPr>
          <a:xfrm>
            <a:off x="7031583" y="2350353"/>
            <a:ext cx="436017" cy="184666"/>
          </a:xfrm>
          <a:prstGeom prst="rect">
            <a:avLst/>
          </a:prstGeom>
          <a:noFill/>
        </p:spPr>
        <p:txBody>
          <a:bodyPr wrap="none" lIns="0" tIns="0" rIns="0" bIns="0" rtlCol="0">
            <a:spAutoFit/>
          </a:bodyPr>
          <a:lstStyle/>
          <a:p>
            <a:r>
              <a:rPr lang="en-US" sz="1200" dirty="0" err="1" smtClean="0"/>
              <a:t>DataW</a:t>
            </a:r>
            <a:endParaRPr lang="en-US" sz="1200" dirty="0" smtClean="0"/>
          </a:p>
        </p:txBody>
      </p:sp>
      <p:sp>
        <p:nvSpPr>
          <p:cNvPr id="99" name="TextBox 98"/>
          <p:cNvSpPr txBox="1"/>
          <p:nvPr/>
        </p:nvSpPr>
        <p:spPr>
          <a:xfrm>
            <a:off x="7543800" y="2154019"/>
            <a:ext cx="384721" cy="184666"/>
          </a:xfrm>
          <a:prstGeom prst="rect">
            <a:avLst/>
          </a:prstGeom>
          <a:noFill/>
        </p:spPr>
        <p:txBody>
          <a:bodyPr wrap="none" lIns="0" tIns="0" rIns="0" bIns="0" rtlCol="0">
            <a:spAutoFit/>
          </a:bodyPr>
          <a:lstStyle/>
          <a:p>
            <a:r>
              <a:rPr lang="en-US" sz="1200" dirty="0" err="1" smtClean="0"/>
              <a:t>DataR</a:t>
            </a:r>
            <a:endParaRPr lang="en-US" sz="1200" dirty="0" smtClean="0"/>
          </a:p>
        </p:txBody>
      </p:sp>
      <p:cxnSp>
        <p:nvCxnSpPr>
          <p:cNvPr id="100" name="Straight Arrow Connector 99"/>
          <p:cNvCxnSpPr>
            <a:endCxn id="116" idx="3"/>
          </p:cNvCxnSpPr>
          <p:nvPr/>
        </p:nvCxnSpPr>
        <p:spPr>
          <a:xfrm flipV="1">
            <a:off x="5867400" y="2676366"/>
            <a:ext cx="0" cy="134318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72" idx="3"/>
          </p:cNvCxnSpPr>
          <p:nvPr/>
        </p:nvCxnSpPr>
        <p:spPr>
          <a:xfrm flipV="1">
            <a:off x="6019800" y="2106235"/>
            <a:ext cx="0" cy="191331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14" name="Group 113"/>
          <p:cNvGrpSpPr/>
          <p:nvPr/>
        </p:nvGrpSpPr>
        <p:grpSpPr>
          <a:xfrm>
            <a:off x="5943600" y="1620619"/>
            <a:ext cx="152400" cy="533400"/>
            <a:chOff x="5791200" y="1352550"/>
            <a:chExt cx="152400" cy="533400"/>
          </a:xfrm>
        </p:grpSpPr>
        <p:sp>
          <p:nvSpPr>
            <p:cNvPr id="72" name="Trapezoid 71"/>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extBox 103"/>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05" name="TextBox 104"/>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24" name="Straight Arrow Connector 123"/>
          <p:cNvCxnSpPr>
            <a:stCxn id="13" idx="3"/>
          </p:cNvCxnSpPr>
          <p:nvPr/>
        </p:nvCxnSpPr>
        <p:spPr>
          <a:xfrm flipV="1">
            <a:off x="8001000" y="2253007"/>
            <a:ext cx="367652" cy="15312"/>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8382000" y="1696819"/>
            <a:ext cx="152400" cy="762000"/>
            <a:chOff x="8229600" y="1733550"/>
            <a:chExt cx="152400" cy="762000"/>
          </a:xfrm>
        </p:grpSpPr>
        <p:sp>
          <p:nvSpPr>
            <p:cNvPr id="66" name="Trapezoid 65"/>
            <p:cNvSpPr/>
            <p:nvPr/>
          </p:nvSpPr>
          <p:spPr>
            <a:xfrm rot="5400000">
              <a:off x="7924800" y="2038350"/>
              <a:ext cx="7620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TextBox 118"/>
            <p:cNvSpPr txBox="1"/>
            <p:nvPr/>
          </p:nvSpPr>
          <p:spPr>
            <a:xfrm>
              <a:off x="8255000" y="2232025"/>
              <a:ext cx="76200" cy="184666"/>
            </a:xfrm>
            <a:prstGeom prst="rect">
              <a:avLst/>
            </a:prstGeom>
            <a:noFill/>
          </p:spPr>
          <p:txBody>
            <a:bodyPr wrap="square" lIns="0" tIns="0" rIns="0" bIns="0" rtlCol="0">
              <a:spAutoFit/>
            </a:bodyPr>
            <a:lstStyle/>
            <a:p>
              <a:r>
                <a:rPr lang="en-US" sz="1200" dirty="0"/>
                <a:t>0</a:t>
              </a:r>
              <a:endParaRPr lang="en-US" sz="1200" dirty="0" smtClean="0"/>
            </a:p>
          </p:txBody>
        </p:sp>
        <p:sp>
          <p:nvSpPr>
            <p:cNvPr id="120" name="TextBox 119"/>
            <p:cNvSpPr txBox="1"/>
            <p:nvPr/>
          </p:nvSpPr>
          <p:spPr>
            <a:xfrm>
              <a:off x="8255000" y="2016125"/>
              <a:ext cx="76200" cy="184666"/>
            </a:xfrm>
            <a:prstGeom prst="rect">
              <a:avLst/>
            </a:prstGeom>
            <a:noFill/>
          </p:spPr>
          <p:txBody>
            <a:bodyPr wrap="square" lIns="0" tIns="0" rIns="0" bIns="0" rtlCol="0">
              <a:spAutoFit/>
            </a:bodyPr>
            <a:lstStyle/>
            <a:p>
              <a:r>
                <a:rPr lang="en-US" sz="1200" dirty="0"/>
                <a:t>1</a:t>
              </a:r>
              <a:endParaRPr lang="en-US" sz="1200" dirty="0" smtClean="0"/>
            </a:p>
          </p:txBody>
        </p:sp>
      </p:grpSp>
      <p:cxnSp>
        <p:nvCxnSpPr>
          <p:cNvPr id="127" name="Straight Arrow Connector 126"/>
          <p:cNvCxnSpPr>
            <a:stCxn id="28" idx="0"/>
            <a:endCxn id="97" idx="1"/>
          </p:cNvCxnSpPr>
          <p:nvPr/>
        </p:nvCxnSpPr>
        <p:spPr>
          <a:xfrm flipV="1">
            <a:off x="6629400" y="2170152"/>
            <a:ext cx="381000" cy="21967"/>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8458200" y="2382619"/>
            <a:ext cx="0" cy="16369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6781800" y="1260547"/>
            <a:ext cx="0" cy="92442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endCxn id="66" idx="2"/>
          </p:cNvCxnSpPr>
          <p:nvPr/>
        </p:nvCxnSpPr>
        <p:spPr>
          <a:xfrm>
            <a:off x="914399" y="1260547"/>
            <a:ext cx="7467601" cy="817272"/>
          </a:xfrm>
          <a:prstGeom prst="bentConnector3">
            <a:avLst>
              <a:gd name="adj1" fmla="val 96694"/>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715313" y="1456782"/>
            <a:ext cx="626772" cy="228600"/>
          </a:xfrm>
          <a:prstGeom prst="bentConnector3">
            <a:avLst>
              <a:gd name="adj1" fmla="val 1015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143000" y="1773019"/>
            <a:ext cx="152400" cy="5334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TextBox 179"/>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81" name="TextBox 180"/>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83" name="Straight Connector 182"/>
          <p:cNvCxnSpPr>
            <a:stCxn id="179" idx="0"/>
            <a:endCxn id="19" idx="1"/>
          </p:cNvCxnSpPr>
          <p:nvPr/>
        </p:nvCxnSpPr>
        <p:spPr>
          <a:xfrm>
            <a:off x="1295400" y="2039719"/>
            <a:ext cx="152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a:stCxn id="19" idx="3"/>
            <a:endCxn id="16" idx="1"/>
          </p:cNvCxnSpPr>
          <p:nvPr/>
        </p:nvCxnSpPr>
        <p:spPr>
          <a:xfrm>
            <a:off x="1813263" y="2039719"/>
            <a:ext cx="320337" cy="3048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1782931" y="1620939"/>
            <a:ext cx="396537" cy="4191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2438400" y="1163419"/>
            <a:ext cx="304800" cy="457200"/>
          </a:xfrm>
          <a:prstGeom prst="bentConnector2">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1143000" y="1163419"/>
            <a:ext cx="1600200" cy="990600"/>
          </a:xfrm>
          <a:prstGeom prst="bentConnector3">
            <a:avLst>
              <a:gd name="adj1" fmla="val 124407"/>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a:stCxn id="72" idx="0"/>
          </p:cNvCxnSpPr>
          <p:nvPr/>
        </p:nvCxnSpPr>
        <p:spPr>
          <a:xfrm flipV="1">
            <a:off x="6096000" y="1885950"/>
            <a:ext cx="152400" cy="136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a:stCxn id="79" idx="3"/>
            <a:endCxn id="105" idx="1"/>
          </p:cNvCxnSpPr>
          <p:nvPr/>
        </p:nvCxnSpPr>
        <p:spPr>
          <a:xfrm flipV="1">
            <a:off x="4499521" y="1998702"/>
            <a:ext cx="1463129" cy="367784"/>
          </a:xfrm>
          <a:prstGeom prst="bentConnector3">
            <a:avLst>
              <a:gd name="adj1" fmla="val 8536"/>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a:off x="4457521" y="2595086"/>
            <a:ext cx="957297" cy="320141"/>
          </a:xfrm>
          <a:prstGeom prst="bentConnector3">
            <a:avLst>
              <a:gd name="adj1" fmla="val 1683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V="1">
            <a:off x="4648200" y="2361045"/>
            <a:ext cx="183573" cy="112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4537364" y="2586182"/>
            <a:ext cx="259772" cy="577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p:nvPr/>
        </p:nvCxnSpPr>
        <p:spPr>
          <a:xfrm flipV="1">
            <a:off x="1978767" y="1371841"/>
            <a:ext cx="3214173" cy="535336"/>
          </a:xfrm>
          <a:prstGeom prst="bentConnector3">
            <a:avLst>
              <a:gd name="adj1" fmla="val 27385"/>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5181600" y="1366060"/>
            <a:ext cx="762000" cy="36749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447800" y="1620619"/>
            <a:ext cx="365463" cy="838199"/>
            <a:chOff x="1447800" y="1809750"/>
            <a:chExt cx="365463" cy="838199"/>
          </a:xfrm>
        </p:grpSpPr>
        <p:sp>
          <p:nvSpPr>
            <p:cNvPr id="19" name="Rectangle 18"/>
            <p:cNvSpPr/>
            <p:nvPr/>
          </p:nvSpPr>
          <p:spPr>
            <a:xfrm>
              <a:off x="1447800" y="1809750"/>
              <a:ext cx="365463" cy="838199"/>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tx1"/>
                  </a:solidFill>
                  <a:latin typeface="Courier New"/>
                  <a:cs typeface="Courier New"/>
                </a:rPr>
                <a:t>pc</a:t>
              </a:r>
              <a:endParaRPr lang="en-US" b="1" dirty="0">
                <a:solidFill>
                  <a:schemeClr val="tx1"/>
                </a:solidFill>
                <a:latin typeface="Courier New"/>
                <a:cs typeface="Courier New"/>
              </a:endParaRPr>
            </a:p>
          </p:txBody>
        </p:sp>
        <p:sp>
          <p:nvSpPr>
            <p:cNvPr id="31" name="Isosceles Triangle 30"/>
            <p:cNvSpPr/>
            <p:nvPr/>
          </p:nvSpPr>
          <p:spPr>
            <a:xfrm>
              <a:off x="1600200" y="2495550"/>
              <a:ext cx="152400" cy="152399"/>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Group 114"/>
          <p:cNvGrpSpPr/>
          <p:nvPr/>
        </p:nvGrpSpPr>
        <p:grpSpPr>
          <a:xfrm>
            <a:off x="5791200" y="2190750"/>
            <a:ext cx="152400" cy="533400"/>
            <a:chOff x="5791200" y="1352550"/>
            <a:chExt cx="152400" cy="533400"/>
          </a:xfrm>
        </p:grpSpPr>
        <p:sp>
          <p:nvSpPr>
            <p:cNvPr id="116" name="Trapezoid 115"/>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TextBox 116"/>
            <p:cNvSpPr txBox="1"/>
            <p:nvPr/>
          </p:nvSpPr>
          <p:spPr>
            <a:xfrm>
              <a:off x="5807075" y="1390650"/>
              <a:ext cx="76200" cy="184666"/>
            </a:xfrm>
            <a:prstGeom prst="rect">
              <a:avLst/>
            </a:prstGeom>
            <a:noFill/>
          </p:spPr>
          <p:txBody>
            <a:bodyPr wrap="square" lIns="0" tIns="0" rIns="0" bIns="0" rtlCol="0">
              <a:spAutoFit/>
            </a:bodyPr>
            <a:lstStyle/>
            <a:p>
              <a:r>
                <a:rPr lang="en-US" sz="1200" dirty="0" smtClean="0"/>
                <a:t>0</a:t>
              </a:r>
            </a:p>
          </p:txBody>
        </p:sp>
        <p:sp>
          <p:nvSpPr>
            <p:cNvPr id="118" name="TextBox 117"/>
            <p:cNvSpPr txBox="1"/>
            <p:nvPr/>
          </p:nvSpPr>
          <p:spPr>
            <a:xfrm>
              <a:off x="5810250" y="1638300"/>
              <a:ext cx="77996" cy="184666"/>
            </a:xfrm>
            <a:prstGeom prst="rect">
              <a:avLst/>
            </a:prstGeom>
            <a:noFill/>
          </p:spPr>
          <p:txBody>
            <a:bodyPr wrap="none" lIns="0" tIns="0" rIns="0" bIns="0" rtlCol="0">
              <a:spAutoFit/>
            </a:bodyPr>
            <a:lstStyle/>
            <a:p>
              <a:r>
                <a:rPr lang="en-US" sz="1200" dirty="0" smtClean="0"/>
                <a:t>1</a:t>
              </a:r>
            </a:p>
          </p:txBody>
        </p:sp>
      </p:grpSp>
      <p:cxnSp>
        <p:nvCxnSpPr>
          <p:cNvPr id="394" name="Elbow Connector 393"/>
          <p:cNvCxnSpPr>
            <a:stCxn id="16" idx="3"/>
            <a:endCxn id="22" idx="1"/>
          </p:cNvCxnSpPr>
          <p:nvPr/>
        </p:nvCxnSpPr>
        <p:spPr>
          <a:xfrm flipV="1">
            <a:off x="2743200" y="2192119"/>
            <a:ext cx="914400" cy="152400"/>
          </a:xfrm>
          <a:prstGeom prst="bentConnector3">
            <a:avLst>
              <a:gd name="adj1" fmla="val 1780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2895600" y="2343150"/>
            <a:ext cx="0"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flipV="1">
            <a:off x="2886364" y="2458819"/>
            <a:ext cx="771236" cy="36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flipV="1">
            <a:off x="2897909" y="2687420"/>
            <a:ext cx="759691" cy="267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flipV="1">
            <a:off x="2886364" y="3373219"/>
            <a:ext cx="618836" cy="959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3330864" y="1044864"/>
            <a:ext cx="5203536" cy="1032955"/>
          </a:xfrm>
          <a:prstGeom prst="bentConnector3">
            <a:avLst>
              <a:gd name="adj1" fmla="val -237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3086100" y="1314450"/>
            <a:ext cx="838200" cy="304800"/>
          </a:xfrm>
          <a:prstGeom prst="bentConnector3">
            <a:avLst>
              <a:gd name="adj1" fmla="val 1002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p:nvPr/>
        </p:nvCxnSpPr>
        <p:spPr>
          <a:xfrm flipV="1">
            <a:off x="3810000" y="3638550"/>
            <a:ext cx="0" cy="3810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p:nvPr/>
        </p:nvCxnSpPr>
        <p:spPr>
          <a:xfrm flipV="1">
            <a:off x="5943600" y="2495550"/>
            <a:ext cx="370610" cy="231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5410200" y="2530186"/>
            <a:ext cx="1600200" cy="381000"/>
          </a:xfrm>
          <a:prstGeom prst="bentConnector3">
            <a:avLst>
              <a:gd name="adj1" fmla="val 860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2988810" y="1984827"/>
            <a:ext cx="547657" cy="169277"/>
          </a:xfrm>
          <a:prstGeom prst="rect">
            <a:avLst/>
          </a:prstGeom>
          <a:noFill/>
        </p:spPr>
        <p:txBody>
          <a:bodyPr wrap="none" lIns="0" tIns="0" rIns="0" bIns="0" rtlCol="0">
            <a:spAutoFit/>
          </a:bodyPr>
          <a:lstStyle/>
          <a:p>
            <a:r>
              <a:rPr lang="en-US" sz="1100" dirty="0" err="1" smtClean="0"/>
              <a:t>inst</a:t>
            </a:r>
            <a:r>
              <a:rPr lang="en-US" sz="1100" dirty="0" smtClean="0"/>
              <a:t>[11:7]</a:t>
            </a:r>
          </a:p>
        </p:txBody>
      </p:sp>
      <p:sp>
        <p:nvSpPr>
          <p:cNvPr id="488" name="TextBox 487"/>
          <p:cNvSpPr txBox="1"/>
          <p:nvPr/>
        </p:nvSpPr>
        <p:spPr>
          <a:xfrm>
            <a:off x="2971800" y="2266950"/>
            <a:ext cx="619154" cy="169277"/>
          </a:xfrm>
          <a:prstGeom prst="rect">
            <a:avLst/>
          </a:prstGeom>
          <a:noFill/>
        </p:spPr>
        <p:txBody>
          <a:bodyPr wrap="none" lIns="0" tIns="0" rIns="0" bIns="0" rtlCol="0">
            <a:spAutoFit/>
          </a:bodyPr>
          <a:lstStyle/>
          <a:p>
            <a:r>
              <a:rPr lang="en-US" sz="1100" dirty="0" err="1" smtClean="0"/>
              <a:t>inst</a:t>
            </a:r>
            <a:r>
              <a:rPr lang="en-US" sz="1100" dirty="0" smtClean="0"/>
              <a:t>[19:15]</a:t>
            </a:r>
          </a:p>
        </p:txBody>
      </p:sp>
      <p:sp>
        <p:nvSpPr>
          <p:cNvPr id="503" name="TextBox 502"/>
          <p:cNvSpPr txBox="1"/>
          <p:nvPr/>
        </p:nvSpPr>
        <p:spPr>
          <a:xfrm>
            <a:off x="2971800" y="2495550"/>
            <a:ext cx="619154" cy="169277"/>
          </a:xfrm>
          <a:prstGeom prst="rect">
            <a:avLst/>
          </a:prstGeom>
          <a:noFill/>
        </p:spPr>
        <p:txBody>
          <a:bodyPr wrap="none" lIns="0" tIns="0" rIns="0" bIns="0" rtlCol="0">
            <a:spAutoFit/>
          </a:bodyPr>
          <a:lstStyle/>
          <a:p>
            <a:r>
              <a:rPr lang="en-US" sz="1100" dirty="0" err="1" smtClean="0"/>
              <a:t>inst</a:t>
            </a:r>
            <a:r>
              <a:rPr lang="en-US" sz="1100" dirty="0" smtClean="0"/>
              <a:t>[24:20]</a:t>
            </a:r>
          </a:p>
        </p:txBody>
      </p:sp>
      <p:sp>
        <p:nvSpPr>
          <p:cNvPr id="504" name="TextBox 503"/>
          <p:cNvSpPr txBox="1"/>
          <p:nvPr/>
        </p:nvSpPr>
        <p:spPr>
          <a:xfrm>
            <a:off x="2918691" y="3135168"/>
            <a:ext cx="547657" cy="169277"/>
          </a:xfrm>
          <a:prstGeom prst="rect">
            <a:avLst/>
          </a:prstGeom>
          <a:noFill/>
        </p:spPr>
        <p:txBody>
          <a:bodyPr wrap="none" lIns="0" tIns="0" rIns="0" bIns="0" rtlCol="0">
            <a:spAutoFit/>
          </a:bodyPr>
          <a:lstStyle/>
          <a:p>
            <a:r>
              <a:rPr lang="en-US" sz="1100" dirty="0" err="1" smtClean="0"/>
              <a:t>inst</a:t>
            </a:r>
            <a:r>
              <a:rPr lang="en-US" sz="1100" dirty="0" smtClean="0"/>
              <a:t>[31:7]</a:t>
            </a:r>
          </a:p>
        </p:txBody>
      </p:sp>
      <p:cxnSp>
        <p:nvCxnSpPr>
          <p:cNvPr id="513" name="Elbow Connector 512"/>
          <p:cNvCxnSpPr/>
          <p:nvPr/>
        </p:nvCxnSpPr>
        <p:spPr>
          <a:xfrm rot="5400000" flipH="1" flipV="1">
            <a:off x="5310189" y="2446338"/>
            <a:ext cx="584201" cy="377826"/>
          </a:xfrm>
          <a:prstGeom prst="bentConnector3">
            <a:avLst>
              <a:gd name="adj1" fmla="val 10046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8" name="TextBox 527"/>
          <p:cNvSpPr txBox="1"/>
          <p:nvPr/>
        </p:nvSpPr>
        <p:spPr>
          <a:xfrm>
            <a:off x="7923646" y="1556904"/>
            <a:ext cx="174057" cy="169277"/>
          </a:xfrm>
          <a:prstGeom prst="rect">
            <a:avLst/>
          </a:prstGeom>
          <a:noFill/>
        </p:spPr>
        <p:txBody>
          <a:bodyPr wrap="none" lIns="0" tIns="0" rIns="0" bIns="0" rtlCol="0">
            <a:spAutoFit/>
          </a:bodyPr>
          <a:lstStyle/>
          <a:p>
            <a:r>
              <a:rPr lang="en-US" sz="1100" dirty="0" err="1" smtClean="0"/>
              <a:t>alu</a:t>
            </a:r>
            <a:endParaRPr lang="en-US" sz="1100" dirty="0" smtClean="0"/>
          </a:p>
        </p:txBody>
      </p:sp>
      <p:sp>
        <p:nvSpPr>
          <p:cNvPr id="529" name="TextBox 528"/>
          <p:cNvSpPr txBox="1"/>
          <p:nvPr/>
        </p:nvSpPr>
        <p:spPr>
          <a:xfrm>
            <a:off x="8029863" y="2355849"/>
            <a:ext cx="334818" cy="169277"/>
          </a:xfrm>
          <a:prstGeom prst="rect">
            <a:avLst/>
          </a:prstGeom>
          <a:noFill/>
        </p:spPr>
        <p:txBody>
          <a:bodyPr wrap="square" lIns="0" tIns="0" rIns="0" bIns="0" rtlCol="0">
            <a:spAutoFit/>
          </a:bodyPr>
          <a:lstStyle/>
          <a:p>
            <a:r>
              <a:rPr lang="en-US" sz="1100" dirty="0" err="1" smtClean="0"/>
              <a:t>mem</a:t>
            </a:r>
            <a:endParaRPr lang="en-US" sz="1100" dirty="0" smtClean="0"/>
          </a:p>
        </p:txBody>
      </p:sp>
      <p:sp>
        <p:nvSpPr>
          <p:cNvPr id="530" name="TextBox 529"/>
          <p:cNvSpPr txBox="1"/>
          <p:nvPr/>
        </p:nvSpPr>
        <p:spPr>
          <a:xfrm>
            <a:off x="8581737" y="2087995"/>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
        <p:nvSpPr>
          <p:cNvPr id="531" name="TextBox 530"/>
          <p:cNvSpPr txBox="1"/>
          <p:nvPr/>
        </p:nvSpPr>
        <p:spPr>
          <a:xfrm>
            <a:off x="813954" y="1859395"/>
            <a:ext cx="208695" cy="169277"/>
          </a:xfrm>
          <a:prstGeom prst="rect">
            <a:avLst/>
          </a:prstGeom>
          <a:noFill/>
        </p:spPr>
        <p:txBody>
          <a:bodyPr wrap="square" lIns="0" tIns="0" rIns="0" bIns="0" rtlCol="0">
            <a:spAutoFit/>
          </a:bodyPr>
          <a:lstStyle/>
          <a:p>
            <a:r>
              <a:rPr lang="en-US" sz="1100" dirty="0" err="1" smtClean="0"/>
              <a:t>alu</a:t>
            </a:r>
            <a:endParaRPr lang="en-US" sz="1100" dirty="0" smtClean="0"/>
          </a:p>
        </p:txBody>
      </p:sp>
      <p:sp>
        <p:nvSpPr>
          <p:cNvPr id="532" name="TextBox 531"/>
          <p:cNvSpPr txBox="1"/>
          <p:nvPr/>
        </p:nvSpPr>
        <p:spPr>
          <a:xfrm>
            <a:off x="701965" y="2151495"/>
            <a:ext cx="282129" cy="169277"/>
          </a:xfrm>
          <a:prstGeom prst="rect">
            <a:avLst/>
          </a:prstGeom>
          <a:noFill/>
        </p:spPr>
        <p:txBody>
          <a:bodyPr wrap="none" lIns="0" tIns="0" rIns="0" bIns="0" rtlCol="0">
            <a:spAutoFit/>
          </a:bodyPr>
          <a:lstStyle/>
          <a:p>
            <a:r>
              <a:rPr lang="en-US" sz="1100" dirty="0" smtClean="0"/>
              <a:t>pc+4</a:t>
            </a:r>
          </a:p>
        </p:txBody>
      </p:sp>
      <p:sp>
        <p:nvSpPr>
          <p:cNvPr id="533" name="TextBox 532"/>
          <p:cNvSpPr txBox="1"/>
          <p:nvPr/>
        </p:nvSpPr>
        <p:spPr>
          <a:xfrm>
            <a:off x="5312006" y="1809750"/>
            <a:ext cx="524162" cy="169277"/>
          </a:xfrm>
          <a:prstGeom prst="rect">
            <a:avLst/>
          </a:prstGeom>
          <a:noFill/>
        </p:spPr>
        <p:txBody>
          <a:bodyPr wrap="square" lIns="0" tIns="0" rIns="0" bIns="0" rtlCol="0">
            <a:spAutoFit/>
          </a:bodyPr>
          <a:lstStyle/>
          <a:p>
            <a:r>
              <a:rPr lang="en-US" sz="1100" dirty="0" err="1" smtClean="0"/>
              <a:t>Reg</a:t>
            </a:r>
            <a:r>
              <a:rPr lang="en-US" sz="1100" dirty="0" smtClean="0"/>
              <a:t>[rs1]</a:t>
            </a:r>
          </a:p>
        </p:txBody>
      </p:sp>
      <p:sp>
        <p:nvSpPr>
          <p:cNvPr id="534" name="TextBox 533"/>
          <p:cNvSpPr txBox="1"/>
          <p:nvPr/>
        </p:nvSpPr>
        <p:spPr>
          <a:xfrm>
            <a:off x="5395683" y="1499281"/>
            <a:ext cx="219362" cy="169277"/>
          </a:xfrm>
          <a:prstGeom prst="rect">
            <a:avLst/>
          </a:prstGeom>
          <a:noFill/>
        </p:spPr>
        <p:txBody>
          <a:bodyPr wrap="square" lIns="0" tIns="0" rIns="0" bIns="0" rtlCol="0">
            <a:spAutoFit/>
          </a:bodyPr>
          <a:lstStyle/>
          <a:p>
            <a:r>
              <a:rPr lang="en-US" sz="1100" dirty="0" smtClean="0"/>
              <a:t>pc</a:t>
            </a:r>
          </a:p>
        </p:txBody>
      </p:sp>
      <p:sp>
        <p:nvSpPr>
          <p:cNvPr id="535" name="TextBox 534"/>
          <p:cNvSpPr txBox="1"/>
          <p:nvPr/>
        </p:nvSpPr>
        <p:spPr>
          <a:xfrm>
            <a:off x="4247574" y="3209059"/>
            <a:ext cx="629226" cy="169277"/>
          </a:xfrm>
          <a:prstGeom prst="rect">
            <a:avLst/>
          </a:prstGeom>
          <a:noFill/>
        </p:spPr>
        <p:txBody>
          <a:bodyPr wrap="square" lIns="0" tIns="0" rIns="0" bIns="0" rtlCol="0">
            <a:spAutoFit/>
          </a:bodyPr>
          <a:lstStyle/>
          <a:p>
            <a:r>
              <a:rPr lang="en-US" sz="1100" dirty="0" err="1" smtClean="0"/>
              <a:t>imm</a:t>
            </a:r>
            <a:r>
              <a:rPr lang="en-US" sz="1100" dirty="0" smtClean="0"/>
              <a:t>[31:0]</a:t>
            </a:r>
          </a:p>
        </p:txBody>
      </p:sp>
      <p:sp>
        <p:nvSpPr>
          <p:cNvPr id="536" name="TextBox 535"/>
          <p:cNvSpPr txBox="1"/>
          <p:nvPr/>
        </p:nvSpPr>
        <p:spPr>
          <a:xfrm>
            <a:off x="5299981" y="2108881"/>
            <a:ext cx="533400" cy="169277"/>
          </a:xfrm>
          <a:prstGeom prst="rect">
            <a:avLst/>
          </a:prstGeom>
          <a:noFill/>
        </p:spPr>
        <p:txBody>
          <a:bodyPr wrap="square" lIns="0" tIns="0" rIns="0" bIns="0" rtlCol="0">
            <a:spAutoFit/>
          </a:bodyPr>
          <a:lstStyle/>
          <a:p>
            <a:r>
              <a:rPr lang="en-US" sz="1100" dirty="0" err="1" smtClean="0"/>
              <a:t>Reg</a:t>
            </a:r>
            <a:r>
              <a:rPr lang="en-US" sz="1100" dirty="0" smtClean="0"/>
              <a:t>[rs2]</a:t>
            </a:r>
          </a:p>
        </p:txBody>
      </p:sp>
      <p:cxnSp>
        <p:nvCxnSpPr>
          <p:cNvPr id="563" name="Elbow Connector 562"/>
          <p:cNvCxnSpPr>
            <a:stCxn id="52" idx="3"/>
          </p:cNvCxnSpPr>
          <p:nvPr/>
        </p:nvCxnSpPr>
        <p:spPr>
          <a:xfrm flipV="1">
            <a:off x="4044974" y="2571750"/>
            <a:ext cx="1746226" cy="825788"/>
          </a:xfrm>
          <a:prstGeom prst="bentConnector3">
            <a:avLst>
              <a:gd name="adj1" fmla="val 8344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9" name="Rectangle 568"/>
          <p:cNvSpPr/>
          <p:nvPr/>
        </p:nvSpPr>
        <p:spPr>
          <a:xfrm>
            <a:off x="838200" y="4019550"/>
            <a:ext cx="7868227" cy="715818"/>
          </a:xfrm>
          <a:prstGeom prst="rect">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3" name="TextBox 522"/>
          <p:cNvSpPr txBox="1"/>
          <p:nvPr/>
        </p:nvSpPr>
        <p:spPr>
          <a:xfrm>
            <a:off x="2590800" y="4078873"/>
            <a:ext cx="547657" cy="169277"/>
          </a:xfrm>
          <a:prstGeom prst="rect">
            <a:avLst/>
          </a:prstGeom>
          <a:noFill/>
        </p:spPr>
        <p:txBody>
          <a:bodyPr wrap="none" lIns="0" tIns="0" rIns="0" bIns="0" rtlCol="0">
            <a:spAutoFit/>
          </a:bodyPr>
          <a:lstStyle/>
          <a:p>
            <a:r>
              <a:rPr lang="en-US" sz="1100" dirty="0" err="1" smtClean="0"/>
              <a:t>inst</a:t>
            </a:r>
            <a:r>
              <a:rPr lang="en-US" sz="1100" dirty="0" smtClean="0"/>
              <a:t>[31:0]</a:t>
            </a:r>
          </a:p>
        </p:txBody>
      </p:sp>
      <p:sp>
        <p:nvSpPr>
          <p:cNvPr id="582" name="TextBox 581"/>
          <p:cNvSpPr txBox="1"/>
          <p:nvPr/>
        </p:nvSpPr>
        <p:spPr>
          <a:xfrm>
            <a:off x="3429000" y="4095750"/>
            <a:ext cx="428290" cy="169277"/>
          </a:xfrm>
          <a:prstGeom prst="rect">
            <a:avLst/>
          </a:prstGeom>
          <a:noFill/>
        </p:spPr>
        <p:txBody>
          <a:bodyPr wrap="none" lIns="0" tIns="0" rIns="0" bIns="0" rtlCol="0">
            <a:spAutoFit/>
          </a:bodyPr>
          <a:lstStyle/>
          <a:p>
            <a:r>
              <a:rPr lang="en-US" sz="1100" dirty="0" err="1" smtClean="0"/>
              <a:t>ImmSel</a:t>
            </a:r>
            <a:endParaRPr lang="en-US" sz="1100" dirty="0" smtClean="0"/>
          </a:p>
        </p:txBody>
      </p:sp>
      <p:sp>
        <p:nvSpPr>
          <p:cNvPr id="583" name="TextBox 582"/>
          <p:cNvSpPr txBox="1"/>
          <p:nvPr/>
        </p:nvSpPr>
        <p:spPr>
          <a:xfrm>
            <a:off x="3962400" y="4095750"/>
            <a:ext cx="481671" cy="169277"/>
          </a:xfrm>
          <a:prstGeom prst="rect">
            <a:avLst/>
          </a:prstGeom>
          <a:noFill/>
        </p:spPr>
        <p:txBody>
          <a:bodyPr wrap="none" lIns="0" tIns="0" rIns="0" bIns="0" rtlCol="0">
            <a:spAutoFit/>
          </a:bodyPr>
          <a:lstStyle/>
          <a:p>
            <a:r>
              <a:rPr lang="en-US" sz="1100" dirty="0" err="1" smtClean="0"/>
              <a:t>RegWEn</a:t>
            </a:r>
            <a:endParaRPr lang="en-US" sz="1100" dirty="0" smtClean="0"/>
          </a:p>
        </p:txBody>
      </p:sp>
      <p:sp>
        <p:nvSpPr>
          <p:cNvPr id="584" name="TextBox 583"/>
          <p:cNvSpPr txBox="1"/>
          <p:nvPr/>
        </p:nvSpPr>
        <p:spPr>
          <a:xfrm>
            <a:off x="4572000" y="4095750"/>
            <a:ext cx="290532" cy="169277"/>
          </a:xfrm>
          <a:prstGeom prst="rect">
            <a:avLst/>
          </a:prstGeom>
          <a:noFill/>
        </p:spPr>
        <p:txBody>
          <a:bodyPr wrap="none" lIns="0" tIns="0" rIns="0" bIns="0" rtlCol="0">
            <a:spAutoFit/>
          </a:bodyPr>
          <a:lstStyle/>
          <a:p>
            <a:r>
              <a:rPr lang="en-US" sz="1100" dirty="0" err="1" smtClean="0"/>
              <a:t>BrUn</a:t>
            </a:r>
            <a:endParaRPr lang="en-US" sz="1100" dirty="0" smtClean="0"/>
          </a:p>
        </p:txBody>
      </p:sp>
      <p:sp>
        <p:nvSpPr>
          <p:cNvPr id="585" name="TextBox 584"/>
          <p:cNvSpPr txBox="1"/>
          <p:nvPr/>
        </p:nvSpPr>
        <p:spPr>
          <a:xfrm>
            <a:off x="4876800" y="4095750"/>
            <a:ext cx="268904" cy="169277"/>
          </a:xfrm>
          <a:prstGeom prst="rect">
            <a:avLst/>
          </a:prstGeom>
          <a:noFill/>
        </p:spPr>
        <p:txBody>
          <a:bodyPr wrap="none" lIns="0" tIns="0" rIns="0" bIns="0" rtlCol="0">
            <a:spAutoFit/>
          </a:bodyPr>
          <a:lstStyle/>
          <a:p>
            <a:r>
              <a:rPr lang="en-US" sz="1100" dirty="0" err="1" smtClean="0"/>
              <a:t>BrEq</a:t>
            </a:r>
            <a:endParaRPr lang="en-US" sz="1100" dirty="0" smtClean="0"/>
          </a:p>
        </p:txBody>
      </p:sp>
      <p:sp>
        <p:nvSpPr>
          <p:cNvPr id="586" name="TextBox 585"/>
          <p:cNvSpPr txBox="1"/>
          <p:nvPr/>
        </p:nvSpPr>
        <p:spPr>
          <a:xfrm>
            <a:off x="5181600" y="4095750"/>
            <a:ext cx="253957" cy="169277"/>
          </a:xfrm>
          <a:prstGeom prst="rect">
            <a:avLst/>
          </a:prstGeom>
          <a:noFill/>
        </p:spPr>
        <p:txBody>
          <a:bodyPr wrap="none" lIns="0" tIns="0" rIns="0" bIns="0" rtlCol="0">
            <a:spAutoFit/>
          </a:bodyPr>
          <a:lstStyle/>
          <a:p>
            <a:r>
              <a:rPr lang="en-US" sz="1100" dirty="0" err="1" smtClean="0"/>
              <a:t>BrLT</a:t>
            </a:r>
            <a:endParaRPr lang="en-US" sz="1100" dirty="0" smtClean="0"/>
          </a:p>
        </p:txBody>
      </p:sp>
      <p:sp>
        <p:nvSpPr>
          <p:cNvPr id="587" name="TextBox 586"/>
          <p:cNvSpPr txBox="1"/>
          <p:nvPr/>
        </p:nvSpPr>
        <p:spPr>
          <a:xfrm>
            <a:off x="5943600" y="4095750"/>
            <a:ext cx="248998" cy="169277"/>
          </a:xfrm>
          <a:prstGeom prst="rect">
            <a:avLst/>
          </a:prstGeom>
          <a:noFill/>
        </p:spPr>
        <p:txBody>
          <a:bodyPr wrap="none" lIns="0" tIns="0" rIns="0" bIns="0" rtlCol="0">
            <a:spAutoFit/>
          </a:bodyPr>
          <a:lstStyle/>
          <a:p>
            <a:r>
              <a:rPr lang="en-US" sz="1100" dirty="0" err="1" smtClean="0"/>
              <a:t>ASel</a:t>
            </a:r>
            <a:endParaRPr lang="en-US" sz="1100" dirty="0" smtClean="0"/>
          </a:p>
        </p:txBody>
      </p:sp>
      <p:sp>
        <p:nvSpPr>
          <p:cNvPr id="588" name="TextBox 587"/>
          <p:cNvSpPr txBox="1"/>
          <p:nvPr/>
        </p:nvSpPr>
        <p:spPr>
          <a:xfrm>
            <a:off x="5638800" y="4095750"/>
            <a:ext cx="244107" cy="169277"/>
          </a:xfrm>
          <a:prstGeom prst="rect">
            <a:avLst/>
          </a:prstGeom>
          <a:noFill/>
        </p:spPr>
        <p:txBody>
          <a:bodyPr wrap="none" lIns="0" tIns="0" rIns="0" bIns="0" rtlCol="0">
            <a:spAutoFit/>
          </a:bodyPr>
          <a:lstStyle/>
          <a:p>
            <a:r>
              <a:rPr lang="en-US" sz="1100" dirty="0" err="1" smtClean="0"/>
              <a:t>BSel</a:t>
            </a:r>
            <a:endParaRPr lang="en-US" sz="1100" dirty="0" smtClean="0"/>
          </a:p>
        </p:txBody>
      </p:sp>
      <p:sp>
        <p:nvSpPr>
          <p:cNvPr id="589" name="TextBox 588"/>
          <p:cNvSpPr txBox="1"/>
          <p:nvPr/>
        </p:nvSpPr>
        <p:spPr>
          <a:xfrm>
            <a:off x="6324600" y="4095750"/>
            <a:ext cx="398810" cy="169277"/>
          </a:xfrm>
          <a:prstGeom prst="rect">
            <a:avLst/>
          </a:prstGeom>
          <a:noFill/>
        </p:spPr>
        <p:txBody>
          <a:bodyPr wrap="none" lIns="0" tIns="0" rIns="0" bIns="0" rtlCol="0">
            <a:spAutoFit/>
          </a:bodyPr>
          <a:lstStyle/>
          <a:p>
            <a:r>
              <a:rPr lang="en-US" sz="1100" dirty="0" err="1" smtClean="0"/>
              <a:t>ALUSel</a:t>
            </a:r>
            <a:endParaRPr lang="en-US" sz="1100" dirty="0" smtClean="0"/>
          </a:p>
        </p:txBody>
      </p:sp>
      <p:sp>
        <p:nvSpPr>
          <p:cNvPr id="591" name="TextBox 590"/>
          <p:cNvSpPr txBox="1"/>
          <p:nvPr/>
        </p:nvSpPr>
        <p:spPr>
          <a:xfrm>
            <a:off x="6934200" y="4095750"/>
            <a:ext cx="512961" cy="169277"/>
          </a:xfrm>
          <a:prstGeom prst="rect">
            <a:avLst/>
          </a:prstGeom>
          <a:noFill/>
        </p:spPr>
        <p:txBody>
          <a:bodyPr wrap="none" lIns="0" tIns="0" rIns="0" bIns="0" rtlCol="0">
            <a:spAutoFit/>
          </a:bodyPr>
          <a:lstStyle/>
          <a:p>
            <a:r>
              <a:rPr lang="en-US" sz="1100" dirty="0" err="1" smtClean="0"/>
              <a:t>MemRW</a:t>
            </a:r>
            <a:endParaRPr lang="en-US" sz="1100" dirty="0" smtClean="0"/>
          </a:p>
        </p:txBody>
      </p:sp>
      <p:sp>
        <p:nvSpPr>
          <p:cNvPr id="593" name="TextBox 592"/>
          <p:cNvSpPr txBox="1"/>
          <p:nvPr/>
        </p:nvSpPr>
        <p:spPr>
          <a:xfrm>
            <a:off x="8229600" y="4095750"/>
            <a:ext cx="369605" cy="169277"/>
          </a:xfrm>
          <a:prstGeom prst="rect">
            <a:avLst/>
          </a:prstGeom>
          <a:noFill/>
        </p:spPr>
        <p:txBody>
          <a:bodyPr wrap="none" lIns="0" tIns="0" rIns="0" bIns="0" rtlCol="0">
            <a:spAutoFit/>
          </a:bodyPr>
          <a:lstStyle/>
          <a:p>
            <a:r>
              <a:rPr lang="en-US" sz="1100" dirty="0" err="1" smtClean="0"/>
              <a:t>WBSel</a:t>
            </a:r>
            <a:endParaRPr lang="en-US" sz="1100" dirty="0" smtClean="0"/>
          </a:p>
        </p:txBody>
      </p:sp>
      <p:sp>
        <p:nvSpPr>
          <p:cNvPr id="594" name="TextBox 593"/>
          <p:cNvSpPr txBox="1"/>
          <p:nvPr/>
        </p:nvSpPr>
        <p:spPr>
          <a:xfrm>
            <a:off x="990600" y="4095750"/>
            <a:ext cx="315466" cy="169277"/>
          </a:xfrm>
          <a:prstGeom prst="rect">
            <a:avLst/>
          </a:prstGeom>
          <a:noFill/>
        </p:spPr>
        <p:txBody>
          <a:bodyPr wrap="none" lIns="0" tIns="0" rIns="0" bIns="0" rtlCol="0">
            <a:spAutoFit/>
          </a:bodyPr>
          <a:lstStyle/>
          <a:p>
            <a:r>
              <a:rPr lang="en-US" sz="1100" dirty="0" err="1" smtClean="0"/>
              <a:t>PCSel</a:t>
            </a:r>
            <a:endParaRPr lang="en-US" sz="1100" dirty="0" smtClean="0"/>
          </a:p>
        </p:txBody>
      </p:sp>
      <p:sp>
        <p:nvSpPr>
          <p:cNvPr id="596" name="TextBox 595"/>
          <p:cNvSpPr txBox="1"/>
          <p:nvPr/>
        </p:nvSpPr>
        <p:spPr>
          <a:xfrm>
            <a:off x="3406447" y="1657350"/>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Tree>
    <p:extLst>
      <p:ext uri="{BB962C8B-B14F-4D97-AF65-F5344CB8AC3E}">
        <p14:creationId xmlns:p14="http://schemas.microsoft.com/office/powerpoint/2010/main" val="2774833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Analogy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50911286"/>
              </p:ext>
            </p:extLst>
          </p:nvPr>
        </p:nvGraphicFramePr>
        <p:xfrm>
          <a:off x="222861" y="1163259"/>
          <a:ext cx="8628063" cy="1371600"/>
        </p:xfrm>
        <a:graphic>
          <a:graphicData uri="http://schemas.openxmlformats.org/drawingml/2006/table">
            <a:tbl>
              <a:tblPr firstRow="1" bandRow="1">
                <a:tableStyleId>{5C22544A-7EE6-4342-B048-85BDC9FD1C3A}</a:tableStyleId>
              </a:tblPr>
              <a:tblGrid>
                <a:gridCol w="3339206"/>
                <a:gridCol w="2866030"/>
                <a:gridCol w="2422827"/>
              </a:tblGrid>
              <a:tr h="342900">
                <a:tc>
                  <a:txBody>
                    <a:bodyPr/>
                    <a:lstStyle/>
                    <a:p>
                      <a:endParaRPr lang="en-US" sz="1800" dirty="0"/>
                    </a:p>
                  </a:txBody>
                  <a:tcPr marT="34290" marB="34290"/>
                </a:tc>
                <a:tc>
                  <a:txBody>
                    <a:bodyPr/>
                    <a:lstStyle/>
                    <a:p>
                      <a:pPr algn="ctr"/>
                      <a:r>
                        <a:rPr lang="en-US" sz="1800" dirty="0" smtClean="0"/>
                        <a:t>Sports Car</a:t>
                      </a:r>
                      <a:endParaRPr lang="en-US" sz="1800" dirty="0"/>
                    </a:p>
                  </a:txBody>
                  <a:tcPr marT="34290" marB="34290"/>
                </a:tc>
                <a:tc>
                  <a:txBody>
                    <a:bodyPr/>
                    <a:lstStyle/>
                    <a:p>
                      <a:pPr algn="ctr"/>
                      <a:r>
                        <a:rPr lang="en-US" sz="1800" dirty="0" smtClean="0"/>
                        <a:t>Bus</a:t>
                      </a:r>
                      <a:endParaRPr lang="en-US" sz="1800" dirty="0"/>
                    </a:p>
                  </a:txBody>
                  <a:tcPr marT="34290" marB="34290"/>
                </a:tc>
              </a:tr>
              <a:tr h="342900">
                <a:tc>
                  <a:txBody>
                    <a:bodyPr/>
                    <a:lstStyle/>
                    <a:p>
                      <a:r>
                        <a:rPr lang="en-US" sz="1800" dirty="0" smtClean="0"/>
                        <a:t>Passenger</a:t>
                      </a:r>
                      <a:r>
                        <a:rPr lang="en-US" sz="1800" baseline="0" dirty="0" smtClean="0"/>
                        <a:t> Capacity</a:t>
                      </a:r>
                      <a:endParaRPr lang="en-US" sz="1800" dirty="0"/>
                    </a:p>
                  </a:txBody>
                  <a:tcPr marT="34290" marB="34290"/>
                </a:tc>
                <a:tc>
                  <a:txBody>
                    <a:bodyPr/>
                    <a:lstStyle/>
                    <a:p>
                      <a:pPr algn="ctr"/>
                      <a:r>
                        <a:rPr lang="en-US" sz="1800" dirty="0" smtClean="0"/>
                        <a:t>2</a:t>
                      </a:r>
                      <a:endParaRPr lang="en-US" sz="1800" dirty="0"/>
                    </a:p>
                  </a:txBody>
                  <a:tcPr marT="34290" marB="34290"/>
                </a:tc>
                <a:tc>
                  <a:txBody>
                    <a:bodyPr/>
                    <a:lstStyle/>
                    <a:p>
                      <a:pPr algn="ctr"/>
                      <a:r>
                        <a:rPr lang="en-US" sz="1800" dirty="0" smtClean="0"/>
                        <a:t>50</a:t>
                      </a:r>
                      <a:endParaRPr lang="en-US" sz="1800" dirty="0"/>
                    </a:p>
                  </a:txBody>
                  <a:tcPr marT="34290" marB="34290"/>
                </a:tc>
              </a:tr>
              <a:tr h="342900">
                <a:tc>
                  <a:txBody>
                    <a:bodyPr/>
                    <a:lstStyle/>
                    <a:p>
                      <a:r>
                        <a:rPr lang="en-US" sz="1800" dirty="0" smtClean="0"/>
                        <a:t>Travel</a:t>
                      </a:r>
                      <a:r>
                        <a:rPr lang="en-US" sz="1800" baseline="0" dirty="0" smtClean="0"/>
                        <a:t> Speed</a:t>
                      </a:r>
                      <a:endParaRPr lang="en-US" sz="1800" dirty="0"/>
                    </a:p>
                  </a:txBody>
                  <a:tcPr marT="34290" marB="34290"/>
                </a:tc>
                <a:tc>
                  <a:txBody>
                    <a:bodyPr/>
                    <a:lstStyle/>
                    <a:p>
                      <a:pPr algn="ctr"/>
                      <a:r>
                        <a:rPr lang="en-US" sz="1800" dirty="0" smtClean="0"/>
                        <a:t>200 mph</a:t>
                      </a:r>
                      <a:endParaRPr lang="en-US" sz="1800" dirty="0"/>
                    </a:p>
                  </a:txBody>
                  <a:tcPr marT="34290" marB="34290"/>
                </a:tc>
                <a:tc>
                  <a:txBody>
                    <a:bodyPr/>
                    <a:lstStyle/>
                    <a:p>
                      <a:pPr algn="ctr"/>
                      <a:r>
                        <a:rPr lang="en-US" sz="1800" dirty="0" smtClean="0"/>
                        <a:t>50 mph</a:t>
                      </a:r>
                      <a:endParaRPr lang="en-US" sz="1800" dirty="0"/>
                    </a:p>
                  </a:txBody>
                  <a:tcPr marT="34290" marB="34290"/>
                </a:tc>
              </a:tr>
              <a:tr h="342900">
                <a:tc>
                  <a:txBody>
                    <a:bodyPr/>
                    <a:lstStyle/>
                    <a:p>
                      <a:r>
                        <a:rPr lang="en-US" sz="1800" dirty="0" smtClean="0"/>
                        <a:t>Gas Mileage</a:t>
                      </a:r>
                      <a:endParaRPr lang="en-US" sz="1800" dirty="0"/>
                    </a:p>
                  </a:txBody>
                  <a:tcPr marT="34290" marB="34290"/>
                </a:tc>
                <a:tc>
                  <a:txBody>
                    <a:bodyPr/>
                    <a:lstStyle/>
                    <a:p>
                      <a:pPr algn="ctr"/>
                      <a:r>
                        <a:rPr lang="en-US" sz="1800" dirty="0" smtClean="0"/>
                        <a:t>5 mpg</a:t>
                      </a:r>
                      <a:endParaRPr lang="en-US" sz="1800" dirty="0"/>
                    </a:p>
                  </a:txBody>
                  <a:tcPr marT="34290" marB="34290"/>
                </a:tc>
                <a:tc>
                  <a:txBody>
                    <a:bodyPr/>
                    <a:lstStyle/>
                    <a:p>
                      <a:pPr algn="ctr"/>
                      <a:r>
                        <a:rPr lang="en-US" sz="1800" dirty="0" smtClean="0"/>
                        <a:t>2 mpg</a:t>
                      </a:r>
                      <a:endParaRPr lang="en-US" sz="1800" dirty="0"/>
                    </a:p>
                  </a:txBody>
                  <a:tcPr marT="34290" marB="34290"/>
                </a:tc>
              </a:tr>
            </a:tbl>
          </a:graphicData>
        </a:graphic>
      </p:graphicFrame>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30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98173415"/>
              </p:ext>
            </p:extLst>
          </p:nvPr>
        </p:nvGraphicFramePr>
        <p:xfrm>
          <a:off x="222740" y="3225579"/>
          <a:ext cx="8628183" cy="1371600"/>
        </p:xfrm>
        <a:graphic>
          <a:graphicData uri="http://schemas.openxmlformats.org/drawingml/2006/table">
            <a:tbl>
              <a:tblPr firstRow="1" bandRow="1">
                <a:tableStyleId>{5C22544A-7EE6-4342-B048-85BDC9FD1C3A}</a:tableStyleId>
              </a:tblPr>
              <a:tblGrid>
                <a:gridCol w="3312031"/>
                <a:gridCol w="2893326"/>
                <a:gridCol w="2422826"/>
              </a:tblGrid>
              <a:tr h="342900">
                <a:tc>
                  <a:txBody>
                    <a:bodyPr/>
                    <a:lstStyle/>
                    <a:p>
                      <a:pPr algn="ctr"/>
                      <a:endParaRPr lang="en-US" sz="1800" dirty="0"/>
                    </a:p>
                  </a:txBody>
                  <a:tcPr marT="34290" marB="34290"/>
                </a:tc>
                <a:tc>
                  <a:txBody>
                    <a:bodyPr/>
                    <a:lstStyle/>
                    <a:p>
                      <a:pPr algn="ctr"/>
                      <a:r>
                        <a:rPr lang="en-US" sz="1800" dirty="0" smtClean="0"/>
                        <a:t>Sports Car</a:t>
                      </a:r>
                      <a:endParaRPr lang="en-US" sz="1800" dirty="0"/>
                    </a:p>
                  </a:txBody>
                  <a:tcPr marT="34290" marB="34290"/>
                </a:tc>
                <a:tc>
                  <a:txBody>
                    <a:bodyPr/>
                    <a:lstStyle/>
                    <a:p>
                      <a:pPr algn="ctr"/>
                      <a:r>
                        <a:rPr lang="en-US" sz="1800" dirty="0" smtClean="0"/>
                        <a:t>Bus</a:t>
                      </a:r>
                      <a:endParaRPr lang="en-US" sz="1800" dirty="0"/>
                    </a:p>
                  </a:txBody>
                  <a:tcPr marT="34290" marB="34290"/>
                </a:tc>
              </a:tr>
              <a:tr h="342900">
                <a:tc>
                  <a:txBody>
                    <a:bodyPr/>
                    <a:lstStyle/>
                    <a:p>
                      <a:pPr algn="l"/>
                      <a:r>
                        <a:rPr lang="en-US" sz="1800" dirty="0" smtClean="0"/>
                        <a:t>Travel Time</a:t>
                      </a:r>
                      <a:endParaRPr lang="en-US" sz="1800" dirty="0"/>
                    </a:p>
                  </a:txBody>
                  <a:tcPr marT="34290" marB="34290"/>
                </a:tc>
                <a:tc>
                  <a:txBody>
                    <a:bodyPr/>
                    <a:lstStyle/>
                    <a:p>
                      <a:pPr algn="ctr"/>
                      <a:r>
                        <a:rPr lang="en-US" sz="1800" dirty="0" smtClean="0"/>
                        <a:t>15 min</a:t>
                      </a:r>
                      <a:endParaRPr lang="en-US" sz="1800" dirty="0"/>
                    </a:p>
                  </a:txBody>
                  <a:tcPr marT="34290" marB="34290">
                    <a:solidFill>
                      <a:schemeClr val="accent6">
                        <a:lumMod val="20000"/>
                        <a:lumOff val="80000"/>
                      </a:schemeClr>
                    </a:solidFill>
                  </a:tcPr>
                </a:tc>
                <a:tc>
                  <a:txBody>
                    <a:bodyPr/>
                    <a:lstStyle/>
                    <a:p>
                      <a:pPr algn="ctr"/>
                      <a:r>
                        <a:rPr lang="en-US" sz="1800" dirty="0" smtClean="0"/>
                        <a:t>60 min</a:t>
                      </a:r>
                      <a:endParaRPr lang="en-US" sz="1800" dirty="0"/>
                    </a:p>
                  </a:txBody>
                  <a:tcPr marT="34290" marB="34290">
                    <a:solidFill>
                      <a:schemeClr val="accent2">
                        <a:lumMod val="20000"/>
                        <a:lumOff val="80000"/>
                      </a:schemeClr>
                    </a:solidFill>
                  </a:tcPr>
                </a:tc>
              </a:tr>
              <a:tr h="342900">
                <a:tc>
                  <a:txBody>
                    <a:bodyPr/>
                    <a:lstStyle/>
                    <a:p>
                      <a:pPr algn="l"/>
                      <a:r>
                        <a:rPr lang="en-US" sz="1800" dirty="0" smtClean="0"/>
                        <a:t>Time for 100</a:t>
                      </a:r>
                      <a:r>
                        <a:rPr lang="en-US" sz="1800" baseline="0" dirty="0" smtClean="0"/>
                        <a:t> passengers</a:t>
                      </a:r>
                      <a:endParaRPr lang="en-US" sz="1800" dirty="0"/>
                    </a:p>
                  </a:txBody>
                  <a:tcPr marT="34290" marB="34290"/>
                </a:tc>
                <a:tc>
                  <a:txBody>
                    <a:bodyPr/>
                    <a:lstStyle/>
                    <a:p>
                      <a:pPr algn="ctr"/>
                      <a:r>
                        <a:rPr lang="en-US" sz="1800" dirty="0" smtClean="0"/>
                        <a:t>750 min</a:t>
                      </a:r>
                      <a:endParaRPr lang="en-US" sz="1800" dirty="0"/>
                    </a:p>
                  </a:txBody>
                  <a:tcPr marT="34290" marB="34290">
                    <a:solidFill>
                      <a:schemeClr val="accent2">
                        <a:lumMod val="20000"/>
                        <a:lumOff val="80000"/>
                      </a:schemeClr>
                    </a:solidFill>
                  </a:tcPr>
                </a:tc>
                <a:tc>
                  <a:txBody>
                    <a:bodyPr/>
                    <a:lstStyle/>
                    <a:p>
                      <a:pPr algn="ctr"/>
                      <a:r>
                        <a:rPr lang="en-US" sz="1800" dirty="0" smtClean="0"/>
                        <a:t>120 min</a:t>
                      </a:r>
                      <a:endParaRPr lang="en-US" sz="1800" dirty="0"/>
                    </a:p>
                  </a:txBody>
                  <a:tcPr marT="34290" marB="34290">
                    <a:solidFill>
                      <a:schemeClr val="accent6">
                        <a:lumMod val="20000"/>
                        <a:lumOff val="80000"/>
                      </a:schemeClr>
                    </a:solidFill>
                  </a:tcPr>
                </a:tc>
              </a:tr>
              <a:tr h="342900">
                <a:tc>
                  <a:txBody>
                    <a:bodyPr/>
                    <a:lstStyle/>
                    <a:p>
                      <a:pPr algn="l"/>
                      <a:r>
                        <a:rPr lang="en-US" sz="1800" dirty="0" smtClean="0"/>
                        <a:t>Gallons per passenger</a:t>
                      </a:r>
                      <a:endParaRPr lang="en-US" sz="1800" dirty="0"/>
                    </a:p>
                  </a:txBody>
                  <a:tcPr marT="34290" marB="34290"/>
                </a:tc>
                <a:tc>
                  <a:txBody>
                    <a:bodyPr/>
                    <a:lstStyle/>
                    <a:p>
                      <a:pPr algn="ctr"/>
                      <a:r>
                        <a:rPr lang="en-US" sz="1800" dirty="0" smtClean="0"/>
                        <a:t>5 gallons</a:t>
                      </a:r>
                      <a:endParaRPr lang="en-US" sz="1800" dirty="0"/>
                    </a:p>
                  </a:txBody>
                  <a:tcPr marT="34290" marB="34290">
                    <a:solidFill>
                      <a:schemeClr val="accent2">
                        <a:lumMod val="20000"/>
                        <a:lumOff val="80000"/>
                      </a:schemeClr>
                    </a:solidFill>
                  </a:tcPr>
                </a:tc>
                <a:tc>
                  <a:txBody>
                    <a:bodyPr/>
                    <a:lstStyle/>
                    <a:p>
                      <a:pPr algn="ctr"/>
                      <a:r>
                        <a:rPr lang="en-US" sz="1800" dirty="0" smtClean="0"/>
                        <a:t>0.5</a:t>
                      </a:r>
                      <a:r>
                        <a:rPr lang="en-US" sz="1800" baseline="0" dirty="0" smtClean="0"/>
                        <a:t> gallons</a:t>
                      </a:r>
                      <a:endParaRPr lang="en-US" sz="1800" dirty="0"/>
                    </a:p>
                  </a:txBody>
                  <a:tcPr marT="34290" marB="34290">
                    <a:solidFill>
                      <a:schemeClr val="accent6">
                        <a:lumMod val="20000"/>
                        <a:lumOff val="80000"/>
                      </a:schemeClr>
                    </a:solidFill>
                  </a:tcPr>
                </a:tc>
              </a:tr>
            </a:tbl>
          </a:graphicData>
        </a:graphic>
      </p:graphicFrame>
      <p:sp>
        <p:nvSpPr>
          <p:cNvPr id="9" name="TextBox 8"/>
          <p:cNvSpPr txBox="1"/>
          <p:nvPr/>
        </p:nvSpPr>
        <p:spPr>
          <a:xfrm>
            <a:off x="3771851" y="2741720"/>
            <a:ext cx="1752703" cy="461665"/>
          </a:xfrm>
          <a:prstGeom prst="rect">
            <a:avLst/>
          </a:prstGeom>
          <a:noFill/>
        </p:spPr>
        <p:txBody>
          <a:bodyPr wrap="none" rtlCol="0">
            <a:spAutoFit/>
          </a:bodyPr>
          <a:lstStyle/>
          <a:p>
            <a:pPr algn="ctr"/>
            <a:r>
              <a:rPr lang="en-US" sz="2400" b="1" dirty="0" smtClean="0"/>
              <a:t>50 </a:t>
            </a:r>
            <a:r>
              <a:rPr lang="en-US" sz="2400" b="1" smtClean="0"/>
              <a:t>Mile trip:</a:t>
            </a:r>
            <a:endParaRPr lang="en-US" sz="2400" b="1" dirty="0"/>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82816"/>
            <a:ext cx="1890889" cy="590766"/>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231204" y="1"/>
            <a:ext cx="1912796" cy="956398"/>
          </a:xfrm>
          <a:prstGeom prst="rect">
            <a:avLst/>
          </a:prstGeom>
        </p:spPr>
      </p:pic>
    </p:spTree>
    <p:extLst>
      <p:ext uri="{BB962C8B-B14F-4D97-AF65-F5344CB8AC3E}">
        <p14:creationId xmlns:p14="http://schemas.microsoft.com/office/powerpoint/2010/main" val="13115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Analogy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1914696"/>
              </p:ext>
            </p:extLst>
          </p:nvPr>
        </p:nvGraphicFramePr>
        <p:xfrm>
          <a:off x="304800" y="742950"/>
          <a:ext cx="8628064" cy="3095186"/>
        </p:xfrm>
        <a:graphic>
          <a:graphicData uri="http://schemas.openxmlformats.org/drawingml/2006/table">
            <a:tbl>
              <a:tblPr firstRow="1" bandRow="1">
                <a:tableStyleId>{5C22544A-7EE6-4342-B048-85BDC9FD1C3A}</a:tableStyleId>
              </a:tblPr>
              <a:tblGrid>
                <a:gridCol w="4314032"/>
                <a:gridCol w="4314032"/>
              </a:tblGrid>
              <a:tr h="420566">
                <a:tc>
                  <a:txBody>
                    <a:bodyPr/>
                    <a:lstStyle/>
                    <a:p>
                      <a:r>
                        <a:rPr lang="en-US" sz="1800" dirty="0" smtClean="0"/>
                        <a:t>Transportation</a:t>
                      </a:r>
                      <a:endParaRPr lang="en-US" sz="1800" dirty="0"/>
                    </a:p>
                  </a:txBody>
                  <a:tcPr marT="34290" marB="34290"/>
                </a:tc>
                <a:tc>
                  <a:txBody>
                    <a:bodyPr/>
                    <a:lstStyle/>
                    <a:p>
                      <a:r>
                        <a:rPr lang="en-US" sz="1800" dirty="0" smtClean="0"/>
                        <a:t>Computer</a:t>
                      </a:r>
                      <a:endParaRPr lang="en-US" sz="1800" dirty="0"/>
                    </a:p>
                  </a:txBody>
                  <a:tcPr marT="34290" marB="34290"/>
                </a:tc>
              </a:tr>
              <a:tr h="617220">
                <a:tc>
                  <a:txBody>
                    <a:bodyPr/>
                    <a:lstStyle/>
                    <a:p>
                      <a:r>
                        <a:rPr lang="en-US" sz="1800" dirty="0" smtClean="0"/>
                        <a:t>Trip Time</a:t>
                      </a:r>
                      <a:endParaRPr lang="en-US" sz="1800" dirty="0"/>
                    </a:p>
                  </a:txBody>
                  <a:tcPr marT="34290" marB="34290"/>
                </a:tc>
                <a:tc>
                  <a:txBody>
                    <a:bodyPr/>
                    <a:lstStyle/>
                    <a:p>
                      <a:r>
                        <a:rPr lang="en-US" sz="1800" dirty="0" smtClean="0"/>
                        <a:t>Program</a:t>
                      </a:r>
                      <a:r>
                        <a:rPr lang="en-US" sz="1800" baseline="0" dirty="0" smtClean="0"/>
                        <a:t> e</a:t>
                      </a:r>
                      <a:r>
                        <a:rPr lang="en-US" sz="1800" dirty="0" smtClean="0"/>
                        <a:t>xecution time: </a:t>
                      </a:r>
                      <a:br>
                        <a:rPr lang="en-US" sz="1800" dirty="0" smtClean="0"/>
                      </a:br>
                      <a:r>
                        <a:rPr lang="en-US" sz="1800" dirty="0" smtClean="0"/>
                        <a:t>e.g. time to update display</a:t>
                      </a:r>
                      <a:endParaRPr lang="en-US" sz="1800" dirty="0"/>
                    </a:p>
                  </a:txBody>
                  <a:tcPr marT="34290" marB="34290"/>
                </a:tc>
              </a:tr>
              <a:tr h="891540">
                <a:tc>
                  <a:txBody>
                    <a:bodyPr/>
                    <a:lstStyle/>
                    <a:p>
                      <a:r>
                        <a:rPr lang="en-US" sz="1800" dirty="0" smtClean="0"/>
                        <a:t>Time for 100 passengers</a:t>
                      </a:r>
                      <a:endParaRPr lang="en-US" sz="1800" dirty="0"/>
                    </a:p>
                  </a:txBody>
                  <a:tcPr marT="34290" marB="34290"/>
                </a:tc>
                <a:tc>
                  <a:txBody>
                    <a:bodyPr/>
                    <a:lstStyle/>
                    <a:p>
                      <a:r>
                        <a:rPr lang="en-US" sz="1800" dirty="0" smtClean="0"/>
                        <a:t>Throughput: </a:t>
                      </a:r>
                      <a:br>
                        <a:rPr lang="en-US" sz="1800" dirty="0" smtClean="0"/>
                      </a:br>
                      <a:r>
                        <a:rPr lang="en-US" sz="1800" dirty="0" smtClean="0"/>
                        <a:t>e.g. number</a:t>
                      </a:r>
                      <a:r>
                        <a:rPr lang="en-US" sz="1800" baseline="0" dirty="0" smtClean="0"/>
                        <a:t> of server requests handled per hour</a:t>
                      </a:r>
                      <a:endParaRPr lang="en-US" sz="1800" dirty="0"/>
                    </a:p>
                  </a:txBody>
                  <a:tcPr marT="34290" marB="34290"/>
                </a:tc>
              </a:tr>
              <a:tr h="1165860">
                <a:tc>
                  <a:txBody>
                    <a:bodyPr/>
                    <a:lstStyle/>
                    <a:p>
                      <a:r>
                        <a:rPr lang="en-US" sz="1800" dirty="0" smtClean="0"/>
                        <a:t>Gallons per</a:t>
                      </a:r>
                      <a:r>
                        <a:rPr lang="en-US" sz="1800" baseline="0" dirty="0" smtClean="0"/>
                        <a:t> passenger</a:t>
                      </a:r>
                      <a:endParaRPr lang="en-US" sz="1800" dirty="0"/>
                    </a:p>
                  </a:txBody>
                  <a:tcPr marT="34290" marB="34290"/>
                </a:tc>
                <a:tc>
                  <a:txBody>
                    <a:bodyPr/>
                    <a:lstStyle/>
                    <a:p>
                      <a:r>
                        <a:rPr lang="en-US" sz="1800" dirty="0" smtClean="0"/>
                        <a:t>Energy per task*: </a:t>
                      </a:r>
                      <a:br>
                        <a:rPr lang="en-US" sz="1800" dirty="0" smtClean="0"/>
                      </a:br>
                      <a:r>
                        <a:rPr lang="en-US" sz="1800" dirty="0" smtClean="0"/>
                        <a:t>e.g. how</a:t>
                      </a:r>
                      <a:r>
                        <a:rPr lang="en-US" sz="1800" baseline="0" dirty="0" smtClean="0"/>
                        <a:t> many movies you can watch per battery charge or</a:t>
                      </a:r>
                    </a:p>
                    <a:p>
                      <a:r>
                        <a:rPr lang="en-US" sz="1800" baseline="0" dirty="0" smtClean="0"/>
                        <a:t>energy bill for datacenter</a:t>
                      </a:r>
                      <a:endParaRPr lang="en-US" sz="1800" dirty="0"/>
                    </a:p>
                  </a:txBody>
                  <a:tcPr marT="34290" marB="34290"/>
                </a:tc>
              </a:tr>
            </a:tbl>
          </a:graphicData>
        </a:graphic>
      </p:graphicFrame>
      <p:sp>
        <p:nvSpPr>
          <p:cNvPr id="6" name="Slide Number Placeholder 5"/>
          <p:cNvSpPr>
            <a:spLocks noGrp="1"/>
          </p:cNvSpPr>
          <p:nvPr>
            <p:ph type="sldNum" sz="quarter" idx="12"/>
          </p:nvPr>
        </p:nvSpPr>
        <p:spPr/>
        <p:txBody>
          <a:bodyPr/>
          <a:lstStyle/>
          <a:p>
            <a:fld id="{3FF131CF-B26C-E347-9AC9-78212C099DD5}" type="slidenum">
              <a:rPr lang="en-US" smtClean="0"/>
              <a:t>31</a:t>
            </a:fld>
            <a:endParaRPr lang="en-US"/>
          </a:p>
        </p:txBody>
      </p:sp>
      <p:sp>
        <p:nvSpPr>
          <p:cNvPr id="8" name="TextBox 7"/>
          <p:cNvSpPr txBox="1"/>
          <p:nvPr/>
        </p:nvSpPr>
        <p:spPr>
          <a:xfrm>
            <a:off x="685800" y="3826411"/>
            <a:ext cx="7924800" cy="1015663"/>
          </a:xfrm>
          <a:prstGeom prst="rect">
            <a:avLst/>
          </a:prstGeom>
          <a:noFill/>
        </p:spPr>
        <p:txBody>
          <a:bodyPr wrap="square" rtlCol="0">
            <a:spAutoFit/>
          </a:bodyPr>
          <a:lstStyle/>
          <a:p>
            <a:pPr marL="971550" indent="-971550"/>
            <a:r>
              <a:rPr lang="en-US" sz="2000" dirty="0" smtClean="0"/>
              <a:t>* </a:t>
            </a:r>
            <a:r>
              <a:rPr lang="en-US" sz="2000" u="sng" dirty="0" smtClean="0"/>
              <a:t>Note</a:t>
            </a:r>
            <a:r>
              <a:rPr lang="en-US" sz="2000" dirty="0" smtClean="0"/>
              <a:t>: 	power is not a good measure, since low-power CPU might run for a long time to complete one task consuming more energy than faster computer running at higher power for a shorter time</a:t>
            </a:r>
            <a:endParaRPr lang="en-US" sz="2000" dirty="0"/>
          </a:p>
        </p:txBody>
      </p:sp>
    </p:spTree>
    <p:extLst>
      <p:ext uri="{BB962C8B-B14F-4D97-AF65-F5344CB8AC3E}">
        <p14:creationId xmlns:p14="http://schemas.microsoft.com/office/powerpoint/2010/main" val="2074205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lstStyle/>
          <a:p>
            <a:r>
              <a:rPr lang="en-US" smtClean="0"/>
              <a:t>“Iron Law” of Processor Performance</a:t>
            </a:r>
            <a:endParaRPr lang="en-US" dirty="0"/>
          </a:p>
        </p:txBody>
      </p:sp>
      <p:sp>
        <p:nvSpPr>
          <p:cNvPr id="3" name="Slide Number Placeholder 2"/>
          <p:cNvSpPr>
            <a:spLocks noGrp="1"/>
          </p:cNvSpPr>
          <p:nvPr>
            <p:ph type="sldNum" sz="quarter" idx="12"/>
          </p:nvPr>
        </p:nvSpPr>
        <p:spPr/>
        <p:txBody>
          <a:bodyPr/>
          <a:lstStyle/>
          <a:p>
            <a:fld id="{5DC2A54D-D38A-6449-A27D-1BD4A1440DD2}" type="slidenum">
              <a:rPr lang="en-US" smtClean="0"/>
              <a:pPr/>
              <a:t>32</a:t>
            </a:fld>
            <a:endParaRPr lang="en-US"/>
          </a:p>
        </p:txBody>
      </p:sp>
      <p:sp>
        <p:nvSpPr>
          <p:cNvPr id="6" name="Rectangle 3"/>
          <p:cNvSpPr txBox="1">
            <a:spLocks noChangeArrowheads="1"/>
          </p:cNvSpPr>
          <p:nvPr/>
        </p:nvSpPr>
        <p:spPr bwMode="auto">
          <a:xfrm>
            <a:off x="838200" y="2170355"/>
            <a:ext cx="7543800" cy="782395"/>
          </a:xfrm>
          <a:prstGeom prst="rect">
            <a:avLst/>
          </a:prstGeom>
          <a:noFill/>
          <a:ln w="9525">
            <a:solidFill>
              <a:srgbClr val="FF0000"/>
            </a:solidFill>
            <a:miter lim="800000"/>
            <a:headEnd/>
            <a:tailEnd/>
          </a:ln>
        </p:spPr>
        <p:txBody>
          <a:bodyPr vert="horz" wrap="square" lIns="92075" tIns="46038" rIns="92075" bIns="46038" numCol="1" anchor="ctr" anchorCtr="0" compatLnSpc="1">
            <a:prstTxWarp prst="textNoShape">
              <a:avLst/>
            </a:prstTxWarp>
            <a:spAutoFit/>
          </a:bodyPr>
          <a:lst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a:lstStyle>
          <a:p>
            <a:pPr>
              <a:buFontTx/>
              <a:buNone/>
            </a:pPr>
            <a:r>
              <a:rPr lang="en-US" smtClean="0"/>
              <a:t>   </a:t>
            </a:r>
            <a:r>
              <a:rPr lang="en-US" u="sng" smtClean="0"/>
              <a:t>   Time   </a:t>
            </a:r>
            <a:r>
              <a:rPr lang="en-US" smtClean="0"/>
              <a:t>  =   </a:t>
            </a:r>
            <a:r>
              <a:rPr lang="en-US" u="sng" smtClean="0"/>
              <a:t>Instructions</a:t>
            </a:r>
            <a:r>
              <a:rPr lang="en-US" smtClean="0"/>
              <a:t>      </a:t>
            </a:r>
            <a:r>
              <a:rPr lang="en-US" u="sng" smtClean="0"/>
              <a:t>   Cycles    </a:t>
            </a:r>
            <a:r>
              <a:rPr lang="en-US" smtClean="0"/>
              <a:t>        </a:t>
            </a:r>
            <a:r>
              <a:rPr lang="en-US" u="sng" smtClean="0"/>
              <a:t>Time</a:t>
            </a:r>
          </a:p>
          <a:p>
            <a:pPr>
              <a:lnSpc>
                <a:spcPct val="60000"/>
              </a:lnSpc>
              <a:buFontTx/>
              <a:buNone/>
            </a:pPr>
            <a:r>
              <a:rPr lang="en-US" smtClean="0"/>
              <a:t>   Program         Program     *  Instruction   *  Cycle</a:t>
            </a:r>
            <a:endParaRPr lang="en-US" dirty="0"/>
          </a:p>
        </p:txBody>
      </p:sp>
    </p:spTree>
    <p:extLst>
      <p:ext uri="{BB962C8B-B14F-4D97-AF65-F5344CB8AC3E}">
        <p14:creationId xmlns:p14="http://schemas.microsoft.com/office/powerpoint/2010/main" val="2852852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per Program</a:t>
            </a:r>
            <a:endParaRPr lang="en-US" dirty="0"/>
          </a:p>
        </p:txBody>
      </p:sp>
      <p:sp>
        <p:nvSpPr>
          <p:cNvPr id="3" name="Content Placeholder 2"/>
          <p:cNvSpPr>
            <a:spLocks noGrp="1"/>
          </p:cNvSpPr>
          <p:nvPr>
            <p:ph idx="1"/>
          </p:nvPr>
        </p:nvSpPr>
        <p:spPr>
          <a:xfrm>
            <a:off x="381000" y="1352550"/>
            <a:ext cx="8628184" cy="2395441"/>
          </a:xfrm>
        </p:spPr>
        <p:txBody>
          <a:bodyPr>
            <a:normAutofit fontScale="85000" lnSpcReduction="20000"/>
          </a:bodyPr>
          <a:lstStyle/>
          <a:p>
            <a:pPr marL="869950" indent="-855663">
              <a:buNone/>
            </a:pPr>
            <a:r>
              <a:rPr lang="en-US" sz="3200" dirty="0" smtClean="0"/>
              <a:t>Determined by</a:t>
            </a:r>
          </a:p>
          <a:p>
            <a:pPr marL="457200" indent="-457200"/>
            <a:r>
              <a:rPr lang="en-US" dirty="0" smtClean="0"/>
              <a:t>Task</a:t>
            </a:r>
          </a:p>
          <a:p>
            <a:pPr marL="457200" indent="-457200"/>
            <a:r>
              <a:rPr lang="en-US" dirty="0" smtClean="0"/>
              <a:t>Algorithm, e.g. </a:t>
            </a:r>
            <a:r>
              <a:rPr lang="en-US" i="1" dirty="0" smtClean="0"/>
              <a:t>O(N</a:t>
            </a:r>
            <a:r>
              <a:rPr lang="en-US" i="1" baseline="30000" dirty="0" smtClean="0"/>
              <a:t>2</a:t>
            </a:r>
            <a:r>
              <a:rPr lang="en-US" i="1" dirty="0" smtClean="0"/>
              <a:t>)</a:t>
            </a:r>
            <a:r>
              <a:rPr lang="en-US" dirty="0" smtClean="0"/>
              <a:t> vs </a:t>
            </a:r>
            <a:r>
              <a:rPr lang="en-US" i="1" dirty="0" smtClean="0"/>
              <a:t>O(N)</a:t>
            </a:r>
          </a:p>
          <a:p>
            <a:pPr marL="457200" indent="-457200"/>
            <a:r>
              <a:rPr lang="en-US" dirty="0" smtClean="0"/>
              <a:t>Programming language</a:t>
            </a:r>
          </a:p>
          <a:p>
            <a:pPr marL="457200" indent="-457200"/>
            <a:r>
              <a:rPr lang="en-US" dirty="0" smtClean="0"/>
              <a:t>Compiler</a:t>
            </a:r>
          </a:p>
          <a:p>
            <a:pPr marL="457200" indent="-457200"/>
            <a:r>
              <a:rPr lang="en-US" dirty="0" smtClean="0"/>
              <a:t>Instruction Set Architecture (ISA)</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33</a:t>
            </a:fld>
            <a:endParaRPr lang="en-US"/>
          </a:p>
        </p:txBody>
      </p:sp>
    </p:spTree>
    <p:extLst>
      <p:ext uri="{BB962C8B-B14F-4D97-AF65-F5344CB8AC3E}">
        <p14:creationId xmlns:p14="http://schemas.microsoft.com/office/powerpoint/2010/main" val="21329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(Average) Clock cycles per Instruction</a:t>
            </a:r>
            <a:endParaRPr lang="en-US" dirty="0"/>
          </a:p>
        </p:txBody>
      </p:sp>
      <p:sp>
        <p:nvSpPr>
          <p:cNvPr id="3" name="Content Placeholder 2"/>
          <p:cNvSpPr>
            <a:spLocks noGrp="1"/>
          </p:cNvSpPr>
          <p:nvPr>
            <p:ph idx="1"/>
          </p:nvPr>
        </p:nvSpPr>
        <p:spPr>
          <a:xfrm>
            <a:off x="228600" y="1581150"/>
            <a:ext cx="8628184" cy="2395441"/>
          </a:xfrm>
        </p:spPr>
        <p:txBody>
          <a:bodyPr>
            <a:normAutofit fontScale="85000" lnSpcReduction="20000"/>
          </a:bodyPr>
          <a:lstStyle/>
          <a:p>
            <a:pPr marL="869950" indent="-855663">
              <a:buNone/>
            </a:pPr>
            <a:r>
              <a:rPr lang="en-US" sz="3200" dirty="0" smtClean="0"/>
              <a:t>Determined by</a:t>
            </a:r>
          </a:p>
          <a:p>
            <a:pPr marL="457200" indent="-457200"/>
            <a:r>
              <a:rPr lang="en-US" dirty="0" smtClean="0"/>
              <a:t>ISA</a:t>
            </a:r>
          </a:p>
          <a:p>
            <a:pPr marL="457200" indent="-457200"/>
            <a:r>
              <a:rPr lang="en-US" dirty="0" smtClean="0"/>
              <a:t>Processor implementation (or </a:t>
            </a:r>
            <a:r>
              <a:rPr lang="en-US" i="1" dirty="0" smtClean="0"/>
              <a:t>microarchitecture</a:t>
            </a:r>
            <a:r>
              <a:rPr lang="en-US" dirty="0" smtClean="0"/>
              <a:t>)</a:t>
            </a:r>
          </a:p>
          <a:p>
            <a:pPr marL="457200" indent="-457200"/>
            <a:r>
              <a:rPr lang="en-US" dirty="0" smtClean="0"/>
              <a:t>E.g. for “our” single-cycle RISC-V design, CPI = 1</a:t>
            </a:r>
          </a:p>
          <a:p>
            <a:pPr marL="457200" indent="-457200"/>
            <a:r>
              <a:rPr lang="en-US" dirty="0" smtClean="0"/>
              <a:t>Complex instructions (e.g. </a:t>
            </a:r>
            <a:r>
              <a:rPr lang="en-US" b="1" dirty="0" err="1" smtClean="0">
                <a:latin typeface="Courier" charset="0"/>
                <a:ea typeface="Courier" charset="0"/>
                <a:cs typeface="Courier" charset="0"/>
              </a:rPr>
              <a:t>strcpy</a:t>
            </a:r>
            <a:r>
              <a:rPr lang="en-US" dirty="0" smtClean="0"/>
              <a:t>), CPI &gt;&gt; 1</a:t>
            </a:r>
          </a:p>
          <a:p>
            <a:pPr marL="457200" indent="-457200"/>
            <a:r>
              <a:rPr lang="en-US" dirty="0" smtClean="0"/>
              <a:t>Superscalar processors, CPI &lt; 1 (next lecture)</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34</a:t>
            </a:fld>
            <a:endParaRPr lang="en-US"/>
          </a:p>
        </p:txBody>
      </p:sp>
    </p:spTree>
    <p:extLst>
      <p:ext uri="{BB962C8B-B14F-4D97-AF65-F5344CB8AC3E}">
        <p14:creationId xmlns:p14="http://schemas.microsoft.com/office/powerpoint/2010/main" val="38620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per Cycle (1/Frequency)</a:t>
            </a:r>
            <a:endParaRPr lang="en-US" dirty="0"/>
          </a:p>
        </p:txBody>
      </p:sp>
      <p:sp>
        <p:nvSpPr>
          <p:cNvPr id="3" name="Content Placeholder 2"/>
          <p:cNvSpPr>
            <a:spLocks noGrp="1"/>
          </p:cNvSpPr>
          <p:nvPr>
            <p:ph idx="1"/>
          </p:nvPr>
        </p:nvSpPr>
        <p:spPr>
          <a:xfrm>
            <a:off x="228600" y="1276350"/>
            <a:ext cx="8628184" cy="2395441"/>
          </a:xfrm>
        </p:spPr>
        <p:txBody>
          <a:bodyPr>
            <a:normAutofit lnSpcReduction="10000"/>
          </a:bodyPr>
          <a:lstStyle/>
          <a:p>
            <a:pPr marL="869950" indent="-855663">
              <a:buNone/>
            </a:pPr>
            <a:r>
              <a:rPr lang="en-US" sz="3200" dirty="0" smtClean="0"/>
              <a:t>Determined by</a:t>
            </a:r>
          </a:p>
          <a:p>
            <a:pPr marL="457200" indent="-457200"/>
            <a:r>
              <a:rPr lang="en-US" dirty="0" smtClean="0"/>
              <a:t>Processor microarchitecture (determines critical path through logic gates)</a:t>
            </a:r>
          </a:p>
          <a:p>
            <a:pPr marL="457200" indent="-457200"/>
            <a:r>
              <a:rPr lang="en-US" dirty="0" smtClean="0"/>
              <a:t>Technology (e.g. 14nm versus 28nm)</a:t>
            </a:r>
          </a:p>
          <a:p>
            <a:pPr marL="457200" indent="-457200"/>
            <a:r>
              <a:rPr lang="en-US" dirty="0" smtClean="0"/>
              <a:t>Power budget (lower voltages reduce transistor speed)</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35</a:t>
            </a:fld>
            <a:endParaRPr lang="en-US"/>
          </a:p>
        </p:txBody>
      </p:sp>
    </p:spTree>
    <p:extLst>
      <p:ext uri="{BB962C8B-B14F-4D97-AF65-F5344CB8AC3E}">
        <p14:creationId xmlns:p14="http://schemas.microsoft.com/office/powerpoint/2010/main" val="77234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Tradeoff Example</a:t>
            </a:r>
            <a:endParaRPr lang="en-US" dirty="0"/>
          </a:p>
        </p:txBody>
      </p:sp>
      <p:sp>
        <p:nvSpPr>
          <p:cNvPr id="3" name="Content Placeholder 2"/>
          <p:cNvSpPr>
            <a:spLocks noGrp="1"/>
          </p:cNvSpPr>
          <p:nvPr>
            <p:ph idx="1"/>
          </p:nvPr>
        </p:nvSpPr>
        <p:spPr>
          <a:xfrm>
            <a:off x="222739" y="1055077"/>
            <a:ext cx="8628184" cy="732500"/>
          </a:xfrm>
        </p:spPr>
        <p:txBody>
          <a:bodyPr>
            <a:normAutofit/>
          </a:bodyPr>
          <a:lstStyle/>
          <a:p>
            <a:r>
              <a:rPr lang="en-US" sz="3200" dirty="0" smtClean="0"/>
              <a:t>For some task (e.g. image compression) </a:t>
            </a:r>
            <a:r>
              <a:rPr lang="is-IS" sz="3200" dirty="0" smtClean="0"/>
              <a:t>…</a:t>
            </a:r>
            <a:endParaRPr lang="en-US" sz="3200"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36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643797251"/>
              </p:ext>
            </p:extLst>
          </p:nvPr>
        </p:nvGraphicFramePr>
        <p:xfrm>
          <a:off x="665958" y="1774388"/>
          <a:ext cx="7741746" cy="1943100"/>
        </p:xfrm>
        <a:graphic>
          <a:graphicData uri="http://schemas.openxmlformats.org/drawingml/2006/table">
            <a:tbl>
              <a:tblPr firstRow="1" bandRow="1">
                <a:tableStyleId>{5C22544A-7EE6-4342-B048-85BDC9FD1C3A}</a:tableStyleId>
              </a:tblPr>
              <a:tblGrid>
                <a:gridCol w="2580582"/>
                <a:gridCol w="2580582"/>
                <a:gridCol w="2580582"/>
              </a:tblGrid>
              <a:tr h="388620">
                <a:tc>
                  <a:txBody>
                    <a:bodyPr/>
                    <a:lstStyle/>
                    <a:p>
                      <a:endParaRPr lang="en-US" sz="2100" dirty="0"/>
                    </a:p>
                  </a:txBody>
                  <a:tcPr marT="34290" marB="34290"/>
                </a:tc>
                <a:tc>
                  <a:txBody>
                    <a:bodyPr/>
                    <a:lstStyle/>
                    <a:p>
                      <a:pPr algn="ctr"/>
                      <a:r>
                        <a:rPr lang="en-US" sz="2100" dirty="0" smtClean="0"/>
                        <a:t>Processor A</a:t>
                      </a:r>
                      <a:endParaRPr lang="en-US" sz="2100" dirty="0"/>
                    </a:p>
                  </a:txBody>
                  <a:tcPr marT="34290" marB="34290"/>
                </a:tc>
                <a:tc>
                  <a:txBody>
                    <a:bodyPr/>
                    <a:lstStyle/>
                    <a:p>
                      <a:pPr algn="ctr"/>
                      <a:r>
                        <a:rPr lang="en-US" sz="2100" dirty="0" smtClean="0"/>
                        <a:t>Processor</a:t>
                      </a:r>
                      <a:r>
                        <a:rPr lang="en-US" sz="2100" baseline="0" dirty="0" smtClean="0"/>
                        <a:t> B</a:t>
                      </a:r>
                      <a:endParaRPr lang="en-US" sz="2100" dirty="0"/>
                    </a:p>
                  </a:txBody>
                  <a:tcPr marT="34290" marB="34290"/>
                </a:tc>
              </a:tr>
              <a:tr h="388620">
                <a:tc>
                  <a:txBody>
                    <a:bodyPr/>
                    <a:lstStyle/>
                    <a:p>
                      <a:r>
                        <a:rPr lang="en-US" sz="2100" dirty="0" smtClean="0"/>
                        <a:t># Instructions</a:t>
                      </a:r>
                      <a:endParaRPr lang="en-US" sz="2100" dirty="0"/>
                    </a:p>
                  </a:txBody>
                  <a:tcPr marT="34290" marB="34290"/>
                </a:tc>
                <a:tc>
                  <a:txBody>
                    <a:bodyPr/>
                    <a:lstStyle/>
                    <a:p>
                      <a:pPr algn="ctr"/>
                      <a:r>
                        <a:rPr lang="en-US" sz="2100" dirty="0" smtClean="0"/>
                        <a:t>1 Million</a:t>
                      </a:r>
                      <a:endParaRPr lang="en-US" sz="2100" dirty="0"/>
                    </a:p>
                  </a:txBody>
                  <a:tcPr marT="34290" marB="34290">
                    <a:solidFill>
                      <a:schemeClr val="accent6">
                        <a:lumMod val="20000"/>
                        <a:lumOff val="80000"/>
                      </a:schemeClr>
                    </a:solidFill>
                  </a:tcPr>
                </a:tc>
                <a:tc>
                  <a:txBody>
                    <a:bodyPr/>
                    <a:lstStyle/>
                    <a:p>
                      <a:pPr algn="ctr"/>
                      <a:r>
                        <a:rPr lang="en-US" sz="2100" dirty="0" smtClean="0"/>
                        <a:t>1.5 Million</a:t>
                      </a:r>
                      <a:endParaRPr lang="en-US" sz="2100" dirty="0"/>
                    </a:p>
                  </a:txBody>
                  <a:tcPr marT="34290" marB="34290">
                    <a:solidFill>
                      <a:schemeClr val="accent2">
                        <a:lumMod val="20000"/>
                        <a:lumOff val="80000"/>
                      </a:schemeClr>
                    </a:solidFill>
                  </a:tcPr>
                </a:tc>
              </a:tr>
              <a:tr h="388620">
                <a:tc>
                  <a:txBody>
                    <a:bodyPr/>
                    <a:lstStyle/>
                    <a:p>
                      <a:r>
                        <a:rPr lang="en-US" sz="2100" dirty="0" smtClean="0"/>
                        <a:t>Average CPI</a:t>
                      </a:r>
                      <a:endParaRPr lang="en-US" sz="2100" dirty="0"/>
                    </a:p>
                  </a:txBody>
                  <a:tcPr marT="34290" marB="34290"/>
                </a:tc>
                <a:tc>
                  <a:txBody>
                    <a:bodyPr/>
                    <a:lstStyle/>
                    <a:p>
                      <a:pPr algn="ctr"/>
                      <a:r>
                        <a:rPr lang="en-US" sz="2100" dirty="0" smtClean="0"/>
                        <a:t>2.5</a:t>
                      </a:r>
                      <a:endParaRPr lang="en-US" sz="2100" dirty="0"/>
                    </a:p>
                  </a:txBody>
                  <a:tcPr marT="34290" marB="34290">
                    <a:solidFill>
                      <a:schemeClr val="accent2">
                        <a:lumMod val="20000"/>
                        <a:lumOff val="80000"/>
                      </a:schemeClr>
                    </a:solidFill>
                  </a:tcPr>
                </a:tc>
                <a:tc>
                  <a:txBody>
                    <a:bodyPr/>
                    <a:lstStyle/>
                    <a:p>
                      <a:pPr algn="ctr"/>
                      <a:r>
                        <a:rPr lang="en-US" sz="2100" dirty="0" smtClean="0"/>
                        <a:t>1</a:t>
                      </a:r>
                      <a:endParaRPr lang="en-US" sz="2100" dirty="0"/>
                    </a:p>
                  </a:txBody>
                  <a:tcPr marT="34290" marB="34290">
                    <a:solidFill>
                      <a:schemeClr val="accent6">
                        <a:lumMod val="20000"/>
                        <a:lumOff val="80000"/>
                      </a:schemeClr>
                    </a:solidFill>
                  </a:tcPr>
                </a:tc>
              </a:tr>
              <a:tr h="388620">
                <a:tc>
                  <a:txBody>
                    <a:bodyPr/>
                    <a:lstStyle/>
                    <a:p>
                      <a:r>
                        <a:rPr lang="en-US" sz="2100" dirty="0" smtClean="0"/>
                        <a:t>Clock rate</a:t>
                      </a:r>
                      <a:r>
                        <a:rPr lang="en-US" sz="2100" baseline="0" dirty="0" smtClean="0"/>
                        <a:t> </a:t>
                      </a:r>
                      <a:r>
                        <a:rPr lang="en-US" sz="2100" i="1" baseline="0" dirty="0" smtClean="0"/>
                        <a:t>f</a:t>
                      </a:r>
                      <a:endParaRPr lang="en-US" sz="2100" i="1" baseline="-25000" dirty="0"/>
                    </a:p>
                  </a:txBody>
                  <a:tcPr marT="34290" marB="34290"/>
                </a:tc>
                <a:tc>
                  <a:txBody>
                    <a:bodyPr/>
                    <a:lstStyle/>
                    <a:p>
                      <a:pPr algn="ctr"/>
                      <a:r>
                        <a:rPr lang="en-US" sz="2100" dirty="0" smtClean="0"/>
                        <a:t>2.5</a:t>
                      </a:r>
                      <a:r>
                        <a:rPr lang="en-US" sz="2100" baseline="0" dirty="0" smtClean="0"/>
                        <a:t> GHz</a:t>
                      </a:r>
                      <a:endParaRPr lang="en-US" sz="2100" dirty="0"/>
                    </a:p>
                  </a:txBody>
                  <a:tcPr marT="34290" marB="34290">
                    <a:solidFill>
                      <a:schemeClr val="accent6">
                        <a:lumMod val="20000"/>
                        <a:lumOff val="80000"/>
                      </a:schemeClr>
                    </a:solidFill>
                  </a:tcPr>
                </a:tc>
                <a:tc>
                  <a:txBody>
                    <a:bodyPr/>
                    <a:lstStyle/>
                    <a:p>
                      <a:pPr algn="ctr"/>
                      <a:r>
                        <a:rPr lang="en-US" sz="2100" dirty="0" smtClean="0"/>
                        <a:t>2 GHz</a:t>
                      </a:r>
                      <a:endParaRPr lang="en-US" sz="2100" dirty="0"/>
                    </a:p>
                  </a:txBody>
                  <a:tcPr marT="34290" marB="34290">
                    <a:solidFill>
                      <a:schemeClr val="accent2">
                        <a:lumMod val="20000"/>
                        <a:lumOff val="80000"/>
                      </a:schemeClr>
                    </a:solidFill>
                  </a:tcPr>
                </a:tc>
              </a:tr>
              <a:tr h="388620">
                <a:tc>
                  <a:txBody>
                    <a:bodyPr/>
                    <a:lstStyle/>
                    <a:p>
                      <a:r>
                        <a:rPr lang="en-US" sz="2100" i="0" baseline="0" dirty="0" smtClean="0"/>
                        <a:t>Execution time</a:t>
                      </a:r>
                      <a:endParaRPr lang="en-US" sz="2100" i="0" baseline="0" dirty="0"/>
                    </a:p>
                  </a:txBody>
                  <a:tcPr marT="34290" marB="34290"/>
                </a:tc>
                <a:tc>
                  <a:txBody>
                    <a:bodyPr/>
                    <a:lstStyle/>
                    <a:p>
                      <a:pPr algn="ctr"/>
                      <a:r>
                        <a:rPr lang="en-US" sz="2100" dirty="0" smtClean="0"/>
                        <a:t>1 </a:t>
                      </a:r>
                      <a:r>
                        <a:rPr lang="en-US" sz="2100" dirty="0" err="1" smtClean="0"/>
                        <a:t>ms</a:t>
                      </a:r>
                      <a:endParaRPr lang="en-US" sz="2100" dirty="0"/>
                    </a:p>
                  </a:txBody>
                  <a:tcPr marT="34290" marB="34290">
                    <a:solidFill>
                      <a:schemeClr val="accent2">
                        <a:lumMod val="60000"/>
                        <a:lumOff val="40000"/>
                      </a:schemeClr>
                    </a:solidFill>
                  </a:tcPr>
                </a:tc>
                <a:tc>
                  <a:txBody>
                    <a:bodyPr/>
                    <a:lstStyle/>
                    <a:p>
                      <a:pPr algn="ctr"/>
                      <a:r>
                        <a:rPr lang="en-US" sz="2100" dirty="0" smtClean="0"/>
                        <a:t>0.75 </a:t>
                      </a:r>
                      <a:r>
                        <a:rPr lang="en-US" sz="2100" dirty="0" err="1" smtClean="0"/>
                        <a:t>ms</a:t>
                      </a:r>
                      <a:endParaRPr lang="en-US" sz="2100" dirty="0"/>
                    </a:p>
                  </a:txBody>
                  <a:tcPr marT="34290" marB="34290">
                    <a:solidFill>
                      <a:schemeClr val="accent6">
                        <a:lumMod val="60000"/>
                        <a:lumOff val="40000"/>
                      </a:schemeClr>
                    </a:solidFill>
                  </a:tcPr>
                </a:tc>
              </a:tr>
            </a:tbl>
          </a:graphicData>
        </a:graphic>
      </p:graphicFrame>
      <p:sp>
        <p:nvSpPr>
          <p:cNvPr id="8" name="TextBox 7"/>
          <p:cNvSpPr txBox="1"/>
          <p:nvPr/>
        </p:nvSpPr>
        <p:spPr>
          <a:xfrm>
            <a:off x="304800" y="3867150"/>
            <a:ext cx="8628183" cy="830997"/>
          </a:xfrm>
          <a:prstGeom prst="rect">
            <a:avLst/>
          </a:prstGeom>
          <a:noFill/>
        </p:spPr>
        <p:txBody>
          <a:bodyPr wrap="square" rtlCol="0">
            <a:spAutoFit/>
          </a:bodyPr>
          <a:lstStyle/>
          <a:p>
            <a:pPr algn="ctr"/>
            <a:r>
              <a:rPr lang="en-US" sz="2400" dirty="0" smtClean="0">
                <a:solidFill>
                  <a:srgbClr val="FF0000"/>
                </a:solidFill>
              </a:rPr>
              <a:t>Processor B is faster for this task, despite executing more instructions and having a lower clock rate!</a:t>
            </a:r>
            <a:endParaRPr lang="en-US" sz="2400" dirty="0">
              <a:solidFill>
                <a:srgbClr val="FF0000"/>
              </a:solidFill>
            </a:endParaRPr>
          </a:p>
        </p:txBody>
      </p:sp>
    </p:spTree>
    <p:extLst>
      <p:ext uri="{BB962C8B-B14F-4D97-AF65-F5344CB8AC3E}">
        <p14:creationId xmlns:p14="http://schemas.microsoft.com/office/powerpoint/2010/main" val="63443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lstStyle/>
          <a:p>
            <a:r>
              <a:rPr lang="en-US" dirty="0" smtClean="0"/>
              <a:t>Energy per Task</a:t>
            </a:r>
            <a:endParaRPr lang="en-US" dirty="0"/>
          </a:p>
        </p:txBody>
      </p:sp>
      <p:sp>
        <p:nvSpPr>
          <p:cNvPr id="3" name="Slide Number Placeholder 2"/>
          <p:cNvSpPr>
            <a:spLocks noGrp="1"/>
          </p:cNvSpPr>
          <p:nvPr>
            <p:ph type="sldNum" sz="quarter" idx="12"/>
          </p:nvPr>
        </p:nvSpPr>
        <p:spPr/>
        <p:txBody>
          <a:bodyPr/>
          <a:lstStyle/>
          <a:p>
            <a:fld id="{5DC2A54D-D38A-6449-A27D-1BD4A1440DD2}" type="slidenum">
              <a:rPr lang="en-US" smtClean="0"/>
              <a:pPr/>
              <a:t>37</a:t>
            </a:fld>
            <a:endParaRPr lang="en-US"/>
          </a:p>
        </p:txBody>
      </p:sp>
      <p:sp>
        <p:nvSpPr>
          <p:cNvPr id="6" name="Rectangle 3"/>
          <p:cNvSpPr txBox="1">
            <a:spLocks noChangeArrowheads="1"/>
          </p:cNvSpPr>
          <p:nvPr/>
        </p:nvSpPr>
        <p:spPr bwMode="auto">
          <a:xfrm>
            <a:off x="1676400" y="971550"/>
            <a:ext cx="5791200" cy="782395"/>
          </a:xfrm>
          <a:prstGeom prst="rect">
            <a:avLst/>
          </a:prstGeom>
          <a:noFill/>
          <a:ln w="9525">
            <a:solidFill>
              <a:srgbClr val="FF0000"/>
            </a:solidFill>
            <a:miter lim="800000"/>
            <a:headEnd/>
            <a:tailEnd/>
          </a:ln>
        </p:spPr>
        <p:txBody>
          <a:bodyPr vert="horz" wrap="square" lIns="92075" tIns="46038" rIns="92075" bIns="46038" numCol="1" anchor="ctr" anchorCtr="0" compatLnSpc="1">
            <a:prstTxWarp prst="textNoShape">
              <a:avLst/>
            </a:prstTxWarp>
            <a:spAutoFit/>
          </a:bodyPr>
          <a:lst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a:lstStyle>
          <a:p>
            <a:pPr>
              <a:buFontTx/>
              <a:buNone/>
            </a:pPr>
            <a:r>
              <a:rPr lang="en-US" dirty="0" smtClean="0"/>
              <a:t>   </a:t>
            </a:r>
            <a:r>
              <a:rPr lang="en-US" u="sng" dirty="0" smtClean="0"/>
              <a:t>  Energy  </a:t>
            </a:r>
            <a:r>
              <a:rPr lang="en-US" dirty="0"/>
              <a:t> </a:t>
            </a:r>
            <a:r>
              <a:rPr lang="en-US" dirty="0" smtClean="0"/>
              <a:t> =    </a:t>
            </a:r>
            <a:r>
              <a:rPr lang="en-US" u="sng" dirty="0" smtClean="0"/>
              <a:t>Instructions</a:t>
            </a:r>
            <a:r>
              <a:rPr lang="en-US" dirty="0" smtClean="0"/>
              <a:t>      </a:t>
            </a:r>
            <a:r>
              <a:rPr lang="en-US" u="sng" dirty="0" smtClean="0"/>
              <a:t>   Energy    </a:t>
            </a:r>
            <a:r>
              <a:rPr lang="en-US" dirty="0" smtClean="0"/>
              <a:t>  </a:t>
            </a:r>
            <a:endParaRPr lang="en-US" u="sng" dirty="0" smtClean="0"/>
          </a:p>
          <a:p>
            <a:pPr>
              <a:lnSpc>
                <a:spcPct val="60000"/>
              </a:lnSpc>
              <a:buFontTx/>
              <a:buNone/>
            </a:pPr>
            <a:r>
              <a:rPr lang="en-US" dirty="0" smtClean="0"/>
              <a:t>   Program            Program     *  Instruction</a:t>
            </a:r>
            <a:endParaRPr lang="en-US" dirty="0"/>
          </a:p>
        </p:txBody>
      </p:sp>
      <p:sp>
        <p:nvSpPr>
          <p:cNvPr id="5" name="Rectangle 3"/>
          <p:cNvSpPr txBox="1">
            <a:spLocks noChangeArrowheads="1"/>
          </p:cNvSpPr>
          <p:nvPr/>
        </p:nvSpPr>
        <p:spPr bwMode="auto">
          <a:xfrm>
            <a:off x="1676400" y="1885950"/>
            <a:ext cx="5791200" cy="782395"/>
          </a:xfrm>
          <a:prstGeom prst="rect">
            <a:avLst/>
          </a:prstGeom>
          <a:noFill/>
          <a:ln w="9525">
            <a:solidFill>
              <a:srgbClr val="FF0000"/>
            </a:solidFill>
            <a:miter lim="800000"/>
            <a:headEnd/>
            <a:tailEnd/>
          </a:ln>
        </p:spPr>
        <p:txBody>
          <a:bodyPr vert="horz" wrap="square" lIns="92075" tIns="46038" rIns="92075" bIns="46038" numCol="1" anchor="ctr" anchorCtr="0" compatLnSpc="1">
            <a:prstTxWarp prst="textNoShape">
              <a:avLst/>
            </a:prstTxWarp>
            <a:spAutoFit/>
          </a:bodyPr>
          <a:lst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a:lstStyle>
          <a:p>
            <a:pPr>
              <a:buFontTx/>
              <a:buNone/>
            </a:pPr>
            <a:r>
              <a:rPr lang="en-US" dirty="0" smtClean="0"/>
              <a:t>   </a:t>
            </a:r>
            <a:r>
              <a:rPr lang="en-US" u="sng" dirty="0" smtClean="0"/>
              <a:t>  Energy  </a:t>
            </a:r>
            <a:r>
              <a:rPr lang="en-US" dirty="0"/>
              <a:t> </a:t>
            </a:r>
            <a:r>
              <a:rPr lang="en-US" dirty="0" smtClean="0"/>
              <a:t> α    </a:t>
            </a:r>
            <a:r>
              <a:rPr lang="en-US" u="sng" dirty="0" smtClean="0"/>
              <a:t>Instructions</a:t>
            </a:r>
            <a:r>
              <a:rPr lang="en-US" dirty="0" smtClean="0"/>
              <a:t>    *    C   V</a:t>
            </a:r>
            <a:r>
              <a:rPr lang="en-US" baseline="30000" dirty="0" smtClean="0"/>
              <a:t>2</a:t>
            </a:r>
            <a:endParaRPr lang="en-US" u="sng" baseline="30000" dirty="0" smtClean="0"/>
          </a:p>
          <a:p>
            <a:pPr>
              <a:lnSpc>
                <a:spcPct val="60000"/>
              </a:lnSpc>
              <a:buFontTx/>
              <a:buNone/>
            </a:pPr>
            <a:r>
              <a:rPr lang="en-US" dirty="0" smtClean="0"/>
              <a:t>   Program            Program       </a:t>
            </a:r>
            <a:endParaRPr lang="en-US" dirty="0"/>
          </a:p>
        </p:txBody>
      </p:sp>
      <p:grpSp>
        <p:nvGrpSpPr>
          <p:cNvPr id="19" name="Group 18"/>
          <p:cNvGrpSpPr/>
          <p:nvPr/>
        </p:nvGrpSpPr>
        <p:grpSpPr>
          <a:xfrm>
            <a:off x="762000" y="2266950"/>
            <a:ext cx="4953000" cy="2255460"/>
            <a:chOff x="762000" y="2266950"/>
            <a:chExt cx="4953000" cy="2255460"/>
          </a:xfrm>
        </p:grpSpPr>
        <p:sp>
          <p:nvSpPr>
            <p:cNvPr id="7" name="TextBox 6"/>
            <p:cNvSpPr txBox="1"/>
            <p:nvPr/>
          </p:nvSpPr>
          <p:spPr>
            <a:xfrm>
              <a:off x="762000" y="2952750"/>
              <a:ext cx="3505200" cy="1569660"/>
            </a:xfrm>
            <a:prstGeom prst="rect">
              <a:avLst/>
            </a:prstGeom>
            <a:noFill/>
            <a:ln w="38100">
              <a:solidFill>
                <a:srgbClr val="FF0000"/>
              </a:solidFill>
            </a:ln>
          </p:spPr>
          <p:txBody>
            <a:bodyPr wrap="square" rtlCol="0">
              <a:spAutoFit/>
            </a:bodyPr>
            <a:lstStyle/>
            <a:p>
              <a:r>
                <a:rPr lang="en-US" sz="2400" dirty="0" smtClean="0"/>
                <a:t>“Capacitance”</a:t>
              </a:r>
              <a:r>
                <a:rPr lang="en-US" sz="2400" dirty="0"/>
                <a:t> </a:t>
              </a:r>
              <a:r>
                <a:rPr lang="en-US" sz="2400" dirty="0" smtClean="0"/>
                <a:t>depends on</a:t>
              </a:r>
            </a:p>
            <a:p>
              <a:r>
                <a:rPr lang="en-US" sz="2400" dirty="0" smtClean="0"/>
                <a:t>technology, </a:t>
              </a:r>
            </a:p>
            <a:p>
              <a:r>
                <a:rPr lang="en-US" sz="2400" dirty="0" smtClean="0"/>
                <a:t>processor features</a:t>
              </a:r>
            </a:p>
            <a:p>
              <a:r>
                <a:rPr lang="en-US" sz="2400" dirty="0" smtClean="0"/>
                <a:t>e.g. # of cores</a:t>
              </a:r>
            </a:p>
          </p:txBody>
        </p:sp>
        <p:cxnSp>
          <p:nvCxnSpPr>
            <p:cNvPr id="8" name="Straight Arrow Connector 7"/>
            <p:cNvCxnSpPr/>
            <p:nvPr/>
          </p:nvCxnSpPr>
          <p:spPr>
            <a:xfrm flipV="1">
              <a:off x="4267200" y="2266950"/>
              <a:ext cx="1447800" cy="914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019800" y="2266950"/>
            <a:ext cx="2087981" cy="1669197"/>
            <a:chOff x="6019800" y="2266950"/>
            <a:chExt cx="2087981" cy="1669197"/>
          </a:xfrm>
        </p:grpSpPr>
        <p:sp>
          <p:nvSpPr>
            <p:cNvPr id="15" name="TextBox 14"/>
            <p:cNvSpPr txBox="1"/>
            <p:nvPr/>
          </p:nvSpPr>
          <p:spPr>
            <a:xfrm>
              <a:off x="6019800" y="3105150"/>
              <a:ext cx="2087981" cy="830997"/>
            </a:xfrm>
            <a:prstGeom prst="rect">
              <a:avLst/>
            </a:prstGeom>
            <a:noFill/>
            <a:ln w="38100">
              <a:solidFill>
                <a:srgbClr val="FF0000"/>
              </a:solidFill>
            </a:ln>
          </p:spPr>
          <p:txBody>
            <a:bodyPr wrap="none" rtlCol="0">
              <a:spAutoFit/>
            </a:bodyPr>
            <a:lstStyle/>
            <a:p>
              <a:r>
                <a:rPr lang="en-US" sz="2400" dirty="0" smtClean="0"/>
                <a:t>Supply voltage, </a:t>
              </a:r>
            </a:p>
            <a:p>
              <a:r>
                <a:rPr lang="en-US" sz="2400" dirty="0" smtClean="0"/>
                <a:t>e.g. 1V</a:t>
              </a:r>
              <a:endParaRPr lang="en-US" sz="2400" dirty="0"/>
            </a:p>
          </p:txBody>
        </p:sp>
        <p:cxnSp>
          <p:nvCxnSpPr>
            <p:cNvPr id="16" name="Straight Arrow Connector 15"/>
            <p:cNvCxnSpPr>
              <a:stCxn id="15" idx="0"/>
            </p:cNvCxnSpPr>
            <p:nvPr/>
          </p:nvCxnSpPr>
          <p:spPr>
            <a:xfrm flipH="1" flipV="1">
              <a:off x="6400801" y="2266950"/>
              <a:ext cx="662990"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838200" y="4629150"/>
            <a:ext cx="8058616" cy="461665"/>
          </a:xfrm>
          <a:prstGeom prst="rect">
            <a:avLst/>
          </a:prstGeom>
          <a:noFill/>
        </p:spPr>
        <p:txBody>
          <a:bodyPr wrap="none" rtlCol="0">
            <a:spAutoFit/>
          </a:bodyPr>
          <a:lstStyle/>
          <a:p>
            <a:r>
              <a:rPr lang="en-US" sz="2400" dirty="0" smtClean="0">
                <a:solidFill>
                  <a:srgbClr val="FF0000"/>
                </a:solidFill>
              </a:rPr>
              <a:t>Want to reduce capacitance and voltage to reduce energy/task</a:t>
            </a:r>
            <a:endParaRPr lang="en-US" sz="2400" dirty="0">
              <a:solidFill>
                <a:srgbClr val="FF0000"/>
              </a:solidFill>
            </a:endParaRPr>
          </a:p>
        </p:txBody>
      </p:sp>
    </p:spTree>
    <p:extLst>
      <p:ext uri="{BB962C8B-B14F-4D97-AF65-F5344CB8AC3E}">
        <p14:creationId xmlns:p14="http://schemas.microsoft.com/office/powerpoint/2010/main" val="37164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Tradeoff Example</a:t>
            </a:r>
            <a:endParaRPr lang="en-US" dirty="0"/>
          </a:p>
        </p:txBody>
      </p:sp>
      <p:sp>
        <p:nvSpPr>
          <p:cNvPr id="3" name="Content Placeholder 2"/>
          <p:cNvSpPr>
            <a:spLocks noGrp="1"/>
          </p:cNvSpPr>
          <p:nvPr>
            <p:ph idx="1"/>
          </p:nvPr>
        </p:nvSpPr>
        <p:spPr>
          <a:xfrm>
            <a:off x="222739" y="1055077"/>
            <a:ext cx="8628184" cy="732500"/>
          </a:xfrm>
        </p:spPr>
        <p:txBody>
          <a:bodyPr>
            <a:noAutofit/>
          </a:bodyPr>
          <a:lstStyle/>
          <a:p>
            <a:r>
              <a:rPr lang="en-US" sz="3200" dirty="0" smtClean="0"/>
              <a:t>“Next-generation” processor</a:t>
            </a:r>
          </a:p>
          <a:p>
            <a:pPr lvl="1">
              <a:tabLst>
                <a:tab pos="4562475" algn="l"/>
              </a:tabLst>
            </a:pPr>
            <a:r>
              <a:rPr lang="en-US" sz="2000" dirty="0" smtClean="0"/>
              <a:t>C (Moore’s Law):	-15 %</a:t>
            </a:r>
          </a:p>
          <a:p>
            <a:pPr lvl="1">
              <a:tabLst>
                <a:tab pos="4562475" algn="l"/>
              </a:tabLst>
            </a:pPr>
            <a:r>
              <a:rPr lang="en-US" sz="2000" dirty="0" smtClean="0"/>
              <a:t>Supply voltage, </a:t>
            </a:r>
            <a:r>
              <a:rPr lang="en-US" sz="2000" dirty="0" err="1" smtClean="0"/>
              <a:t>V</a:t>
            </a:r>
            <a:r>
              <a:rPr lang="en-US" sz="2000" baseline="-25000" dirty="0" err="1" smtClean="0"/>
              <a:t>sup</a:t>
            </a:r>
            <a:r>
              <a:rPr lang="en-US" sz="2000" dirty="0" smtClean="0"/>
              <a:t>:	-15 %</a:t>
            </a:r>
          </a:p>
          <a:p>
            <a:pPr lvl="1">
              <a:tabLst>
                <a:tab pos="4562475" algn="l"/>
              </a:tabLst>
            </a:pPr>
            <a:r>
              <a:rPr lang="en-US" sz="2000" dirty="0" smtClean="0"/>
              <a:t>Energy consumption:	1 - (1-0.85)</a:t>
            </a:r>
            <a:r>
              <a:rPr lang="en-US" sz="2000" baseline="30000" dirty="0" smtClean="0"/>
              <a:t>3</a:t>
            </a:r>
            <a:r>
              <a:rPr lang="en-US" sz="2000" dirty="0" smtClean="0"/>
              <a:t> = </a:t>
            </a:r>
            <a:r>
              <a:rPr lang="en-US" sz="2000" dirty="0" smtClean="0">
                <a:solidFill>
                  <a:srgbClr val="FF0000"/>
                </a:solidFill>
              </a:rPr>
              <a:t>-39 %</a:t>
            </a:r>
          </a:p>
          <a:p>
            <a:pPr lvl="1">
              <a:tabLst>
                <a:tab pos="4562475" algn="l"/>
              </a:tabLst>
            </a:pPr>
            <a:endParaRPr lang="en-US" dirty="0"/>
          </a:p>
          <a:p>
            <a:pPr>
              <a:tabLst>
                <a:tab pos="4562475" algn="l"/>
              </a:tabLst>
            </a:pPr>
            <a:r>
              <a:rPr lang="en-US" sz="3200" dirty="0" smtClean="0"/>
              <a:t>Significantly improved energy efficiency thanks to</a:t>
            </a:r>
          </a:p>
          <a:p>
            <a:pPr lvl="1">
              <a:tabLst>
                <a:tab pos="4562475" algn="l"/>
              </a:tabLst>
            </a:pPr>
            <a:r>
              <a:rPr lang="en-US" dirty="0" smtClean="0"/>
              <a:t>Moore’s Law </a:t>
            </a:r>
            <a:r>
              <a:rPr lang="en-US" dirty="0" smtClean="0">
                <a:solidFill>
                  <a:srgbClr val="FF0000"/>
                </a:solidFill>
              </a:rPr>
              <a:t>AND</a:t>
            </a:r>
          </a:p>
          <a:p>
            <a:pPr lvl="1">
              <a:tabLst>
                <a:tab pos="4562475" algn="l"/>
              </a:tabLst>
            </a:pPr>
            <a:r>
              <a:rPr lang="en-US" dirty="0" smtClean="0"/>
              <a:t>Reduced supply voltage</a:t>
            </a:r>
          </a:p>
          <a:p>
            <a:pPr lvl="1"/>
            <a:endParaRPr lang="en-US" sz="2000" dirty="0"/>
          </a:p>
        </p:txBody>
      </p:sp>
      <p:sp>
        <p:nvSpPr>
          <p:cNvPr id="4" name="Date Placeholder 3"/>
          <p:cNvSpPr>
            <a:spLocks noGrp="1"/>
          </p:cNvSpPr>
          <p:nvPr>
            <p:ph type="dt" sz="half" idx="10"/>
          </p:nvPr>
        </p:nvSpPr>
        <p:spPr/>
        <p:txBody>
          <a:bodyPr/>
          <a:lstStyle/>
          <a:p>
            <a:r>
              <a:rPr lang="en-US" sz="1050" smtClean="0"/>
              <a:t>CS 61c</a:t>
            </a:r>
            <a:endParaRPr lang="en-US" sz="1050"/>
          </a:p>
        </p:txBody>
      </p:sp>
      <p:sp>
        <p:nvSpPr>
          <p:cNvPr id="5" name="Footer Placeholder 4"/>
          <p:cNvSpPr>
            <a:spLocks noGrp="1"/>
          </p:cNvSpPr>
          <p:nvPr>
            <p:ph type="ftr" sz="quarter" idx="11"/>
          </p:nvPr>
        </p:nvSpPr>
        <p:spPr/>
        <p:txBody>
          <a:bodyPr/>
          <a:lstStyle/>
          <a:p>
            <a:r>
              <a:rPr lang="en-US" sz="1050" smtClean="0"/>
              <a:t>Lecture 12: Control &amp; Performance</a:t>
            </a:r>
            <a:endParaRPr lang="en-US" sz="1050"/>
          </a:p>
        </p:txBody>
      </p:sp>
      <p:sp>
        <p:nvSpPr>
          <p:cNvPr id="6" name="Slide Number Placeholder 5"/>
          <p:cNvSpPr>
            <a:spLocks noGrp="1"/>
          </p:cNvSpPr>
          <p:nvPr>
            <p:ph type="sldNum" sz="quarter" idx="12"/>
          </p:nvPr>
        </p:nvSpPr>
        <p:spPr/>
        <p:txBody>
          <a:bodyPr/>
          <a:lstStyle/>
          <a:p>
            <a:fld id="{3FF131CF-B26C-E347-9AC9-78212C099DD5}" type="slidenum">
              <a:rPr lang="en-US" sz="1050" smtClean="0"/>
              <a:t>38</a:t>
            </a:fld>
            <a:endParaRPr lang="en-US" sz="1050"/>
          </a:p>
        </p:txBody>
      </p:sp>
    </p:spTree>
    <p:extLst>
      <p:ext uri="{BB962C8B-B14F-4D97-AF65-F5344CB8AC3E}">
        <p14:creationId xmlns:p14="http://schemas.microsoft.com/office/powerpoint/2010/main" val="89535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162800" cy="685800"/>
          </a:xfrm>
        </p:spPr>
        <p:txBody>
          <a:bodyPr>
            <a:normAutofit fontScale="90000"/>
          </a:bodyPr>
          <a:lstStyle/>
          <a:p>
            <a:r>
              <a:rPr lang="en-US" dirty="0" smtClean="0"/>
              <a:t>Energy “Iron Law”</a:t>
            </a:r>
            <a:endParaRPr lang="en-US" dirty="0"/>
          </a:p>
        </p:txBody>
      </p:sp>
      <p:sp>
        <p:nvSpPr>
          <p:cNvPr id="4" name="Slide Number Placeholder 3"/>
          <p:cNvSpPr>
            <a:spLocks noGrp="1"/>
          </p:cNvSpPr>
          <p:nvPr>
            <p:ph type="sldNum" sz="quarter" idx="10"/>
          </p:nvPr>
        </p:nvSpPr>
        <p:spPr/>
        <p:txBody>
          <a:bodyPr/>
          <a:lstStyle/>
          <a:p>
            <a:fld id="{890A75C8-C148-D646-81FC-1D13FFF086FF}" type="slidenum">
              <a:rPr lang="en-US" smtClean="0"/>
              <a:pPr/>
              <a:t>39</a:t>
            </a:fld>
            <a:endParaRPr lang="en-US"/>
          </a:p>
        </p:txBody>
      </p:sp>
      <p:sp>
        <p:nvSpPr>
          <p:cNvPr id="5" name="TextBox 4"/>
          <p:cNvSpPr txBox="1"/>
          <p:nvPr/>
        </p:nvSpPr>
        <p:spPr>
          <a:xfrm>
            <a:off x="306490" y="1085850"/>
            <a:ext cx="8608910" cy="1077218"/>
          </a:xfrm>
          <a:prstGeom prst="rect">
            <a:avLst/>
          </a:prstGeom>
          <a:noFill/>
        </p:spPr>
        <p:txBody>
          <a:bodyPr wrap="none" rtlCol="0">
            <a:spAutoFit/>
          </a:bodyPr>
          <a:lstStyle/>
          <a:p>
            <a:r>
              <a:rPr lang="en-US" sz="3200" dirty="0" smtClean="0">
                <a:latin typeface="Calibri"/>
                <a:cs typeface="Calibri"/>
              </a:rPr>
              <a:t>  Performance =         Power      *   </a:t>
            </a:r>
            <a:r>
              <a:rPr lang="en-US" sz="3200" dirty="0">
                <a:latin typeface="Calibri"/>
                <a:cs typeface="Calibri"/>
              </a:rPr>
              <a:t>Energy E</a:t>
            </a:r>
            <a:r>
              <a:rPr lang="en-US" sz="3200" dirty="0" smtClean="0">
                <a:latin typeface="Calibri"/>
                <a:cs typeface="Calibri"/>
              </a:rPr>
              <a:t>fficiency</a:t>
            </a:r>
          </a:p>
          <a:p>
            <a:r>
              <a:rPr lang="en-US" sz="3200" i="1" dirty="0" smtClean="0">
                <a:latin typeface="Calibri"/>
                <a:cs typeface="Calibri"/>
              </a:rPr>
              <a:t>(Tasks/Second)  (Joules/Second)     (Tasks/Joule)</a:t>
            </a:r>
            <a:endParaRPr lang="en-US" sz="3200" i="1" dirty="0">
              <a:latin typeface="Calibri"/>
              <a:cs typeface="Calibri"/>
            </a:endParaRPr>
          </a:p>
        </p:txBody>
      </p:sp>
      <p:sp>
        <p:nvSpPr>
          <p:cNvPr id="3" name="Content Placeholder 2"/>
          <p:cNvSpPr>
            <a:spLocks noGrp="1"/>
          </p:cNvSpPr>
          <p:nvPr>
            <p:ph idx="1"/>
          </p:nvPr>
        </p:nvSpPr>
        <p:spPr>
          <a:xfrm>
            <a:off x="222739" y="2495550"/>
            <a:ext cx="8628184" cy="2137172"/>
          </a:xfrm>
        </p:spPr>
        <p:txBody>
          <a:bodyPr>
            <a:normAutofit fontScale="85000" lnSpcReduction="10000"/>
          </a:bodyPr>
          <a:lstStyle/>
          <a:p>
            <a:r>
              <a:rPr lang="en-US" dirty="0"/>
              <a:t>Energy efficiency </a:t>
            </a:r>
            <a:r>
              <a:rPr lang="en-US" dirty="0" smtClean="0"/>
              <a:t>(e.g., instructions/Joule) is </a:t>
            </a:r>
            <a:r>
              <a:rPr lang="en-US" dirty="0"/>
              <a:t>key metric in all computing devices</a:t>
            </a:r>
          </a:p>
          <a:p>
            <a:r>
              <a:rPr lang="en-US" dirty="0" smtClean="0"/>
              <a:t>For power-constrained systems (e.g., 20MW datacenter), need better energy efficiency to get more performance at same power</a:t>
            </a:r>
          </a:p>
          <a:p>
            <a:r>
              <a:rPr lang="en-US" dirty="0" smtClean="0"/>
              <a:t>For energy-constrained systems (e.g., 1W phone), need better energy efficiency to prolong battery life</a:t>
            </a:r>
          </a:p>
        </p:txBody>
      </p:sp>
    </p:spTree>
    <p:extLst>
      <p:ext uri="{BB962C8B-B14F-4D97-AF65-F5344CB8AC3E}">
        <p14:creationId xmlns:p14="http://schemas.microsoft.com/office/powerpoint/2010/main" val="39615733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Implementing </a:t>
            </a:r>
            <a:r>
              <a:rPr lang="en-US" sz="3600" b="1" dirty="0" smtClean="0">
                <a:latin typeface="Courier New"/>
                <a:cs typeface="Courier New"/>
              </a:rPr>
              <a:t>JALR</a:t>
            </a:r>
            <a:r>
              <a:rPr lang="en-US" sz="3600" dirty="0" smtClean="0"/>
              <a:t> Instruction (I-Format)</a:t>
            </a:r>
            <a:endParaRPr lang="en-US" sz="3600" dirty="0"/>
          </a:p>
        </p:txBody>
      </p:sp>
      <p:sp>
        <p:nvSpPr>
          <p:cNvPr id="3" name="Content Placeholder 2"/>
          <p:cNvSpPr>
            <a:spLocks noGrp="1"/>
          </p:cNvSpPr>
          <p:nvPr>
            <p:ph idx="1"/>
          </p:nvPr>
        </p:nvSpPr>
        <p:spPr>
          <a:xfrm>
            <a:off x="457200" y="2419350"/>
            <a:ext cx="8229600" cy="2209800"/>
          </a:xfrm>
        </p:spPr>
        <p:txBody>
          <a:bodyPr/>
          <a:lstStyle/>
          <a:p>
            <a:r>
              <a:rPr lang="en-US" dirty="0" smtClean="0"/>
              <a:t>JALR </a:t>
            </a:r>
            <a:r>
              <a:rPr lang="en-US" dirty="0" err="1" smtClean="0"/>
              <a:t>rd</a:t>
            </a:r>
            <a:r>
              <a:rPr lang="en-US" dirty="0" smtClean="0"/>
              <a:t>, </a:t>
            </a:r>
            <a:r>
              <a:rPr lang="en-US" dirty="0" err="1" smtClean="0"/>
              <a:t>rs</a:t>
            </a:r>
            <a:r>
              <a:rPr lang="en-US" dirty="0" smtClean="0"/>
              <a:t>, immediate</a:t>
            </a:r>
          </a:p>
          <a:p>
            <a:pPr lvl="1"/>
            <a:r>
              <a:rPr lang="en-US" dirty="0" smtClean="0"/>
              <a:t>Writes PC+4 to </a:t>
            </a:r>
            <a:r>
              <a:rPr lang="en-US" dirty="0" err="1" smtClean="0"/>
              <a:t>Reg</a:t>
            </a:r>
            <a:r>
              <a:rPr lang="en-US" dirty="0" smtClean="0"/>
              <a:t>[</a:t>
            </a:r>
            <a:r>
              <a:rPr lang="en-US" dirty="0" err="1" smtClean="0"/>
              <a:t>rd</a:t>
            </a:r>
            <a:r>
              <a:rPr lang="en-US" dirty="0" smtClean="0"/>
              <a:t>] (return address)</a:t>
            </a:r>
          </a:p>
          <a:p>
            <a:pPr lvl="1"/>
            <a:r>
              <a:rPr lang="en-US" dirty="0" smtClean="0"/>
              <a:t>Sets PC = </a:t>
            </a:r>
            <a:r>
              <a:rPr lang="en-US" dirty="0" err="1" smtClean="0"/>
              <a:t>Reg</a:t>
            </a:r>
            <a:r>
              <a:rPr lang="en-US" dirty="0" smtClean="0"/>
              <a:t>[rs1] + immediate</a:t>
            </a:r>
          </a:p>
          <a:p>
            <a:pPr lvl="1"/>
            <a:r>
              <a:rPr lang="en-US" dirty="0" smtClean="0"/>
              <a:t>Uses same </a:t>
            </a:r>
            <a:r>
              <a:rPr lang="en-US" dirty="0" err="1" smtClean="0"/>
              <a:t>immediates</a:t>
            </a:r>
            <a:r>
              <a:rPr lang="en-US" dirty="0" smtClean="0"/>
              <a:t> as arithmetic and loads</a:t>
            </a:r>
          </a:p>
          <a:p>
            <a:pPr lvl="2"/>
            <a:r>
              <a:rPr lang="en-US" b="1" i="1" dirty="0" smtClean="0">
                <a:solidFill>
                  <a:srgbClr val="FF0000"/>
                </a:solidFill>
              </a:rPr>
              <a:t>no</a:t>
            </a:r>
            <a:r>
              <a:rPr lang="en-US" dirty="0" smtClean="0"/>
              <a:t> multiplication by 2 bytes</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4</a:t>
            </a:fld>
            <a:endParaRPr lang="en-US"/>
          </a:p>
        </p:txBody>
      </p:sp>
      <p:pic>
        <p:nvPicPr>
          <p:cNvPr id="5" name="Picture 4" descr="Untitled.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1047750"/>
            <a:ext cx="8407400" cy="1028700"/>
          </a:xfrm>
          <a:prstGeom prst="rect">
            <a:avLst/>
          </a:prstGeom>
        </p:spPr>
      </p:pic>
    </p:spTree>
    <p:extLst>
      <p:ext uri="{BB962C8B-B14F-4D97-AF65-F5344CB8AC3E}">
        <p14:creationId xmlns:p14="http://schemas.microsoft.com/office/powerpoint/2010/main" val="3322437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Scaling</a:t>
            </a:r>
            <a:endParaRPr lang="en-US" dirty="0"/>
          </a:p>
        </p:txBody>
      </p:sp>
      <p:sp>
        <p:nvSpPr>
          <p:cNvPr id="3" name="Content Placeholder 2"/>
          <p:cNvSpPr>
            <a:spLocks noGrp="1"/>
          </p:cNvSpPr>
          <p:nvPr>
            <p:ph idx="1"/>
          </p:nvPr>
        </p:nvSpPr>
        <p:spPr/>
        <p:txBody>
          <a:bodyPr>
            <a:normAutofit fontScale="92500"/>
          </a:bodyPr>
          <a:lstStyle/>
          <a:p>
            <a:r>
              <a:rPr lang="en-US" dirty="0" smtClean="0"/>
              <a:t>In recent years, industry has not been able to reduce supply voltage much, as reducing it further would mean increasing “leakage power” where transistor switches don’t fully turn off (more like dimmer switch than on-off switch)</a:t>
            </a:r>
          </a:p>
          <a:p>
            <a:r>
              <a:rPr lang="en-US" dirty="0" smtClean="0"/>
              <a:t>Also, size of transistors and hence capacitance, not shrinking as much as before between transistor generations</a:t>
            </a:r>
          </a:p>
          <a:p>
            <a:r>
              <a:rPr lang="en-US" dirty="0" smtClean="0"/>
              <a:t>Power becomes a growing concern </a:t>
            </a:r>
            <a:r>
              <a:rPr lang="mr-IN" dirty="0" smtClean="0"/>
              <a:t>–</a:t>
            </a:r>
            <a:r>
              <a:rPr lang="en-US" dirty="0" smtClean="0"/>
              <a:t> the “power wall”</a:t>
            </a:r>
          </a:p>
          <a:p>
            <a:r>
              <a:rPr lang="en-US" dirty="0" smtClean="0"/>
              <a:t>Cost-effective air-cooled chip limit around ~150W</a:t>
            </a:r>
          </a:p>
          <a:p>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40</a:t>
            </a:fld>
            <a:endParaRPr lang="en-US"/>
          </a:p>
        </p:txBody>
      </p:sp>
    </p:spTree>
    <p:extLst>
      <p:ext uri="{BB962C8B-B14F-4D97-AF65-F5344CB8AC3E}">
        <p14:creationId xmlns:p14="http://schemas.microsoft.com/office/powerpoint/2010/main" val="3220764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342390394"/>
              </p:ext>
            </p:extLst>
          </p:nvPr>
        </p:nvGraphicFramePr>
        <p:xfrm>
          <a:off x="685800" y="666750"/>
          <a:ext cx="79248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Processor Trends</a:t>
            </a:r>
            <a:endParaRPr lang="en-US" dirty="0"/>
          </a:p>
        </p:txBody>
      </p:sp>
      <p:sp>
        <p:nvSpPr>
          <p:cNvPr id="6" name="Slide Number Placeholder 5"/>
          <p:cNvSpPr>
            <a:spLocks noGrp="1"/>
          </p:cNvSpPr>
          <p:nvPr>
            <p:ph type="sldNum" sz="quarter" idx="12"/>
          </p:nvPr>
        </p:nvSpPr>
        <p:spPr/>
        <p:txBody>
          <a:bodyPr/>
          <a:lstStyle/>
          <a:p>
            <a:fld id="{3FF131CF-B26C-E347-9AC9-78212C099DD5}" type="slidenum">
              <a:rPr lang="en-US" smtClean="0"/>
              <a:t>41</a:t>
            </a:fld>
            <a:endParaRPr lang="en-US"/>
          </a:p>
        </p:txBody>
      </p:sp>
      <p:sp>
        <p:nvSpPr>
          <p:cNvPr id="9" name="TextBox 8"/>
          <p:cNvSpPr txBox="1"/>
          <p:nvPr/>
        </p:nvSpPr>
        <p:spPr>
          <a:xfrm>
            <a:off x="5410200" y="4781550"/>
            <a:ext cx="3390284" cy="307777"/>
          </a:xfrm>
          <a:prstGeom prst="rect">
            <a:avLst/>
          </a:prstGeom>
          <a:noFill/>
        </p:spPr>
        <p:txBody>
          <a:bodyPr wrap="none" rtlCol="0">
            <a:spAutoFit/>
          </a:bodyPr>
          <a:lstStyle/>
          <a:p>
            <a:r>
              <a:rPr lang="en-US" sz="1400" b="1" dirty="0" smtClean="0"/>
              <a:t>[</a:t>
            </a:r>
            <a:r>
              <a:rPr lang="en-US" sz="1400" b="1" dirty="0" err="1" smtClean="0"/>
              <a:t>Olukotun</a:t>
            </a:r>
            <a:r>
              <a:rPr lang="en-US" sz="1400" b="1" dirty="0" smtClean="0"/>
              <a:t>,</a:t>
            </a:r>
            <a:r>
              <a:rPr lang="en-US" sz="1400" b="1" dirty="0"/>
              <a:t> </a:t>
            </a:r>
            <a:r>
              <a:rPr lang="en-US" sz="1400" b="1" dirty="0" err="1" smtClean="0"/>
              <a:t>Hammond,Sutter,Smith,Batten</a:t>
            </a:r>
            <a:r>
              <a:rPr lang="en-US" sz="1400" b="1" dirty="0"/>
              <a:t>]</a:t>
            </a:r>
          </a:p>
        </p:txBody>
      </p:sp>
    </p:spTree>
    <p:extLst>
      <p:ext uri="{BB962C8B-B14F-4D97-AF65-F5344CB8AC3E}">
        <p14:creationId xmlns:p14="http://schemas.microsoft.com/office/powerpoint/2010/main" val="2573354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4" name="Date Placeholder 3"/>
          <p:cNvSpPr>
            <a:spLocks noGrp="1"/>
          </p:cNvSpPr>
          <p:nvPr>
            <p:ph type="dt" sz="half" idx="10"/>
          </p:nvPr>
        </p:nvSpPr>
        <p:spPr/>
        <p:txBody>
          <a:bodyPr/>
          <a:lstStyle/>
          <a:p>
            <a:fld id="{95E1A9B2-8816-244C-827E-78CA5327563C}" type="datetime1">
              <a:rPr lang="en-US" smtClean="0"/>
              <a:t>10/5/17</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42</a:t>
            </a:fld>
            <a:endParaRPr lang="en-US"/>
          </a:p>
        </p:txBody>
      </p:sp>
      <p:pic>
        <p:nvPicPr>
          <p:cNvPr id="7" name="Picture 6"/>
          <p:cNvPicPr>
            <a:picLocks noChangeAspect="1"/>
          </p:cNvPicPr>
          <p:nvPr/>
        </p:nvPicPr>
        <p:blipFill>
          <a:blip r:embed="rId2"/>
          <a:stretch>
            <a:fillRect/>
          </a:stretch>
        </p:blipFill>
        <p:spPr>
          <a:xfrm>
            <a:off x="2667000" y="957265"/>
            <a:ext cx="3810000" cy="3810000"/>
          </a:xfrm>
          <a:prstGeom prst="rect">
            <a:avLst/>
          </a:prstGeom>
        </p:spPr>
      </p:pic>
    </p:spTree>
    <p:extLst>
      <p:ext uri="{BB962C8B-B14F-4D97-AF65-F5344CB8AC3E}">
        <p14:creationId xmlns:p14="http://schemas.microsoft.com/office/powerpoint/2010/main" val="2320685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is-IS" dirty="0" smtClean="0"/>
              <a:t>Finish Single-Cycle RISC-V Datapath</a:t>
            </a:r>
          </a:p>
          <a:p>
            <a:r>
              <a:rPr lang="is-IS" dirty="0" smtClean="0"/>
              <a:t>Controller</a:t>
            </a:r>
          </a:p>
          <a:p>
            <a:r>
              <a:rPr lang="is-IS" dirty="0" smtClean="0"/>
              <a:t>Instruction Timing</a:t>
            </a:r>
          </a:p>
          <a:p>
            <a:r>
              <a:rPr lang="is-IS" dirty="0" smtClean="0"/>
              <a:t>Performance Measures</a:t>
            </a:r>
          </a:p>
          <a:p>
            <a:r>
              <a:rPr lang="is-IS" b="1" dirty="0" smtClean="0"/>
              <a:t>Introduction to Pipelining</a:t>
            </a:r>
          </a:p>
          <a:p>
            <a:r>
              <a:rPr lang="is-IS" dirty="0" smtClean="0"/>
              <a:t>Pipelined </a:t>
            </a:r>
            <a:r>
              <a:rPr lang="en-US" dirty="0" smtClean="0"/>
              <a:t>RISC-V</a:t>
            </a:r>
            <a:r>
              <a:rPr lang="is-IS" dirty="0" smtClean="0"/>
              <a:t> Datapath</a:t>
            </a:r>
          </a:p>
          <a:p>
            <a:r>
              <a:rPr lang="is-IS" dirty="0" smtClean="0"/>
              <a:t>A</a:t>
            </a:r>
            <a:r>
              <a:rPr lang="en-US" dirty="0" smtClean="0"/>
              <a:t>n</a:t>
            </a:r>
            <a:r>
              <a:rPr lang="is-IS" dirty="0" smtClean="0"/>
              <a:t>d in Conclusion, ...</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43</a:t>
            </a:fld>
            <a:endParaRPr lang="en-US"/>
          </a:p>
        </p:txBody>
      </p:sp>
    </p:spTree>
    <p:extLst>
      <p:ext uri="{BB962C8B-B14F-4D97-AF65-F5344CB8AC3E}">
        <p14:creationId xmlns:p14="http://schemas.microsoft.com/office/powerpoint/2010/main" val="1448716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Pipelining</a:t>
            </a:r>
            <a:endParaRPr lang="en-US" dirty="0"/>
          </a:p>
        </p:txBody>
      </p:sp>
      <p:sp>
        <p:nvSpPr>
          <p:cNvPr id="3" name="Content Placeholder 2"/>
          <p:cNvSpPr>
            <a:spLocks noGrp="1"/>
          </p:cNvSpPr>
          <p:nvPr>
            <p:ph idx="1"/>
          </p:nvPr>
        </p:nvSpPr>
        <p:spPr>
          <a:xfrm>
            <a:off x="222738" y="1055077"/>
            <a:ext cx="8921261" cy="3846377"/>
          </a:xfrm>
        </p:spPr>
        <p:txBody>
          <a:bodyPr>
            <a:normAutofit/>
          </a:bodyPr>
          <a:lstStyle/>
          <a:p>
            <a:r>
              <a:rPr lang="en-US" dirty="0" smtClean="0"/>
              <a:t>A familiar example: </a:t>
            </a:r>
          </a:p>
          <a:p>
            <a:pPr lvl="1"/>
            <a:r>
              <a:rPr lang="en-US" dirty="0" smtClean="0"/>
              <a:t>Getting a university degree</a:t>
            </a:r>
          </a:p>
          <a:p>
            <a:pPr lvl="1"/>
            <a:endParaRPr lang="en-US" dirty="0" smtClean="0"/>
          </a:p>
          <a:p>
            <a:pPr lvl="1"/>
            <a:endParaRPr lang="en-US" dirty="0"/>
          </a:p>
          <a:p>
            <a:pPr lvl="1"/>
            <a:endParaRPr lang="en-US" dirty="0"/>
          </a:p>
          <a:p>
            <a:pPr marL="457200" lvl="1" indent="0">
              <a:buNone/>
            </a:pPr>
            <a:endParaRPr lang="en-US" dirty="0" smtClean="0"/>
          </a:p>
          <a:p>
            <a:r>
              <a:rPr lang="en-US" dirty="0" smtClean="0"/>
              <a:t>Shortage of Computer scientists (your startup is growing):</a:t>
            </a:r>
          </a:p>
          <a:p>
            <a:pPr lvl="1"/>
            <a:r>
              <a:rPr lang="en-US" dirty="0" smtClean="0"/>
              <a:t>How long does it take to educate 16,000?</a:t>
            </a:r>
          </a:p>
          <a:p>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44</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244" y="2193946"/>
            <a:ext cx="1501422" cy="750711"/>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8328" y="2193945"/>
            <a:ext cx="1501421" cy="75071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3410" y="2193946"/>
            <a:ext cx="1484923" cy="750711"/>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1994" y="2196958"/>
            <a:ext cx="1495772" cy="747699"/>
          </a:xfrm>
          <a:prstGeom prst="rect">
            <a:avLst/>
          </a:prstGeom>
        </p:spPr>
      </p:pic>
      <p:sp>
        <p:nvSpPr>
          <p:cNvPr id="12" name="TextBox 11"/>
          <p:cNvSpPr txBox="1"/>
          <p:nvPr/>
        </p:nvSpPr>
        <p:spPr>
          <a:xfrm>
            <a:off x="1495678" y="2964418"/>
            <a:ext cx="772229" cy="369332"/>
          </a:xfrm>
          <a:prstGeom prst="rect">
            <a:avLst/>
          </a:prstGeom>
          <a:noFill/>
        </p:spPr>
        <p:txBody>
          <a:bodyPr wrap="none" rtlCol="0">
            <a:spAutoFit/>
          </a:bodyPr>
          <a:lstStyle/>
          <a:p>
            <a:r>
              <a:rPr lang="en-US" smtClean="0"/>
              <a:t>Year 1</a:t>
            </a:r>
            <a:endParaRPr lang="en-US"/>
          </a:p>
        </p:txBody>
      </p:sp>
      <p:sp>
        <p:nvSpPr>
          <p:cNvPr id="13" name="TextBox 12"/>
          <p:cNvSpPr txBox="1"/>
          <p:nvPr/>
        </p:nvSpPr>
        <p:spPr>
          <a:xfrm>
            <a:off x="3180760" y="2964418"/>
            <a:ext cx="772229" cy="369332"/>
          </a:xfrm>
          <a:prstGeom prst="rect">
            <a:avLst/>
          </a:prstGeom>
          <a:noFill/>
        </p:spPr>
        <p:txBody>
          <a:bodyPr wrap="none" rtlCol="0">
            <a:spAutoFit/>
          </a:bodyPr>
          <a:lstStyle/>
          <a:p>
            <a:r>
              <a:rPr lang="en-US" dirty="0" smtClean="0"/>
              <a:t>Year 2</a:t>
            </a:r>
            <a:endParaRPr lang="en-US" dirty="0"/>
          </a:p>
        </p:txBody>
      </p:sp>
      <p:sp>
        <p:nvSpPr>
          <p:cNvPr id="14" name="TextBox 13"/>
          <p:cNvSpPr txBox="1"/>
          <p:nvPr/>
        </p:nvSpPr>
        <p:spPr>
          <a:xfrm>
            <a:off x="4975693" y="2964418"/>
            <a:ext cx="772229" cy="369332"/>
          </a:xfrm>
          <a:prstGeom prst="rect">
            <a:avLst/>
          </a:prstGeom>
          <a:noFill/>
        </p:spPr>
        <p:txBody>
          <a:bodyPr wrap="none" rtlCol="0">
            <a:spAutoFit/>
          </a:bodyPr>
          <a:lstStyle/>
          <a:p>
            <a:r>
              <a:rPr lang="en-US" dirty="0" smtClean="0"/>
              <a:t>Year 3</a:t>
            </a:r>
            <a:endParaRPr lang="en-US" dirty="0"/>
          </a:p>
        </p:txBody>
      </p:sp>
      <p:sp>
        <p:nvSpPr>
          <p:cNvPr id="15" name="TextBox 14"/>
          <p:cNvSpPr txBox="1"/>
          <p:nvPr/>
        </p:nvSpPr>
        <p:spPr>
          <a:xfrm>
            <a:off x="6465826" y="2964418"/>
            <a:ext cx="774571" cy="369332"/>
          </a:xfrm>
          <a:prstGeom prst="rect">
            <a:avLst/>
          </a:prstGeom>
          <a:noFill/>
        </p:spPr>
        <p:txBody>
          <a:bodyPr wrap="none" rtlCol="0">
            <a:spAutoFit/>
          </a:bodyPr>
          <a:lstStyle/>
          <a:p>
            <a:r>
              <a:rPr lang="en-US" dirty="0" smtClean="0"/>
              <a:t>Year 4</a:t>
            </a:r>
            <a:endParaRPr lang="en-US" dirty="0"/>
          </a:p>
        </p:txBody>
      </p:sp>
    </p:spTree>
    <p:extLst>
      <p:ext uri="{BB962C8B-B14F-4D97-AF65-F5344CB8AC3E}">
        <p14:creationId xmlns:p14="http://schemas.microsoft.com/office/powerpoint/2010/main" val="77448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Scientist Education</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45</a:t>
            </a:fld>
            <a:endParaRPr lang="en-US"/>
          </a:p>
        </p:txBody>
      </p:sp>
      <p:sp>
        <p:nvSpPr>
          <p:cNvPr id="10" name="Content Placeholder 9"/>
          <p:cNvSpPr>
            <a:spLocks noGrp="1"/>
          </p:cNvSpPr>
          <p:nvPr>
            <p:ph idx="1"/>
          </p:nvPr>
        </p:nvSpPr>
        <p:spPr>
          <a:xfrm>
            <a:off x="368240" y="952500"/>
            <a:ext cx="8628184" cy="2282945"/>
          </a:xfrm>
        </p:spPr>
        <p:txBody>
          <a:bodyPr>
            <a:normAutofit fontScale="85000" lnSpcReduction="20000"/>
          </a:bodyPr>
          <a:lstStyle/>
          <a:p>
            <a:r>
              <a:rPr lang="en-US" dirty="0" smtClean="0"/>
              <a:t>Option 1: </a:t>
            </a:r>
            <a:r>
              <a:rPr lang="en-US" b="1" i="1" dirty="0" smtClean="0">
                <a:solidFill>
                  <a:schemeClr val="accent1">
                    <a:lumMod val="75000"/>
                  </a:schemeClr>
                </a:solidFill>
              </a:rPr>
              <a:t>serial</a:t>
            </a:r>
          </a:p>
          <a:p>
            <a:endParaRPr lang="en-US" dirty="0"/>
          </a:p>
          <a:p>
            <a:endParaRPr lang="en-US" dirty="0" smtClean="0"/>
          </a:p>
          <a:p>
            <a:endParaRPr lang="en-US" dirty="0"/>
          </a:p>
          <a:p>
            <a:endParaRPr lang="en-US" dirty="0" smtClean="0"/>
          </a:p>
          <a:p>
            <a:r>
              <a:rPr lang="en-US" dirty="0" smtClean="0"/>
              <a:t>Option 2: </a:t>
            </a:r>
            <a:r>
              <a:rPr lang="en-US" b="1" i="1" dirty="0" smtClean="0">
                <a:solidFill>
                  <a:schemeClr val="accent1">
                    <a:lumMod val="75000"/>
                  </a:schemeClr>
                </a:solidFill>
              </a:rPr>
              <a:t>pipelining</a:t>
            </a:r>
            <a:endParaRPr lang="en-US" b="1" i="1" dirty="0">
              <a:solidFill>
                <a:schemeClr val="accent1">
                  <a:lumMod val="75000"/>
                </a:schemeClr>
              </a:solidFill>
            </a:endParaRPr>
          </a:p>
        </p:txBody>
      </p:sp>
      <p:cxnSp>
        <p:nvCxnSpPr>
          <p:cNvPr id="21" name="Straight Arrow Connector 20"/>
          <p:cNvCxnSpPr/>
          <p:nvPr/>
        </p:nvCxnSpPr>
        <p:spPr>
          <a:xfrm>
            <a:off x="1070908" y="4577274"/>
            <a:ext cx="3109754"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02361" y="4579203"/>
            <a:ext cx="3646849" cy="369332"/>
          </a:xfrm>
          <a:prstGeom prst="rect">
            <a:avLst/>
          </a:prstGeom>
          <a:noFill/>
        </p:spPr>
        <p:txBody>
          <a:bodyPr wrap="square" rtlCol="0">
            <a:spAutoFit/>
          </a:bodyPr>
          <a:lstStyle/>
          <a:p>
            <a:pPr algn="ctr"/>
            <a:r>
              <a:rPr lang="en-US" dirty="0" smtClean="0">
                <a:solidFill>
                  <a:srgbClr val="FF0000"/>
                </a:solidFill>
              </a:rPr>
              <a:t>7 years</a:t>
            </a:r>
            <a:endParaRPr lang="en-US" dirty="0">
              <a:solidFill>
                <a:srgbClr val="FF0000"/>
              </a:solidFill>
            </a:endParaRPr>
          </a:p>
        </p:txBody>
      </p:sp>
      <p:cxnSp>
        <p:nvCxnSpPr>
          <p:cNvPr id="25" name="Straight Connector 24"/>
          <p:cNvCxnSpPr/>
          <p:nvPr/>
        </p:nvCxnSpPr>
        <p:spPr>
          <a:xfrm>
            <a:off x="1086560" y="3346076"/>
            <a:ext cx="0" cy="1301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80662" y="4445024"/>
            <a:ext cx="0" cy="202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084355" y="2445774"/>
            <a:ext cx="723409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49406" y="2451534"/>
            <a:ext cx="5100356" cy="369332"/>
          </a:xfrm>
          <a:prstGeom prst="rect">
            <a:avLst/>
          </a:prstGeom>
          <a:noFill/>
        </p:spPr>
        <p:txBody>
          <a:bodyPr wrap="square" rtlCol="0">
            <a:spAutoFit/>
          </a:bodyPr>
          <a:lstStyle/>
          <a:p>
            <a:pPr algn="ctr"/>
            <a:r>
              <a:rPr lang="en-US" dirty="0" smtClean="0">
                <a:solidFill>
                  <a:srgbClr val="FF0000"/>
                </a:solidFill>
              </a:rPr>
              <a:t>16,000 in 16 years, average throughput </a:t>
            </a:r>
            <a:r>
              <a:rPr lang="en-US" smtClean="0">
                <a:solidFill>
                  <a:srgbClr val="FF0000"/>
                </a:solidFill>
              </a:rPr>
              <a:t>is 1000/year</a:t>
            </a:r>
            <a:endParaRPr lang="en-US" dirty="0">
              <a:solidFill>
                <a:srgbClr val="FF0000"/>
              </a:solidFill>
            </a:endParaRPr>
          </a:p>
        </p:txBody>
      </p:sp>
      <p:cxnSp>
        <p:nvCxnSpPr>
          <p:cNvPr id="49" name="Straight Connector 48"/>
          <p:cNvCxnSpPr/>
          <p:nvPr/>
        </p:nvCxnSpPr>
        <p:spPr>
          <a:xfrm>
            <a:off x="1111274" y="1906059"/>
            <a:ext cx="0" cy="6297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318445" y="1918590"/>
            <a:ext cx="0" cy="629707"/>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718512" y="2895952"/>
            <a:ext cx="4442242" cy="1200329"/>
          </a:xfrm>
          <a:prstGeom prst="rect">
            <a:avLst/>
          </a:prstGeom>
        </p:spPr>
        <p:txBody>
          <a:bodyPr wrap="none">
            <a:spAutoFit/>
          </a:bodyPr>
          <a:lstStyle/>
          <a:p>
            <a:pPr marL="285750" indent="-285750">
              <a:buFont typeface="Arial" charset="0"/>
              <a:buChar char="•"/>
            </a:pPr>
            <a:r>
              <a:rPr lang="en-US" dirty="0" smtClean="0">
                <a:solidFill>
                  <a:srgbClr val="FF0000"/>
                </a:solidFill>
              </a:rPr>
              <a:t>16,000 in 7 years</a:t>
            </a:r>
          </a:p>
          <a:p>
            <a:pPr marL="285750" indent="-285750">
              <a:buFont typeface="Arial" charset="0"/>
              <a:buChar char="•"/>
            </a:pPr>
            <a:r>
              <a:rPr lang="en-US" dirty="0">
                <a:solidFill>
                  <a:srgbClr val="FF0000"/>
                </a:solidFill>
              </a:rPr>
              <a:t>Steady state throughput is </a:t>
            </a:r>
            <a:r>
              <a:rPr lang="en-US" dirty="0" smtClean="0">
                <a:solidFill>
                  <a:srgbClr val="FF0000"/>
                </a:solidFill>
              </a:rPr>
              <a:t>4000/year</a:t>
            </a:r>
          </a:p>
          <a:p>
            <a:pPr marL="285750" indent="-285750">
              <a:buFont typeface="Arial" charset="0"/>
              <a:buChar char="•"/>
            </a:pPr>
            <a:r>
              <a:rPr lang="en-US" dirty="0" smtClean="0">
                <a:solidFill>
                  <a:srgbClr val="FF0000"/>
                </a:solidFill>
              </a:rPr>
              <a:t>Resources used efficiently</a:t>
            </a:r>
          </a:p>
          <a:p>
            <a:pPr marL="285750" indent="-285750">
              <a:buFont typeface="Arial" charset="0"/>
              <a:buChar char="•"/>
            </a:pPr>
            <a:r>
              <a:rPr lang="en-US" b="1" dirty="0" smtClean="0">
                <a:solidFill>
                  <a:srgbClr val="FF0000"/>
                </a:solidFill>
              </a:rPr>
              <a:t>4-fold improvement over serial education</a:t>
            </a:r>
            <a:endParaRPr lang="en-US" b="1" dirty="0">
              <a:solidFill>
                <a:srgbClr val="FF0000"/>
              </a:solidFill>
            </a:endParaRPr>
          </a:p>
        </p:txBody>
      </p:sp>
      <p:grpSp>
        <p:nvGrpSpPr>
          <p:cNvPr id="71" name="Group 70"/>
          <p:cNvGrpSpPr/>
          <p:nvPr/>
        </p:nvGrpSpPr>
        <p:grpSpPr>
          <a:xfrm>
            <a:off x="2699495" y="1401469"/>
            <a:ext cx="1549823" cy="402539"/>
            <a:chOff x="2699494" y="1688006"/>
            <a:chExt cx="1549823" cy="536718"/>
          </a:xfrm>
        </p:grpSpPr>
        <p:cxnSp>
          <p:nvCxnSpPr>
            <p:cNvPr id="9" name="Straight Arrow Connector 8"/>
            <p:cNvCxnSpPr/>
            <p:nvPr/>
          </p:nvCxnSpPr>
          <p:spPr>
            <a:xfrm>
              <a:off x="2873266" y="1981200"/>
              <a:ext cx="0" cy="243524"/>
            </a:xfrm>
            <a:prstGeom prst="straightConnector1">
              <a:avLst/>
            </a:prstGeom>
            <a:ln w="38100">
              <a:solidFill>
                <a:srgbClr val="3064C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99494" y="1688006"/>
              <a:ext cx="1549823" cy="492442"/>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p>
          </p:txBody>
        </p:sp>
      </p:grpSp>
      <p:grpSp>
        <p:nvGrpSpPr>
          <p:cNvPr id="28" name="Group 27"/>
          <p:cNvGrpSpPr/>
          <p:nvPr/>
        </p:nvGrpSpPr>
        <p:grpSpPr>
          <a:xfrm>
            <a:off x="1111274" y="1806434"/>
            <a:ext cx="1761992" cy="679264"/>
            <a:chOff x="1111274" y="2227960"/>
            <a:chExt cx="1761992" cy="905685"/>
          </a:xfrm>
        </p:grpSpPr>
        <p:grpSp>
          <p:nvGrpSpPr>
            <p:cNvPr id="3" name="Group 2"/>
            <p:cNvGrpSpPr/>
            <p:nvPr/>
          </p:nvGrpSpPr>
          <p:grpSpPr>
            <a:xfrm>
              <a:off x="1111274" y="2227960"/>
              <a:ext cx="1761992" cy="299079"/>
              <a:chOff x="1851702" y="974517"/>
              <a:chExt cx="1761992" cy="299079"/>
            </a:xfrm>
          </p:grpSpPr>
          <p:pic>
            <p:nvPicPr>
              <p:cNvPr id="42" name="Picture 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44" name="Picture 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45" name="Pictur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nvGrpSpPr>
            <p:cNvPr id="27" name="Group 26"/>
            <p:cNvGrpSpPr/>
            <p:nvPr/>
          </p:nvGrpSpPr>
          <p:grpSpPr>
            <a:xfrm>
              <a:off x="1111274" y="2641202"/>
              <a:ext cx="1743542" cy="492443"/>
              <a:chOff x="1111274" y="2641202"/>
              <a:chExt cx="1743542" cy="492443"/>
            </a:xfrm>
          </p:grpSpPr>
          <p:cxnSp>
            <p:nvCxnSpPr>
              <p:cNvPr id="23" name="Straight Arrow Connector 22"/>
              <p:cNvCxnSpPr/>
              <p:nvPr/>
            </p:nvCxnSpPr>
            <p:spPr>
              <a:xfrm>
                <a:off x="1111274" y="2686756"/>
                <a:ext cx="1743542" cy="0"/>
              </a:xfrm>
              <a:prstGeom prst="straightConnector1">
                <a:avLst/>
              </a:prstGeom>
              <a:ln w="28575">
                <a:solidFill>
                  <a:srgbClr val="3064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59019" y="2641202"/>
                <a:ext cx="854508" cy="492443"/>
              </a:xfrm>
              <a:prstGeom prst="rect">
                <a:avLst/>
              </a:prstGeom>
              <a:noFill/>
            </p:spPr>
            <p:txBody>
              <a:bodyPr wrap="none" rtlCol="0">
                <a:spAutoFit/>
              </a:bodyPr>
              <a:lstStyle/>
              <a:p>
                <a:r>
                  <a:rPr lang="en-US" smtClean="0">
                    <a:solidFill>
                      <a:srgbClr val="3064C0"/>
                    </a:solidFill>
                  </a:rPr>
                  <a:t>4 years</a:t>
                </a:r>
                <a:endParaRPr lang="en-US">
                  <a:solidFill>
                    <a:srgbClr val="3064C0"/>
                  </a:solidFill>
                </a:endParaRPr>
              </a:p>
            </p:txBody>
          </p:sp>
        </p:grpSp>
      </p:grpSp>
      <p:grpSp>
        <p:nvGrpSpPr>
          <p:cNvPr id="72" name="Group 71"/>
          <p:cNvGrpSpPr/>
          <p:nvPr/>
        </p:nvGrpSpPr>
        <p:grpSpPr>
          <a:xfrm>
            <a:off x="4506528" y="1401469"/>
            <a:ext cx="1549823" cy="402539"/>
            <a:chOff x="2699494" y="1688006"/>
            <a:chExt cx="1549823" cy="536718"/>
          </a:xfrm>
        </p:grpSpPr>
        <p:cxnSp>
          <p:nvCxnSpPr>
            <p:cNvPr id="73" name="Straight Arrow Connector 72"/>
            <p:cNvCxnSpPr/>
            <p:nvPr/>
          </p:nvCxnSpPr>
          <p:spPr>
            <a:xfrm>
              <a:off x="2873266" y="1981200"/>
              <a:ext cx="0" cy="243524"/>
            </a:xfrm>
            <a:prstGeom prst="straightConnector1">
              <a:avLst/>
            </a:prstGeom>
            <a:ln w="38100">
              <a:solidFill>
                <a:srgbClr val="3064C0"/>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699494" y="1688006"/>
              <a:ext cx="1549823" cy="492442"/>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grpSp>
        <p:nvGrpSpPr>
          <p:cNvPr id="75" name="Group 74"/>
          <p:cNvGrpSpPr/>
          <p:nvPr/>
        </p:nvGrpSpPr>
        <p:grpSpPr>
          <a:xfrm>
            <a:off x="2918307" y="1806434"/>
            <a:ext cx="1761992" cy="679264"/>
            <a:chOff x="1111274" y="2227960"/>
            <a:chExt cx="1761992" cy="905685"/>
          </a:xfrm>
        </p:grpSpPr>
        <p:grpSp>
          <p:nvGrpSpPr>
            <p:cNvPr id="76" name="Group 75"/>
            <p:cNvGrpSpPr/>
            <p:nvPr/>
          </p:nvGrpSpPr>
          <p:grpSpPr>
            <a:xfrm>
              <a:off x="1111274" y="2227960"/>
              <a:ext cx="1761992" cy="299079"/>
              <a:chOff x="1851702" y="974517"/>
              <a:chExt cx="1761992" cy="299079"/>
            </a:xfrm>
          </p:grpSpPr>
          <p:pic>
            <p:nvPicPr>
              <p:cNvPr id="80" name="Picture 7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81" name="Picture 8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82" name="Picture 8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83" name="Picture 8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nvGrpSpPr>
            <p:cNvPr id="77" name="Group 76"/>
            <p:cNvGrpSpPr/>
            <p:nvPr/>
          </p:nvGrpSpPr>
          <p:grpSpPr>
            <a:xfrm>
              <a:off x="1111274" y="2641202"/>
              <a:ext cx="1743542" cy="492443"/>
              <a:chOff x="1111274" y="2641202"/>
              <a:chExt cx="1743542" cy="492443"/>
            </a:xfrm>
          </p:grpSpPr>
          <p:cxnSp>
            <p:nvCxnSpPr>
              <p:cNvPr id="78" name="Straight Arrow Connector 77"/>
              <p:cNvCxnSpPr/>
              <p:nvPr/>
            </p:nvCxnSpPr>
            <p:spPr>
              <a:xfrm>
                <a:off x="1111274" y="2686756"/>
                <a:ext cx="1743542" cy="0"/>
              </a:xfrm>
              <a:prstGeom prst="straightConnector1">
                <a:avLst/>
              </a:prstGeom>
              <a:ln w="28575">
                <a:solidFill>
                  <a:srgbClr val="3064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559019" y="2641202"/>
                <a:ext cx="854508" cy="492443"/>
              </a:xfrm>
              <a:prstGeom prst="rect">
                <a:avLst/>
              </a:prstGeom>
              <a:noFill/>
            </p:spPr>
            <p:txBody>
              <a:bodyPr wrap="none" rtlCol="0">
                <a:spAutoFit/>
              </a:bodyPr>
              <a:lstStyle/>
              <a:p>
                <a:r>
                  <a:rPr lang="en-US" smtClean="0">
                    <a:solidFill>
                      <a:srgbClr val="3064C0"/>
                    </a:solidFill>
                  </a:rPr>
                  <a:t>4 years</a:t>
                </a:r>
                <a:endParaRPr lang="en-US">
                  <a:solidFill>
                    <a:srgbClr val="3064C0"/>
                  </a:solidFill>
                </a:endParaRPr>
              </a:p>
            </p:txBody>
          </p:sp>
        </p:grpSp>
      </p:grpSp>
      <p:grpSp>
        <p:nvGrpSpPr>
          <p:cNvPr id="84" name="Group 83"/>
          <p:cNvGrpSpPr/>
          <p:nvPr/>
        </p:nvGrpSpPr>
        <p:grpSpPr>
          <a:xfrm>
            <a:off x="6311529" y="1401469"/>
            <a:ext cx="1549823" cy="402539"/>
            <a:chOff x="2699494" y="1688006"/>
            <a:chExt cx="1549823" cy="536718"/>
          </a:xfrm>
        </p:grpSpPr>
        <p:cxnSp>
          <p:nvCxnSpPr>
            <p:cNvPr id="85" name="Straight Arrow Connector 84"/>
            <p:cNvCxnSpPr/>
            <p:nvPr/>
          </p:nvCxnSpPr>
          <p:spPr>
            <a:xfrm>
              <a:off x="2873266" y="1981200"/>
              <a:ext cx="0" cy="243524"/>
            </a:xfrm>
            <a:prstGeom prst="straightConnector1">
              <a:avLst/>
            </a:prstGeom>
            <a:ln w="38100">
              <a:solidFill>
                <a:srgbClr val="3064C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699494" y="1688006"/>
              <a:ext cx="1549823" cy="492442"/>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grpSp>
        <p:nvGrpSpPr>
          <p:cNvPr id="87" name="Group 86"/>
          <p:cNvGrpSpPr/>
          <p:nvPr/>
        </p:nvGrpSpPr>
        <p:grpSpPr>
          <a:xfrm>
            <a:off x="4723308" y="1806434"/>
            <a:ext cx="1761992" cy="679264"/>
            <a:chOff x="1111274" y="2227960"/>
            <a:chExt cx="1761992" cy="905685"/>
          </a:xfrm>
        </p:grpSpPr>
        <p:grpSp>
          <p:nvGrpSpPr>
            <p:cNvPr id="88" name="Group 87"/>
            <p:cNvGrpSpPr/>
            <p:nvPr/>
          </p:nvGrpSpPr>
          <p:grpSpPr>
            <a:xfrm>
              <a:off x="1111274" y="2227960"/>
              <a:ext cx="1761992" cy="299079"/>
              <a:chOff x="1851702" y="974517"/>
              <a:chExt cx="1761992" cy="299079"/>
            </a:xfrm>
          </p:grpSpPr>
          <p:pic>
            <p:nvPicPr>
              <p:cNvPr id="92" name="Picture 9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93" name="Picture 9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94" name="Picture 9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95" name="Picture 9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nvGrpSpPr>
            <p:cNvPr id="89" name="Group 88"/>
            <p:cNvGrpSpPr/>
            <p:nvPr/>
          </p:nvGrpSpPr>
          <p:grpSpPr>
            <a:xfrm>
              <a:off x="1111274" y="2641202"/>
              <a:ext cx="1743542" cy="492443"/>
              <a:chOff x="1111274" y="2641202"/>
              <a:chExt cx="1743542" cy="492443"/>
            </a:xfrm>
          </p:grpSpPr>
          <p:cxnSp>
            <p:nvCxnSpPr>
              <p:cNvPr id="90" name="Straight Arrow Connector 89"/>
              <p:cNvCxnSpPr/>
              <p:nvPr/>
            </p:nvCxnSpPr>
            <p:spPr>
              <a:xfrm>
                <a:off x="1111274" y="2686756"/>
                <a:ext cx="1743542" cy="0"/>
              </a:xfrm>
              <a:prstGeom prst="straightConnector1">
                <a:avLst/>
              </a:prstGeom>
              <a:ln w="28575">
                <a:solidFill>
                  <a:srgbClr val="3064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559019" y="2641202"/>
                <a:ext cx="854508" cy="492443"/>
              </a:xfrm>
              <a:prstGeom prst="rect">
                <a:avLst/>
              </a:prstGeom>
              <a:noFill/>
            </p:spPr>
            <p:txBody>
              <a:bodyPr wrap="none" rtlCol="0">
                <a:spAutoFit/>
              </a:bodyPr>
              <a:lstStyle/>
              <a:p>
                <a:r>
                  <a:rPr lang="en-US" smtClean="0">
                    <a:solidFill>
                      <a:srgbClr val="3064C0"/>
                    </a:solidFill>
                  </a:rPr>
                  <a:t>4 years</a:t>
                </a:r>
                <a:endParaRPr lang="en-US">
                  <a:solidFill>
                    <a:srgbClr val="3064C0"/>
                  </a:solidFill>
                </a:endParaRPr>
              </a:p>
            </p:txBody>
          </p:sp>
        </p:grpSp>
      </p:grpSp>
      <p:grpSp>
        <p:nvGrpSpPr>
          <p:cNvPr id="96" name="Group 95"/>
          <p:cNvGrpSpPr/>
          <p:nvPr/>
        </p:nvGrpSpPr>
        <p:grpSpPr>
          <a:xfrm>
            <a:off x="8119022" y="1401469"/>
            <a:ext cx="652643" cy="402539"/>
            <a:chOff x="2699494" y="1688006"/>
            <a:chExt cx="652643" cy="536718"/>
          </a:xfrm>
        </p:grpSpPr>
        <p:cxnSp>
          <p:nvCxnSpPr>
            <p:cNvPr id="97" name="Straight Arrow Connector 96"/>
            <p:cNvCxnSpPr/>
            <p:nvPr/>
          </p:nvCxnSpPr>
          <p:spPr>
            <a:xfrm>
              <a:off x="2873266" y="1981200"/>
              <a:ext cx="0" cy="243524"/>
            </a:xfrm>
            <a:prstGeom prst="straightConnector1">
              <a:avLst/>
            </a:prstGeom>
            <a:ln w="38100">
              <a:solidFill>
                <a:srgbClr val="3064C0"/>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699494" y="1688006"/>
              <a:ext cx="652643" cy="492442"/>
            </a:xfrm>
            <a:prstGeom prst="rect">
              <a:avLst/>
            </a:prstGeom>
            <a:noFill/>
          </p:spPr>
          <p:txBody>
            <a:bodyPr wrap="none" rtlCol="0">
              <a:spAutoFit/>
            </a:bodyPr>
            <a:lstStyle/>
            <a:p>
              <a:r>
                <a:rPr lang="en-US" dirty="0" smtClean="0">
                  <a:solidFill>
                    <a:srgbClr val="3064C0"/>
                  </a:solidFill>
                </a:rPr>
                <a:t>4000</a:t>
              </a:r>
              <a:endParaRPr lang="en-US" dirty="0">
                <a:solidFill>
                  <a:srgbClr val="3064C0"/>
                </a:solidFill>
              </a:endParaRPr>
            </a:p>
          </p:txBody>
        </p:sp>
      </p:grpSp>
      <p:grpSp>
        <p:nvGrpSpPr>
          <p:cNvPr id="99" name="Group 98"/>
          <p:cNvGrpSpPr/>
          <p:nvPr/>
        </p:nvGrpSpPr>
        <p:grpSpPr>
          <a:xfrm>
            <a:off x="6530801" y="1806434"/>
            <a:ext cx="1761992" cy="679264"/>
            <a:chOff x="1111274" y="2227960"/>
            <a:chExt cx="1761992" cy="905685"/>
          </a:xfrm>
        </p:grpSpPr>
        <p:grpSp>
          <p:nvGrpSpPr>
            <p:cNvPr id="100" name="Group 99"/>
            <p:cNvGrpSpPr/>
            <p:nvPr/>
          </p:nvGrpSpPr>
          <p:grpSpPr>
            <a:xfrm>
              <a:off x="1111274" y="2227960"/>
              <a:ext cx="1761992" cy="299079"/>
              <a:chOff x="1851702" y="974517"/>
              <a:chExt cx="1761992" cy="299079"/>
            </a:xfrm>
          </p:grpSpPr>
          <p:pic>
            <p:nvPicPr>
              <p:cNvPr id="104" name="Picture 10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05" name="Picture 10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06" name="Picture 10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07" name="Picture 10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nvGrpSpPr>
            <p:cNvPr id="101" name="Group 100"/>
            <p:cNvGrpSpPr/>
            <p:nvPr/>
          </p:nvGrpSpPr>
          <p:grpSpPr>
            <a:xfrm>
              <a:off x="1111274" y="2641202"/>
              <a:ext cx="1743542" cy="492443"/>
              <a:chOff x="1111274" y="2641202"/>
              <a:chExt cx="1743542" cy="492443"/>
            </a:xfrm>
          </p:grpSpPr>
          <p:cxnSp>
            <p:nvCxnSpPr>
              <p:cNvPr id="102" name="Straight Arrow Connector 101"/>
              <p:cNvCxnSpPr/>
              <p:nvPr/>
            </p:nvCxnSpPr>
            <p:spPr>
              <a:xfrm>
                <a:off x="1111274" y="2686756"/>
                <a:ext cx="1743542" cy="0"/>
              </a:xfrm>
              <a:prstGeom prst="straightConnector1">
                <a:avLst/>
              </a:prstGeom>
              <a:ln w="28575">
                <a:solidFill>
                  <a:srgbClr val="3064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559019" y="2641202"/>
                <a:ext cx="854508" cy="492443"/>
              </a:xfrm>
              <a:prstGeom prst="rect">
                <a:avLst/>
              </a:prstGeom>
              <a:noFill/>
            </p:spPr>
            <p:txBody>
              <a:bodyPr wrap="none" rtlCol="0">
                <a:spAutoFit/>
              </a:bodyPr>
              <a:lstStyle/>
              <a:p>
                <a:r>
                  <a:rPr lang="en-US" smtClean="0">
                    <a:solidFill>
                      <a:srgbClr val="3064C0"/>
                    </a:solidFill>
                  </a:rPr>
                  <a:t>4 years</a:t>
                </a:r>
                <a:endParaRPr lang="en-US">
                  <a:solidFill>
                    <a:srgbClr val="3064C0"/>
                  </a:solidFill>
                </a:endParaRPr>
              </a:p>
            </p:txBody>
          </p:sp>
        </p:grpSp>
      </p:grpSp>
      <p:grpSp>
        <p:nvGrpSpPr>
          <p:cNvPr id="117" name="Group 116"/>
          <p:cNvGrpSpPr/>
          <p:nvPr/>
        </p:nvGrpSpPr>
        <p:grpSpPr>
          <a:xfrm>
            <a:off x="1088407" y="3418612"/>
            <a:ext cx="3327935" cy="369332"/>
            <a:chOff x="1088406" y="4405754"/>
            <a:chExt cx="3327935" cy="492443"/>
          </a:xfrm>
        </p:grpSpPr>
        <p:sp>
          <p:nvSpPr>
            <p:cNvPr id="53" name="TextBox 52"/>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09" name="Group 108"/>
            <p:cNvGrpSpPr/>
            <p:nvPr/>
          </p:nvGrpSpPr>
          <p:grpSpPr>
            <a:xfrm>
              <a:off x="1088406" y="4440148"/>
              <a:ext cx="1761992" cy="299079"/>
              <a:chOff x="1851702" y="974517"/>
              <a:chExt cx="1761992" cy="299079"/>
            </a:xfrm>
          </p:grpSpPr>
          <p:pic>
            <p:nvPicPr>
              <p:cNvPr id="113" name="Picture 1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14" name="Picture 1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15" name="Picture 1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16" name="Picture 1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18" name="Group 117"/>
          <p:cNvGrpSpPr/>
          <p:nvPr/>
        </p:nvGrpSpPr>
        <p:grpSpPr>
          <a:xfrm>
            <a:off x="1532505" y="3667603"/>
            <a:ext cx="3327935" cy="369332"/>
            <a:chOff x="1088406" y="4405754"/>
            <a:chExt cx="3327935" cy="492443"/>
          </a:xfrm>
        </p:grpSpPr>
        <p:sp>
          <p:nvSpPr>
            <p:cNvPr id="119" name="TextBox 118"/>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20" name="Group 119"/>
            <p:cNvGrpSpPr/>
            <p:nvPr/>
          </p:nvGrpSpPr>
          <p:grpSpPr>
            <a:xfrm>
              <a:off x="1088406" y="4440148"/>
              <a:ext cx="1761992" cy="299079"/>
              <a:chOff x="1851702" y="974517"/>
              <a:chExt cx="1761992" cy="299079"/>
            </a:xfrm>
          </p:grpSpPr>
          <p:pic>
            <p:nvPicPr>
              <p:cNvPr id="121" name="Picture 1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22" name="Picture 1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23" name="Picture 1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24" name="Picture 1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25" name="Group 124"/>
          <p:cNvGrpSpPr/>
          <p:nvPr/>
        </p:nvGrpSpPr>
        <p:grpSpPr>
          <a:xfrm>
            <a:off x="1969857" y="3915165"/>
            <a:ext cx="3327935" cy="369332"/>
            <a:chOff x="1088406" y="4405754"/>
            <a:chExt cx="3327935" cy="492443"/>
          </a:xfrm>
        </p:grpSpPr>
        <p:sp>
          <p:nvSpPr>
            <p:cNvPr id="126" name="TextBox 125"/>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27" name="Group 126"/>
            <p:cNvGrpSpPr/>
            <p:nvPr/>
          </p:nvGrpSpPr>
          <p:grpSpPr>
            <a:xfrm>
              <a:off x="1088406" y="4440148"/>
              <a:ext cx="1761992" cy="299079"/>
              <a:chOff x="1851702" y="974517"/>
              <a:chExt cx="1761992" cy="299079"/>
            </a:xfrm>
          </p:grpSpPr>
          <p:pic>
            <p:nvPicPr>
              <p:cNvPr id="128" name="Picture 1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29" name="Picture 1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30" name="Picture 1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31" name="Picture 1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32" name="Group 131"/>
          <p:cNvGrpSpPr/>
          <p:nvPr/>
        </p:nvGrpSpPr>
        <p:grpSpPr>
          <a:xfrm>
            <a:off x="2413955" y="4165051"/>
            <a:ext cx="3327935" cy="369332"/>
            <a:chOff x="1088406" y="4405754"/>
            <a:chExt cx="3327935" cy="492443"/>
          </a:xfrm>
        </p:grpSpPr>
        <p:sp>
          <p:nvSpPr>
            <p:cNvPr id="133" name="TextBox 132"/>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34" name="Group 133"/>
            <p:cNvGrpSpPr/>
            <p:nvPr/>
          </p:nvGrpSpPr>
          <p:grpSpPr>
            <a:xfrm>
              <a:off x="1088406" y="4440148"/>
              <a:ext cx="1761992" cy="299079"/>
              <a:chOff x="1851702" y="974517"/>
              <a:chExt cx="1761992" cy="299079"/>
            </a:xfrm>
          </p:grpSpPr>
          <p:pic>
            <p:nvPicPr>
              <p:cNvPr id="135" name="Picture 1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36" name="Picture 1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37" name="Picture 1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38" name="Picture 1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39" name="Group 138"/>
          <p:cNvGrpSpPr/>
          <p:nvPr/>
        </p:nvGrpSpPr>
        <p:grpSpPr>
          <a:xfrm>
            <a:off x="534356" y="1400368"/>
            <a:ext cx="1213606" cy="402539"/>
            <a:chOff x="2699494" y="1688006"/>
            <a:chExt cx="1213606" cy="536718"/>
          </a:xfrm>
        </p:grpSpPr>
        <p:cxnSp>
          <p:nvCxnSpPr>
            <p:cNvPr id="140" name="Straight Arrow Connector 139"/>
            <p:cNvCxnSpPr/>
            <p:nvPr/>
          </p:nvCxnSpPr>
          <p:spPr>
            <a:xfrm>
              <a:off x="3279664" y="1981200"/>
              <a:ext cx="0" cy="243524"/>
            </a:xfrm>
            <a:prstGeom prst="straightConnector1">
              <a:avLst/>
            </a:prstGeom>
            <a:ln w="38100">
              <a:solidFill>
                <a:srgbClr val="3064C0"/>
              </a:solidFill>
              <a:tailEnd type="triangle"/>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2699494" y="1688006"/>
              <a:ext cx="1213606" cy="492442"/>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enter</a:t>
              </a:r>
              <a:endParaRPr lang="en-US" dirty="0">
                <a:solidFill>
                  <a:srgbClr val="3064C0"/>
                </a:solidFill>
              </a:endParaRPr>
            </a:p>
          </p:txBody>
        </p:sp>
      </p:grpSp>
      <p:cxnSp>
        <p:nvCxnSpPr>
          <p:cNvPr id="108" name="Straight Arrow Connector 107"/>
          <p:cNvCxnSpPr/>
          <p:nvPr/>
        </p:nvCxnSpPr>
        <p:spPr>
          <a:xfrm>
            <a:off x="1084356" y="3337411"/>
            <a:ext cx="448149"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303244" y="3187646"/>
            <a:ext cx="1170326" cy="369332"/>
          </a:xfrm>
          <a:prstGeom prst="rect">
            <a:avLst/>
          </a:prstGeom>
          <a:noFill/>
        </p:spPr>
        <p:txBody>
          <a:bodyPr wrap="square" rtlCol="0">
            <a:spAutoFit/>
          </a:bodyPr>
          <a:lstStyle/>
          <a:p>
            <a:pPr algn="ctr"/>
            <a:r>
              <a:rPr lang="en-US" smtClean="0">
                <a:solidFill>
                  <a:srgbClr val="FF0000"/>
                </a:solidFill>
              </a:rPr>
              <a:t>1 year</a:t>
            </a:r>
            <a:endParaRPr lang="en-US" dirty="0">
              <a:solidFill>
                <a:srgbClr val="FF0000"/>
              </a:solidFill>
            </a:endParaRPr>
          </a:p>
        </p:txBody>
      </p:sp>
    </p:spTree>
    <p:extLst>
      <p:ext uri="{BB962C8B-B14F-4D97-AF65-F5344CB8AC3E}">
        <p14:creationId xmlns:p14="http://schemas.microsoft.com/office/powerpoint/2010/main" val="18285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7" grpId="0"/>
      <p:bldP spid="1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versus Throughput</a:t>
            </a:r>
            <a:endParaRPr lang="en-US" dirty="0"/>
          </a:p>
        </p:txBody>
      </p:sp>
      <p:sp>
        <p:nvSpPr>
          <p:cNvPr id="3" name="Content Placeholder 2"/>
          <p:cNvSpPr>
            <a:spLocks noGrp="1"/>
          </p:cNvSpPr>
          <p:nvPr>
            <p:ph idx="1"/>
          </p:nvPr>
        </p:nvSpPr>
        <p:spPr>
          <a:xfrm>
            <a:off x="222739" y="1055077"/>
            <a:ext cx="8628184" cy="3835464"/>
          </a:xfrm>
        </p:spPr>
        <p:txBody>
          <a:bodyPr>
            <a:normAutofit fontScale="92500" lnSpcReduction="20000"/>
          </a:bodyPr>
          <a:lstStyle/>
          <a:p>
            <a:r>
              <a:rPr lang="en-US" dirty="0" smtClean="0"/>
              <a:t>Latency</a:t>
            </a:r>
          </a:p>
          <a:p>
            <a:pPr lvl="1"/>
            <a:r>
              <a:rPr lang="en-US" dirty="0" smtClean="0"/>
              <a:t>Time from entering college to graduation</a:t>
            </a:r>
          </a:p>
          <a:p>
            <a:pPr lvl="1">
              <a:tabLst>
                <a:tab pos="3646488" algn="l"/>
              </a:tabLst>
            </a:pPr>
            <a:r>
              <a:rPr lang="en-US" dirty="0" smtClean="0"/>
              <a:t>Serial	4 years</a:t>
            </a:r>
          </a:p>
          <a:p>
            <a:pPr lvl="1">
              <a:tabLst>
                <a:tab pos="3646488" algn="l"/>
              </a:tabLst>
            </a:pPr>
            <a:r>
              <a:rPr lang="en-US" dirty="0" smtClean="0"/>
              <a:t>Pipelining	4 years</a:t>
            </a:r>
          </a:p>
          <a:p>
            <a:r>
              <a:rPr lang="en-US" dirty="0" smtClean="0"/>
              <a:t>Throughput</a:t>
            </a:r>
          </a:p>
          <a:p>
            <a:pPr lvl="1"/>
            <a:r>
              <a:rPr lang="en-US" dirty="0" smtClean="0"/>
              <a:t>Average number of students graduating each year</a:t>
            </a:r>
          </a:p>
          <a:p>
            <a:pPr lvl="1">
              <a:tabLst>
                <a:tab pos="3646488" algn="l"/>
              </a:tabLst>
            </a:pPr>
            <a:r>
              <a:rPr lang="en-US" dirty="0" smtClean="0"/>
              <a:t>Serial	1000</a:t>
            </a:r>
          </a:p>
          <a:p>
            <a:pPr lvl="1">
              <a:tabLst>
                <a:tab pos="3646488" algn="l"/>
              </a:tabLst>
            </a:pPr>
            <a:r>
              <a:rPr lang="en-US" dirty="0" smtClean="0"/>
              <a:t>Pipelining	4000</a:t>
            </a:r>
          </a:p>
          <a:p>
            <a:r>
              <a:rPr lang="en-US" dirty="0" smtClean="0"/>
              <a:t>Pipelining</a:t>
            </a:r>
          </a:p>
          <a:p>
            <a:pPr lvl="1"/>
            <a:r>
              <a:rPr lang="en-US" dirty="0" smtClean="0"/>
              <a:t>Increases throughput (4x in this example)</a:t>
            </a:r>
          </a:p>
          <a:p>
            <a:pPr lvl="1"/>
            <a:r>
              <a:rPr lang="en-US" dirty="0" smtClean="0"/>
              <a:t>But does nothing to latency </a:t>
            </a:r>
          </a:p>
          <a:p>
            <a:pPr lvl="2"/>
            <a:r>
              <a:rPr lang="en-US" dirty="0" smtClean="0"/>
              <a:t>sometimes worse (additional overhead e.g. for shift transition)</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46</a:t>
            </a:fld>
            <a:endParaRPr lang="en-US"/>
          </a:p>
        </p:txBody>
      </p:sp>
    </p:spTree>
    <p:extLst>
      <p:ext uri="{BB962C8B-B14F-4D97-AF65-F5344CB8AC3E}">
        <p14:creationId xmlns:p14="http://schemas.microsoft.com/office/powerpoint/2010/main" val="12502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versus Sequential</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47</a:t>
            </a:fld>
            <a:endParaRPr lang="en-US"/>
          </a:p>
        </p:txBody>
      </p:sp>
      <p:sp>
        <p:nvSpPr>
          <p:cNvPr id="10" name="Content Placeholder 9"/>
          <p:cNvSpPr>
            <a:spLocks noGrp="1"/>
          </p:cNvSpPr>
          <p:nvPr>
            <p:ph idx="1"/>
          </p:nvPr>
        </p:nvSpPr>
        <p:spPr>
          <a:xfrm>
            <a:off x="368240" y="952501"/>
            <a:ext cx="8628184" cy="899996"/>
          </a:xfrm>
        </p:spPr>
        <p:txBody>
          <a:bodyPr>
            <a:normAutofit fontScale="92500" lnSpcReduction="10000"/>
          </a:bodyPr>
          <a:lstStyle/>
          <a:p>
            <a:r>
              <a:rPr lang="en-US" dirty="0" smtClean="0"/>
              <a:t>What happens </a:t>
            </a:r>
            <a:r>
              <a:rPr lang="en-US" i="1" dirty="0" smtClean="0">
                <a:solidFill>
                  <a:srgbClr val="3064C0"/>
                </a:solidFill>
              </a:rPr>
              <a:t>sequentially</a:t>
            </a:r>
            <a:r>
              <a:rPr lang="en-US" dirty="0" smtClean="0"/>
              <a:t>?</a:t>
            </a:r>
            <a:endParaRPr lang="en-US" b="1" i="1" dirty="0" smtClean="0">
              <a:solidFill>
                <a:schemeClr val="accent1">
                  <a:lumMod val="75000"/>
                </a:schemeClr>
              </a:solidFill>
            </a:endParaRPr>
          </a:p>
          <a:p>
            <a:r>
              <a:rPr lang="en-US" dirty="0" smtClean="0"/>
              <a:t>What happens </a:t>
            </a:r>
            <a:r>
              <a:rPr lang="en-US" i="1" dirty="0" smtClean="0">
                <a:solidFill>
                  <a:srgbClr val="3064C0"/>
                </a:solidFill>
              </a:rPr>
              <a:t>simultaneously</a:t>
            </a:r>
            <a:r>
              <a:rPr lang="en-US" dirty="0" smtClean="0"/>
              <a:t>?</a:t>
            </a:r>
            <a:endParaRPr lang="en-US" dirty="0"/>
          </a:p>
        </p:txBody>
      </p:sp>
      <p:cxnSp>
        <p:nvCxnSpPr>
          <p:cNvPr id="21" name="Straight Arrow Connector 20"/>
          <p:cNvCxnSpPr/>
          <p:nvPr/>
        </p:nvCxnSpPr>
        <p:spPr>
          <a:xfrm>
            <a:off x="667165" y="2167694"/>
            <a:ext cx="1760962"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4180" y="1852496"/>
            <a:ext cx="1710360" cy="369332"/>
          </a:xfrm>
          <a:prstGeom prst="rect">
            <a:avLst/>
          </a:prstGeom>
          <a:noFill/>
        </p:spPr>
        <p:txBody>
          <a:bodyPr wrap="square" rtlCol="0">
            <a:spAutoFit/>
          </a:bodyPr>
          <a:lstStyle/>
          <a:p>
            <a:pPr algn="ctr"/>
            <a:r>
              <a:rPr lang="en-US" smtClean="0">
                <a:solidFill>
                  <a:srgbClr val="FF0000"/>
                </a:solidFill>
              </a:rPr>
              <a:t>4 </a:t>
            </a:r>
            <a:r>
              <a:rPr lang="en-US" dirty="0" smtClean="0">
                <a:solidFill>
                  <a:srgbClr val="FF0000"/>
                </a:solidFill>
              </a:rPr>
              <a:t>years</a:t>
            </a:r>
            <a:endParaRPr lang="en-US" dirty="0">
              <a:solidFill>
                <a:srgbClr val="FF0000"/>
              </a:solidFill>
            </a:endParaRPr>
          </a:p>
        </p:txBody>
      </p:sp>
      <p:cxnSp>
        <p:nvCxnSpPr>
          <p:cNvPr id="25" name="Straight Connector 24"/>
          <p:cNvCxnSpPr/>
          <p:nvPr/>
        </p:nvCxnSpPr>
        <p:spPr>
          <a:xfrm>
            <a:off x="667165" y="2114773"/>
            <a:ext cx="0" cy="402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28127" y="2114773"/>
            <a:ext cx="0" cy="202928"/>
          </a:xfrm>
          <a:prstGeom prst="line">
            <a:avLst/>
          </a:prstGeom>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669012" y="2269157"/>
            <a:ext cx="3327935" cy="369332"/>
            <a:chOff x="1088406" y="4405754"/>
            <a:chExt cx="3327935" cy="492443"/>
          </a:xfrm>
        </p:grpSpPr>
        <p:sp>
          <p:nvSpPr>
            <p:cNvPr id="53" name="TextBox 52"/>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09" name="Group 108"/>
            <p:cNvGrpSpPr/>
            <p:nvPr/>
          </p:nvGrpSpPr>
          <p:grpSpPr>
            <a:xfrm>
              <a:off x="1088406" y="4440148"/>
              <a:ext cx="1761992" cy="299079"/>
              <a:chOff x="1851702" y="974517"/>
              <a:chExt cx="1761992" cy="299079"/>
            </a:xfrm>
          </p:grpSpPr>
          <p:pic>
            <p:nvPicPr>
              <p:cNvPr id="113" name="Picture 1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14" name="Picture 1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15" name="Picture 1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16" name="Picture 1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18" name="Group 117"/>
          <p:cNvGrpSpPr/>
          <p:nvPr/>
        </p:nvGrpSpPr>
        <p:grpSpPr>
          <a:xfrm>
            <a:off x="1113109" y="2518148"/>
            <a:ext cx="3327935" cy="369332"/>
            <a:chOff x="1088406" y="4405754"/>
            <a:chExt cx="3327935" cy="492443"/>
          </a:xfrm>
        </p:grpSpPr>
        <p:sp>
          <p:nvSpPr>
            <p:cNvPr id="119" name="TextBox 118"/>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20" name="Group 119"/>
            <p:cNvGrpSpPr/>
            <p:nvPr/>
          </p:nvGrpSpPr>
          <p:grpSpPr>
            <a:xfrm>
              <a:off x="1088406" y="4440148"/>
              <a:ext cx="1761992" cy="299079"/>
              <a:chOff x="1851702" y="974517"/>
              <a:chExt cx="1761992" cy="299079"/>
            </a:xfrm>
          </p:grpSpPr>
          <p:pic>
            <p:nvPicPr>
              <p:cNvPr id="121" name="Picture 1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22" name="Picture 1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23" name="Picture 1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24" name="Picture 1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25" name="Group 124"/>
          <p:cNvGrpSpPr/>
          <p:nvPr/>
        </p:nvGrpSpPr>
        <p:grpSpPr>
          <a:xfrm>
            <a:off x="1550462" y="2765709"/>
            <a:ext cx="3327935" cy="369332"/>
            <a:chOff x="1088406" y="4405754"/>
            <a:chExt cx="3327935" cy="492443"/>
          </a:xfrm>
        </p:grpSpPr>
        <p:sp>
          <p:nvSpPr>
            <p:cNvPr id="126" name="TextBox 125"/>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27" name="Group 126"/>
            <p:cNvGrpSpPr/>
            <p:nvPr/>
          </p:nvGrpSpPr>
          <p:grpSpPr>
            <a:xfrm>
              <a:off x="1088406" y="4440148"/>
              <a:ext cx="1761992" cy="299079"/>
              <a:chOff x="1851702" y="974517"/>
              <a:chExt cx="1761992" cy="299079"/>
            </a:xfrm>
          </p:grpSpPr>
          <p:pic>
            <p:nvPicPr>
              <p:cNvPr id="128" name="Picture 1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29" name="Picture 1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30" name="Picture 1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31" name="Picture 1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32" name="Group 131"/>
          <p:cNvGrpSpPr/>
          <p:nvPr/>
        </p:nvGrpSpPr>
        <p:grpSpPr>
          <a:xfrm>
            <a:off x="1994560" y="3015596"/>
            <a:ext cx="3327935" cy="369332"/>
            <a:chOff x="1088406" y="4405754"/>
            <a:chExt cx="3327935" cy="492443"/>
          </a:xfrm>
        </p:grpSpPr>
        <p:sp>
          <p:nvSpPr>
            <p:cNvPr id="133" name="TextBox 132"/>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34" name="Group 133"/>
            <p:cNvGrpSpPr/>
            <p:nvPr/>
          </p:nvGrpSpPr>
          <p:grpSpPr>
            <a:xfrm>
              <a:off x="1088406" y="4440148"/>
              <a:ext cx="1761992" cy="299079"/>
              <a:chOff x="1851702" y="974517"/>
              <a:chExt cx="1761992" cy="299079"/>
            </a:xfrm>
          </p:grpSpPr>
          <p:pic>
            <p:nvPicPr>
              <p:cNvPr id="135" name="Picture 1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36" name="Picture 1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37" name="Picture 1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38" name="Picture 1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08" name="Group 107"/>
          <p:cNvGrpSpPr/>
          <p:nvPr/>
        </p:nvGrpSpPr>
        <p:grpSpPr>
          <a:xfrm>
            <a:off x="2438657" y="3268928"/>
            <a:ext cx="3327935" cy="369332"/>
            <a:chOff x="1088406" y="4405754"/>
            <a:chExt cx="3327935" cy="492443"/>
          </a:xfrm>
        </p:grpSpPr>
        <p:sp>
          <p:nvSpPr>
            <p:cNvPr id="110" name="TextBox 109"/>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11" name="Group 110"/>
            <p:cNvGrpSpPr/>
            <p:nvPr/>
          </p:nvGrpSpPr>
          <p:grpSpPr>
            <a:xfrm>
              <a:off x="1088406" y="4440148"/>
              <a:ext cx="1761992" cy="299079"/>
              <a:chOff x="1851702" y="974517"/>
              <a:chExt cx="1761992" cy="299079"/>
            </a:xfrm>
          </p:grpSpPr>
          <p:pic>
            <p:nvPicPr>
              <p:cNvPr id="112" name="Picture 1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42" name="Picture 1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43" name="Picture 1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44" name="Picture 14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45" name="Group 144"/>
          <p:cNvGrpSpPr/>
          <p:nvPr/>
        </p:nvGrpSpPr>
        <p:grpSpPr>
          <a:xfrm>
            <a:off x="2876250" y="3517386"/>
            <a:ext cx="3327935" cy="369332"/>
            <a:chOff x="1088406" y="4405754"/>
            <a:chExt cx="3327935" cy="492443"/>
          </a:xfrm>
        </p:grpSpPr>
        <p:sp>
          <p:nvSpPr>
            <p:cNvPr id="146" name="TextBox 145"/>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47" name="Group 146"/>
            <p:cNvGrpSpPr/>
            <p:nvPr/>
          </p:nvGrpSpPr>
          <p:grpSpPr>
            <a:xfrm>
              <a:off x="1088406" y="4440148"/>
              <a:ext cx="1761992" cy="299079"/>
              <a:chOff x="1851702" y="974517"/>
              <a:chExt cx="1761992" cy="299079"/>
            </a:xfrm>
          </p:grpSpPr>
          <p:pic>
            <p:nvPicPr>
              <p:cNvPr id="148" name="Picture 14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49" name="Picture 1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50" name="Picture 1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51" name="Picture 15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52" name="Group 151"/>
          <p:cNvGrpSpPr/>
          <p:nvPr/>
        </p:nvGrpSpPr>
        <p:grpSpPr>
          <a:xfrm>
            <a:off x="3327712" y="3769677"/>
            <a:ext cx="3327935" cy="369332"/>
            <a:chOff x="1088406" y="4405754"/>
            <a:chExt cx="3327935" cy="492443"/>
          </a:xfrm>
        </p:grpSpPr>
        <p:sp>
          <p:nvSpPr>
            <p:cNvPr id="153" name="TextBox 152"/>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54" name="Group 153"/>
            <p:cNvGrpSpPr/>
            <p:nvPr/>
          </p:nvGrpSpPr>
          <p:grpSpPr>
            <a:xfrm>
              <a:off x="1088406" y="4440148"/>
              <a:ext cx="1761992" cy="299079"/>
              <a:chOff x="1851702" y="974517"/>
              <a:chExt cx="1761992" cy="299079"/>
            </a:xfrm>
          </p:grpSpPr>
          <p:pic>
            <p:nvPicPr>
              <p:cNvPr id="155" name="Picture 15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56" name="Picture 15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57" name="Picture 15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58" name="Picture 15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59" name="Group 158"/>
          <p:cNvGrpSpPr/>
          <p:nvPr/>
        </p:nvGrpSpPr>
        <p:grpSpPr>
          <a:xfrm>
            <a:off x="3771810" y="4019667"/>
            <a:ext cx="3327935" cy="369332"/>
            <a:chOff x="1088406" y="4405754"/>
            <a:chExt cx="3327935" cy="492443"/>
          </a:xfrm>
        </p:grpSpPr>
        <p:sp>
          <p:nvSpPr>
            <p:cNvPr id="160" name="TextBox 159"/>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61" name="Group 160"/>
            <p:cNvGrpSpPr/>
            <p:nvPr/>
          </p:nvGrpSpPr>
          <p:grpSpPr>
            <a:xfrm>
              <a:off x="1088406" y="4440148"/>
              <a:ext cx="1761992" cy="299079"/>
              <a:chOff x="1851702" y="974517"/>
              <a:chExt cx="1761992" cy="299079"/>
            </a:xfrm>
          </p:grpSpPr>
          <p:pic>
            <p:nvPicPr>
              <p:cNvPr id="162" name="Picture 16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63" name="Picture 16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64" name="Picture 16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65" name="Picture 16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66" name="Group 165"/>
          <p:cNvGrpSpPr/>
          <p:nvPr/>
        </p:nvGrpSpPr>
        <p:grpSpPr>
          <a:xfrm>
            <a:off x="4208061" y="4276382"/>
            <a:ext cx="3327935" cy="369332"/>
            <a:chOff x="1088406" y="4405754"/>
            <a:chExt cx="3327935" cy="492443"/>
          </a:xfrm>
        </p:grpSpPr>
        <p:sp>
          <p:nvSpPr>
            <p:cNvPr id="167" name="TextBox 166"/>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68" name="Group 167"/>
            <p:cNvGrpSpPr/>
            <p:nvPr/>
          </p:nvGrpSpPr>
          <p:grpSpPr>
            <a:xfrm>
              <a:off x="1088406" y="4440148"/>
              <a:ext cx="1761992" cy="299079"/>
              <a:chOff x="1851702" y="974517"/>
              <a:chExt cx="1761992" cy="299079"/>
            </a:xfrm>
          </p:grpSpPr>
          <p:pic>
            <p:nvPicPr>
              <p:cNvPr id="169" name="Picture 16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70" name="Picture 16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71" name="Picture 17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72" name="Picture 17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grpSp>
        <p:nvGrpSpPr>
          <p:cNvPr id="173" name="Group 172"/>
          <p:cNvGrpSpPr/>
          <p:nvPr/>
        </p:nvGrpSpPr>
        <p:grpSpPr>
          <a:xfrm>
            <a:off x="4644800" y="4532775"/>
            <a:ext cx="3327935" cy="369332"/>
            <a:chOff x="1088406" y="4405754"/>
            <a:chExt cx="3327935" cy="492443"/>
          </a:xfrm>
        </p:grpSpPr>
        <p:sp>
          <p:nvSpPr>
            <p:cNvPr id="174" name="TextBox 173"/>
            <p:cNvSpPr txBox="1"/>
            <p:nvPr/>
          </p:nvSpPr>
          <p:spPr>
            <a:xfrm>
              <a:off x="2866518" y="4405754"/>
              <a:ext cx="1549823" cy="492443"/>
            </a:xfrm>
            <a:prstGeom prst="rect">
              <a:avLst/>
            </a:prstGeom>
            <a:noFill/>
          </p:spPr>
          <p:txBody>
            <a:bodyPr wrap="none" rtlCol="0">
              <a:spAutoFit/>
            </a:bodyPr>
            <a:lstStyle/>
            <a:p>
              <a:r>
                <a:rPr lang="en-US" dirty="0">
                  <a:solidFill>
                    <a:srgbClr val="3064C0"/>
                  </a:solidFill>
                </a:rPr>
                <a:t>4</a:t>
              </a:r>
              <a:r>
                <a:rPr lang="en-US" dirty="0" smtClean="0">
                  <a:solidFill>
                    <a:srgbClr val="3064C0"/>
                  </a:solidFill>
                </a:rPr>
                <a:t>000 graduate</a:t>
              </a:r>
              <a:endParaRPr lang="en-US" dirty="0">
                <a:solidFill>
                  <a:srgbClr val="3064C0"/>
                </a:solidFill>
              </a:endParaRPr>
            </a:p>
          </p:txBody>
        </p:sp>
        <p:grpSp>
          <p:nvGrpSpPr>
            <p:cNvPr id="175" name="Group 174"/>
            <p:cNvGrpSpPr/>
            <p:nvPr/>
          </p:nvGrpSpPr>
          <p:grpSpPr>
            <a:xfrm>
              <a:off x="1088406" y="4440148"/>
              <a:ext cx="1761992" cy="299079"/>
              <a:chOff x="1851702" y="974517"/>
              <a:chExt cx="1761992" cy="299079"/>
            </a:xfrm>
          </p:grpSpPr>
          <p:pic>
            <p:nvPicPr>
              <p:cNvPr id="176" name="Picture 17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1702" y="977531"/>
                <a:ext cx="444098" cy="296065"/>
              </a:xfrm>
              <a:prstGeom prst="rect">
                <a:avLst/>
              </a:prstGeom>
            </p:spPr>
          </p:pic>
          <p:pic>
            <p:nvPicPr>
              <p:cNvPr id="177" name="Picture 17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800" y="974517"/>
                <a:ext cx="444097" cy="296065"/>
              </a:xfrm>
              <a:prstGeom prst="rect">
                <a:avLst/>
              </a:prstGeom>
            </p:spPr>
          </p:pic>
          <p:pic>
            <p:nvPicPr>
              <p:cNvPr id="178" name="Picture 17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2051" y="975110"/>
                <a:ext cx="439217" cy="296065"/>
              </a:xfrm>
              <a:prstGeom prst="rect">
                <a:avLst/>
              </a:prstGeom>
            </p:spPr>
          </p:pic>
          <p:pic>
            <p:nvPicPr>
              <p:cNvPr id="179" name="Picture 17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268" y="975705"/>
                <a:ext cx="442426" cy="294877"/>
              </a:xfrm>
              <a:prstGeom prst="rect">
                <a:avLst/>
              </a:prstGeom>
            </p:spPr>
          </p:pic>
        </p:grpSp>
      </p:grpSp>
    </p:spTree>
    <p:extLst>
      <p:ext uri="{BB962C8B-B14F-4D97-AF65-F5344CB8AC3E}">
        <p14:creationId xmlns:p14="http://schemas.microsoft.com/office/powerpoint/2010/main" val="165253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is-IS" dirty="0" smtClean="0"/>
              <a:t>Finish Single-Cycle RISC-V Datapath</a:t>
            </a:r>
          </a:p>
          <a:p>
            <a:r>
              <a:rPr lang="is-IS" dirty="0" smtClean="0"/>
              <a:t>Controller</a:t>
            </a:r>
          </a:p>
          <a:p>
            <a:r>
              <a:rPr lang="is-IS" dirty="0" smtClean="0"/>
              <a:t>Instruction Timing</a:t>
            </a:r>
          </a:p>
          <a:p>
            <a:r>
              <a:rPr lang="is-IS" dirty="0" smtClean="0"/>
              <a:t>Performance Measures</a:t>
            </a:r>
          </a:p>
          <a:p>
            <a:r>
              <a:rPr lang="is-IS" dirty="0" smtClean="0"/>
              <a:t>Introduction to Pipelining</a:t>
            </a:r>
          </a:p>
          <a:p>
            <a:r>
              <a:rPr lang="is-IS" b="1" dirty="0" smtClean="0"/>
              <a:t>Pipelined </a:t>
            </a:r>
            <a:r>
              <a:rPr lang="en-US" b="1" dirty="0" smtClean="0"/>
              <a:t>RISC-V</a:t>
            </a:r>
            <a:r>
              <a:rPr lang="is-IS" b="1" dirty="0" smtClean="0"/>
              <a:t> Datapath</a:t>
            </a:r>
          </a:p>
          <a:p>
            <a:r>
              <a:rPr lang="is-IS" dirty="0" smtClean="0"/>
              <a:t>A</a:t>
            </a:r>
            <a:r>
              <a:rPr lang="en-US" dirty="0" smtClean="0"/>
              <a:t>n</a:t>
            </a:r>
            <a:r>
              <a:rPr lang="is-IS" dirty="0" smtClean="0"/>
              <a:t>d in Conclusion, ...</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48</a:t>
            </a:fld>
            <a:endParaRPr lang="en-US"/>
          </a:p>
        </p:txBody>
      </p:sp>
    </p:spTree>
    <p:extLst>
      <p:ext uri="{BB962C8B-B14F-4D97-AF65-F5344CB8AC3E}">
        <p14:creationId xmlns:p14="http://schemas.microsoft.com/office/powerpoint/2010/main" val="2916127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Pipelining with RISC-V</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49</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16908875"/>
              </p:ext>
            </p:extLst>
          </p:nvPr>
        </p:nvGraphicFramePr>
        <p:xfrm>
          <a:off x="1439456" y="830063"/>
          <a:ext cx="5517967" cy="1973579"/>
        </p:xfrm>
        <a:graphic>
          <a:graphicData uri="http://schemas.openxmlformats.org/drawingml/2006/table">
            <a:tbl>
              <a:tblPr firstRow="1" bandRow="1">
                <a:tableStyleId>{5C22544A-7EE6-4342-B048-85BDC9FD1C3A}</a:tableStyleId>
              </a:tblPr>
              <a:tblGrid>
                <a:gridCol w="1918461"/>
                <a:gridCol w="1849728"/>
                <a:gridCol w="1749778"/>
              </a:tblGrid>
              <a:tr h="278130">
                <a:tc>
                  <a:txBody>
                    <a:bodyPr/>
                    <a:lstStyle/>
                    <a:p>
                      <a:r>
                        <a:rPr lang="en-US" sz="1400" dirty="0" smtClean="0"/>
                        <a:t>Phase</a:t>
                      </a:r>
                      <a:endParaRPr lang="en-US" sz="1400" dirty="0"/>
                    </a:p>
                  </a:txBody>
                  <a:tcPr marT="34290" marB="34290"/>
                </a:tc>
                <a:tc>
                  <a:txBody>
                    <a:bodyPr/>
                    <a:lstStyle/>
                    <a:p>
                      <a:pPr algn="ctr"/>
                      <a:r>
                        <a:rPr lang="en-US" sz="1400" dirty="0" smtClean="0"/>
                        <a:t>Pictogram</a:t>
                      </a:r>
                      <a:endParaRPr lang="en-US" sz="1400" dirty="0"/>
                    </a:p>
                  </a:txBody>
                  <a:tcPr marT="34290" marB="34290"/>
                </a:tc>
                <a:tc>
                  <a:txBody>
                    <a:bodyPr/>
                    <a:lstStyle/>
                    <a:p>
                      <a:pPr algn="ctr"/>
                      <a:r>
                        <a:rPr lang="en-US" sz="1400" i="1" dirty="0" err="1" smtClean="0"/>
                        <a:t>t</a:t>
                      </a:r>
                      <a:r>
                        <a:rPr lang="en-US" sz="1400" i="1" baseline="-25000" dirty="0" err="1" smtClean="0"/>
                        <a:t>step</a:t>
                      </a:r>
                      <a:r>
                        <a:rPr lang="en-US" sz="1400" i="1" dirty="0" smtClean="0"/>
                        <a:t> </a:t>
                      </a:r>
                      <a:r>
                        <a:rPr lang="en-US" sz="1400" dirty="0" smtClean="0"/>
                        <a:t>Serial</a:t>
                      </a:r>
                      <a:endParaRPr lang="en-US" sz="1400" dirty="0"/>
                    </a:p>
                  </a:txBody>
                  <a:tcPr marT="34290" marB="34290"/>
                </a:tc>
              </a:tr>
              <a:tr h="278130">
                <a:tc>
                  <a:txBody>
                    <a:bodyPr/>
                    <a:lstStyle/>
                    <a:p>
                      <a:r>
                        <a:rPr lang="en-US" sz="1400" dirty="0" smtClean="0"/>
                        <a:t>Instruction</a:t>
                      </a:r>
                      <a:r>
                        <a:rPr lang="en-US" sz="1400" baseline="0" dirty="0" smtClean="0"/>
                        <a:t> Fetch</a:t>
                      </a:r>
                      <a:endParaRPr lang="en-US" sz="1400" dirty="0"/>
                    </a:p>
                  </a:txBody>
                  <a:tcPr marT="34290" marB="34290"/>
                </a:tc>
                <a:tc>
                  <a:txBody>
                    <a:bodyPr/>
                    <a:lstStyle/>
                    <a:p>
                      <a:pPr algn="ctr"/>
                      <a:endParaRPr lang="en-US" sz="1400" dirty="0"/>
                    </a:p>
                  </a:txBody>
                  <a:tcPr marT="34290" marB="34290"/>
                </a:tc>
                <a:tc>
                  <a:txBody>
                    <a:bodyPr/>
                    <a:lstStyle/>
                    <a:p>
                      <a:pPr algn="ctr"/>
                      <a:r>
                        <a:rPr lang="en-US" sz="1400" dirty="0" smtClean="0"/>
                        <a:t>200</a:t>
                      </a:r>
                      <a:r>
                        <a:rPr lang="en-US" sz="1400" baseline="0" dirty="0" smtClean="0"/>
                        <a:t> </a:t>
                      </a:r>
                      <a:r>
                        <a:rPr lang="en-US" sz="1400" baseline="0" dirty="0" err="1" smtClean="0"/>
                        <a:t>ps</a:t>
                      </a:r>
                      <a:endParaRPr lang="en-US" sz="1400" dirty="0"/>
                    </a:p>
                  </a:txBody>
                  <a:tcPr marT="34290" marB="34290"/>
                </a:tc>
              </a:tr>
              <a:tr h="278130">
                <a:tc>
                  <a:txBody>
                    <a:bodyPr/>
                    <a:lstStyle/>
                    <a:p>
                      <a:r>
                        <a:rPr lang="en-US" sz="1400" dirty="0" err="1" smtClean="0"/>
                        <a:t>Reg</a:t>
                      </a:r>
                      <a:r>
                        <a:rPr lang="en-US" sz="1400" baseline="0" dirty="0" smtClean="0"/>
                        <a:t> Read</a:t>
                      </a:r>
                      <a:endParaRPr lang="en-US" sz="1400" dirty="0"/>
                    </a:p>
                  </a:txBody>
                  <a:tcPr marT="34290" marB="34290"/>
                </a:tc>
                <a:tc>
                  <a:txBody>
                    <a:bodyPr/>
                    <a:lstStyle/>
                    <a:p>
                      <a:pPr algn="ctr"/>
                      <a:endParaRPr lang="en-US" sz="1400" dirty="0"/>
                    </a:p>
                  </a:txBody>
                  <a:tcPr marT="34290" marB="34290"/>
                </a:tc>
                <a:tc>
                  <a:txBody>
                    <a:bodyPr/>
                    <a:lstStyle/>
                    <a:p>
                      <a:pPr algn="ctr"/>
                      <a:r>
                        <a:rPr lang="en-US" sz="1400" dirty="0" smtClean="0"/>
                        <a:t>100 </a:t>
                      </a:r>
                      <a:r>
                        <a:rPr lang="en-US" sz="1400" dirty="0" err="1" smtClean="0"/>
                        <a:t>ps</a:t>
                      </a:r>
                      <a:endParaRPr lang="en-US" sz="1400" dirty="0"/>
                    </a:p>
                  </a:txBody>
                  <a:tcPr marT="34290" marB="34290"/>
                </a:tc>
              </a:tr>
              <a:tr h="278130">
                <a:tc>
                  <a:txBody>
                    <a:bodyPr/>
                    <a:lstStyle/>
                    <a:p>
                      <a:r>
                        <a:rPr lang="en-US" sz="1400" dirty="0" smtClean="0"/>
                        <a:t>ALU</a:t>
                      </a:r>
                      <a:endParaRPr lang="en-US" sz="1400" dirty="0"/>
                    </a:p>
                  </a:txBody>
                  <a:tcPr marT="34290" marB="34290"/>
                </a:tc>
                <a:tc>
                  <a:txBody>
                    <a:bodyPr/>
                    <a:lstStyle/>
                    <a:p>
                      <a:pPr algn="ctr"/>
                      <a:endParaRPr lang="en-US" sz="1400" dirty="0"/>
                    </a:p>
                  </a:txBody>
                  <a:tcPr marT="34290" marB="34290"/>
                </a:tc>
                <a:tc>
                  <a:txBody>
                    <a:bodyPr/>
                    <a:lstStyle/>
                    <a:p>
                      <a:pPr algn="ctr"/>
                      <a:r>
                        <a:rPr lang="en-US" sz="1400" dirty="0" smtClean="0"/>
                        <a:t>200 </a:t>
                      </a:r>
                      <a:r>
                        <a:rPr lang="en-US" sz="1400" dirty="0" err="1" smtClean="0"/>
                        <a:t>ps</a:t>
                      </a:r>
                      <a:endParaRPr lang="en-US" sz="1400" dirty="0"/>
                    </a:p>
                  </a:txBody>
                  <a:tcPr marT="34290" marB="34290"/>
                </a:tc>
              </a:tr>
              <a:tr h="278130">
                <a:tc>
                  <a:txBody>
                    <a:bodyPr/>
                    <a:lstStyle/>
                    <a:p>
                      <a:r>
                        <a:rPr lang="en-US" sz="1400" dirty="0" smtClean="0"/>
                        <a:t>Memory</a:t>
                      </a:r>
                      <a:endParaRPr lang="en-US" sz="1400" dirty="0"/>
                    </a:p>
                  </a:txBody>
                  <a:tcPr marT="34290" marB="34290"/>
                </a:tc>
                <a:tc>
                  <a:txBody>
                    <a:bodyPr/>
                    <a:lstStyle/>
                    <a:p>
                      <a:pPr algn="ctr"/>
                      <a:endParaRPr lang="en-US" sz="1400" dirty="0"/>
                    </a:p>
                  </a:txBody>
                  <a:tcPr marT="34290" marB="34290"/>
                </a:tc>
                <a:tc>
                  <a:txBody>
                    <a:bodyPr/>
                    <a:lstStyle/>
                    <a:p>
                      <a:pPr algn="ctr"/>
                      <a:r>
                        <a:rPr lang="en-US" sz="1400" dirty="0" smtClean="0"/>
                        <a:t>200 </a:t>
                      </a:r>
                      <a:r>
                        <a:rPr lang="en-US" sz="1400" dirty="0" err="1" smtClean="0"/>
                        <a:t>ps</a:t>
                      </a:r>
                      <a:endParaRPr lang="en-US" sz="1400" dirty="0"/>
                    </a:p>
                  </a:txBody>
                  <a:tcPr marT="34290" marB="34290"/>
                </a:tc>
              </a:tr>
              <a:tr h="278130">
                <a:tc>
                  <a:txBody>
                    <a:bodyPr/>
                    <a:lstStyle/>
                    <a:p>
                      <a:r>
                        <a:rPr lang="en-US" sz="1400" dirty="0" smtClean="0"/>
                        <a:t>Register Write</a:t>
                      </a:r>
                      <a:endParaRPr lang="en-US" sz="1400" dirty="0"/>
                    </a:p>
                  </a:txBody>
                  <a:tcPr marT="34290" marB="34290"/>
                </a:tc>
                <a:tc>
                  <a:txBody>
                    <a:bodyPr/>
                    <a:lstStyle/>
                    <a:p>
                      <a:pPr algn="ctr"/>
                      <a:endParaRPr lang="en-US" sz="1400" dirty="0"/>
                    </a:p>
                  </a:txBody>
                  <a:tcPr marT="34290" marB="34290"/>
                </a:tc>
                <a:tc>
                  <a:txBody>
                    <a:bodyPr/>
                    <a:lstStyle/>
                    <a:p>
                      <a:pPr algn="ctr"/>
                      <a:r>
                        <a:rPr lang="en-US" sz="1400" dirty="0" smtClean="0"/>
                        <a:t>100 </a:t>
                      </a:r>
                      <a:r>
                        <a:rPr lang="en-US" sz="1400" dirty="0" err="1" smtClean="0"/>
                        <a:t>ps</a:t>
                      </a:r>
                      <a:endParaRPr lang="en-US" sz="1400" dirty="0"/>
                    </a:p>
                  </a:txBody>
                  <a:tcPr marT="34290" marB="34290"/>
                </a:tc>
              </a:tr>
              <a:tr h="278130">
                <a:tc>
                  <a:txBody>
                    <a:bodyPr/>
                    <a:lstStyle/>
                    <a:p>
                      <a:r>
                        <a:rPr lang="en-US" sz="1400" b="1" i="1" dirty="0" err="1" smtClean="0"/>
                        <a:t>t</a:t>
                      </a:r>
                      <a:r>
                        <a:rPr lang="en-US" sz="1400" b="1" i="1" baseline="-25000" dirty="0" err="1" smtClean="0"/>
                        <a:t>instruction</a:t>
                      </a:r>
                      <a:endParaRPr lang="en-US" sz="1400" b="1" i="1" baseline="-25000" dirty="0"/>
                    </a:p>
                  </a:txBody>
                  <a:tcPr marT="34290" marB="34290"/>
                </a:tc>
                <a:tc>
                  <a:txBody>
                    <a:bodyPr/>
                    <a:lstStyle/>
                    <a:p>
                      <a:pPr algn="ctr"/>
                      <a:endParaRPr lang="en-US" sz="1400" b="1" dirty="0"/>
                    </a:p>
                  </a:txBody>
                  <a:tcPr marT="34290" marB="34290"/>
                </a:tc>
                <a:tc>
                  <a:txBody>
                    <a:bodyPr/>
                    <a:lstStyle/>
                    <a:p>
                      <a:pPr algn="ctr"/>
                      <a:r>
                        <a:rPr lang="en-US" sz="1400" b="1" dirty="0" smtClean="0"/>
                        <a:t>800 </a:t>
                      </a:r>
                      <a:r>
                        <a:rPr lang="en-US" sz="1400" b="1" dirty="0" err="1" smtClean="0"/>
                        <a:t>ps</a:t>
                      </a:r>
                      <a:endParaRPr lang="en-US" sz="1400" b="1" dirty="0"/>
                    </a:p>
                  </a:txBody>
                  <a:tcPr marT="34290" marB="34290"/>
                </a:tc>
              </a:tr>
            </a:tbl>
          </a:graphicData>
        </a:graphic>
      </p:graphicFrame>
      <p:sp>
        <p:nvSpPr>
          <p:cNvPr id="16" name="TextBox 15"/>
          <p:cNvSpPr txBox="1"/>
          <p:nvPr/>
        </p:nvSpPr>
        <p:spPr>
          <a:xfrm>
            <a:off x="988666" y="3253144"/>
            <a:ext cx="1392479" cy="369332"/>
          </a:xfrm>
          <a:prstGeom prst="rect">
            <a:avLst/>
          </a:prstGeom>
          <a:noFill/>
        </p:spPr>
        <p:txBody>
          <a:bodyPr wrap="none" rtlCol="0">
            <a:spAutoFit/>
          </a:bodyPr>
          <a:lstStyle/>
          <a:p>
            <a:r>
              <a:rPr lang="en-US" dirty="0" smtClean="0"/>
              <a:t>add t0, t1, t2</a:t>
            </a:r>
            <a:endParaRPr lang="en-US" dirty="0"/>
          </a:p>
        </p:txBody>
      </p:sp>
      <p:sp>
        <p:nvSpPr>
          <p:cNvPr id="17" name="TextBox 16"/>
          <p:cNvSpPr txBox="1"/>
          <p:nvPr/>
        </p:nvSpPr>
        <p:spPr>
          <a:xfrm>
            <a:off x="988666" y="3805914"/>
            <a:ext cx="1241558" cy="369332"/>
          </a:xfrm>
          <a:prstGeom prst="rect">
            <a:avLst/>
          </a:prstGeom>
          <a:noFill/>
        </p:spPr>
        <p:txBody>
          <a:bodyPr wrap="none" rtlCol="0">
            <a:spAutoFit/>
          </a:bodyPr>
          <a:lstStyle/>
          <a:p>
            <a:r>
              <a:rPr lang="en-US" dirty="0" smtClean="0"/>
              <a:t>or t3, t4, t5</a:t>
            </a:r>
            <a:endParaRPr lang="en-US" dirty="0"/>
          </a:p>
        </p:txBody>
      </p:sp>
      <p:sp>
        <p:nvSpPr>
          <p:cNvPr id="18" name="TextBox 17"/>
          <p:cNvSpPr txBox="1"/>
          <p:nvPr/>
        </p:nvSpPr>
        <p:spPr>
          <a:xfrm>
            <a:off x="988666" y="4387818"/>
            <a:ext cx="1235585" cy="369332"/>
          </a:xfrm>
          <a:prstGeom prst="rect">
            <a:avLst/>
          </a:prstGeom>
          <a:noFill/>
        </p:spPr>
        <p:txBody>
          <a:bodyPr wrap="none" rtlCol="0">
            <a:spAutoFit/>
          </a:bodyPr>
          <a:lstStyle/>
          <a:p>
            <a:r>
              <a:rPr lang="en-US" dirty="0" err="1" smtClean="0"/>
              <a:t>sll</a:t>
            </a:r>
            <a:r>
              <a:rPr lang="en-US" dirty="0" smtClean="0"/>
              <a:t> t6, t0, t3</a:t>
            </a:r>
            <a:endParaRPr lang="en-US" dirty="0"/>
          </a:p>
        </p:txBody>
      </p:sp>
      <p:cxnSp>
        <p:nvCxnSpPr>
          <p:cNvPr id="22" name="Straight Arrow Connector 21"/>
          <p:cNvCxnSpPr/>
          <p:nvPr/>
        </p:nvCxnSpPr>
        <p:spPr>
          <a:xfrm>
            <a:off x="2923689" y="3036680"/>
            <a:ext cx="2997327" cy="0"/>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65367" y="3253144"/>
            <a:ext cx="0" cy="1483955"/>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32588" y="4694857"/>
            <a:ext cx="562329" cy="338554"/>
          </a:xfrm>
          <a:prstGeom prst="rect">
            <a:avLst/>
          </a:prstGeom>
          <a:noFill/>
        </p:spPr>
        <p:txBody>
          <a:bodyPr wrap="none" rtlCol="0">
            <a:spAutoFit/>
          </a:bodyPr>
          <a:lstStyle/>
          <a:p>
            <a:r>
              <a:rPr lang="en-US" sz="1600" i="1" dirty="0" err="1" smtClean="0">
                <a:solidFill>
                  <a:srgbClr val="92D050"/>
                </a:solidFill>
              </a:rPr>
              <a:t>t</a:t>
            </a:r>
            <a:r>
              <a:rPr lang="en-US" sz="1600" i="1" baseline="-25000" dirty="0" err="1" smtClean="0">
                <a:solidFill>
                  <a:srgbClr val="92D050"/>
                </a:solidFill>
              </a:rPr>
              <a:t>cycle</a:t>
            </a:r>
            <a:endParaRPr lang="en-US" sz="1600" i="1" baseline="-25000" dirty="0">
              <a:solidFill>
                <a:srgbClr val="92D050"/>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7961" y="3159517"/>
            <a:ext cx="2711628" cy="512312"/>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4409" y="1120845"/>
            <a:ext cx="363724" cy="251143"/>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64532" y="1380445"/>
            <a:ext cx="404989" cy="264689"/>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40432" y="1666468"/>
            <a:ext cx="231679" cy="274100"/>
          </a:xfrm>
          <a:prstGeom prst="rect">
            <a:avLst/>
          </a:prstGeom>
        </p:spPr>
      </p:pic>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98439" y="1961904"/>
            <a:ext cx="299282" cy="246592"/>
          </a:xfrm>
          <a:prstGeom prst="rect">
            <a:avLst/>
          </a:prstGeom>
        </p:spPr>
      </p:pic>
      <p:pic>
        <p:nvPicPr>
          <p:cNvPr id="24" name="Picture 23"/>
          <p:cNvPicPr>
            <a:picLocks noChangeAspect="1"/>
          </p:cNvPicPr>
          <p:nvPr/>
        </p:nvPicPr>
        <p:blipFill>
          <a:blip r:embed="rId8"/>
          <a:stretch>
            <a:fillRect/>
          </a:stretch>
        </p:blipFill>
        <p:spPr>
          <a:xfrm>
            <a:off x="4174409" y="2223956"/>
            <a:ext cx="359470" cy="250683"/>
          </a:xfrm>
          <a:prstGeom prst="rect">
            <a:avLst/>
          </a:prstGeom>
        </p:spPr>
      </p:pic>
      <p:pic>
        <p:nvPicPr>
          <p:cNvPr id="31" name="Picture 3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24400" y="2510888"/>
            <a:ext cx="1328718" cy="251036"/>
          </a:xfrm>
          <a:prstGeom prst="rect">
            <a:avLst/>
          </a:prstGeom>
        </p:spPr>
      </p:pic>
      <p:pic>
        <p:nvPicPr>
          <p:cNvPr id="32"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9516" y="3707038"/>
            <a:ext cx="2711628" cy="512312"/>
          </a:xfrm>
          <a:prstGeom prst="rect">
            <a:avLst/>
          </a:prstGeom>
        </p:spPr>
      </p:pic>
      <p:pic>
        <p:nvPicPr>
          <p:cNvPr id="34" name="Picture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1830" y="4270162"/>
            <a:ext cx="2711628" cy="512312"/>
          </a:xfrm>
          <a:prstGeom prst="rect">
            <a:avLst/>
          </a:prstGeom>
        </p:spPr>
      </p:pic>
      <p:sp>
        <p:nvSpPr>
          <p:cNvPr id="30" name="TextBox 29"/>
          <p:cNvSpPr txBox="1"/>
          <p:nvPr/>
        </p:nvSpPr>
        <p:spPr>
          <a:xfrm rot="5400000">
            <a:off x="-709652" y="3816892"/>
            <a:ext cx="2145953" cy="369332"/>
          </a:xfrm>
          <a:prstGeom prst="rect">
            <a:avLst/>
          </a:prstGeom>
          <a:noFill/>
        </p:spPr>
        <p:txBody>
          <a:bodyPr wrap="none" rtlCol="0">
            <a:spAutoFit/>
          </a:bodyPr>
          <a:lstStyle/>
          <a:p>
            <a:r>
              <a:rPr lang="en-US" smtClean="0">
                <a:solidFill>
                  <a:srgbClr val="3064C0"/>
                </a:solidFill>
              </a:rPr>
              <a:t>instruction sequence</a:t>
            </a:r>
            <a:endParaRPr lang="en-US">
              <a:solidFill>
                <a:srgbClr val="3064C0"/>
              </a:solidFill>
            </a:endParaRPr>
          </a:p>
        </p:txBody>
      </p:sp>
      <p:grpSp>
        <p:nvGrpSpPr>
          <p:cNvPr id="46" name="Group 45"/>
          <p:cNvGrpSpPr/>
          <p:nvPr/>
        </p:nvGrpSpPr>
        <p:grpSpPr>
          <a:xfrm>
            <a:off x="3527777" y="3053461"/>
            <a:ext cx="598311" cy="1747139"/>
            <a:chOff x="3527776" y="4071280"/>
            <a:chExt cx="598311" cy="2329519"/>
          </a:xfrm>
        </p:grpSpPr>
        <p:cxnSp>
          <p:nvCxnSpPr>
            <p:cNvPr id="23" name="Straight Arrow Connector 22"/>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126088" y="3053461"/>
            <a:ext cx="598311" cy="1747139"/>
            <a:chOff x="3527776" y="4071280"/>
            <a:chExt cx="598311" cy="2329519"/>
          </a:xfrm>
        </p:grpSpPr>
        <p:cxnSp>
          <p:nvCxnSpPr>
            <p:cNvPr id="48" name="Straight Arrow Connector 47"/>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724398" y="3053460"/>
            <a:ext cx="598311" cy="1747139"/>
            <a:chOff x="3527776" y="4071280"/>
            <a:chExt cx="598311" cy="2329519"/>
          </a:xfrm>
        </p:grpSpPr>
        <p:cxnSp>
          <p:nvCxnSpPr>
            <p:cNvPr id="51" name="Straight Arrow Connector 50"/>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5322707" y="2942167"/>
            <a:ext cx="598311" cy="1858432"/>
            <a:chOff x="3527776" y="3922890"/>
            <a:chExt cx="598311" cy="2477909"/>
          </a:xfrm>
        </p:grpSpPr>
        <p:cxnSp>
          <p:nvCxnSpPr>
            <p:cNvPr id="54" name="Straight Arrow Connector 53"/>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26087" y="3922890"/>
              <a:ext cx="0" cy="247790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5921016" y="3053460"/>
            <a:ext cx="598311" cy="1747139"/>
            <a:chOff x="3527776" y="4071280"/>
            <a:chExt cx="598311" cy="2329519"/>
          </a:xfrm>
        </p:grpSpPr>
        <p:cxnSp>
          <p:nvCxnSpPr>
            <p:cNvPr id="57" name="Straight Arrow Connector 56"/>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513685" y="3052176"/>
            <a:ext cx="598311" cy="1747139"/>
            <a:chOff x="3527776" y="4071280"/>
            <a:chExt cx="598311" cy="2329519"/>
          </a:xfrm>
        </p:grpSpPr>
        <p:cxnSp>
          <p:nvCxnSpPr>
            <p:cNvPr id="60" name="Straight Arrow Connector 59"/>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2929464" y="3052176"/>
            <a:ext cx="598311" cy="1747139"/>
            <a:chOff x="3527776" y="4071280"/>
            <a:chExt cx="598311" cy="2329519"/>
          </a:xfrm>
        </p:grpSpPr>
        <p:cxnSp>
          <p:nvCxnSpPr>
            <p:cNvPr id="63" name="Straight Arrow Connector 62"/>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a:off x="2923688" y="2942167"/>
            <a:ext cx="0" cy="185714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992346" y="2690396"/>
            <a:ext cx="882261" cy="338554"/>
          </a:xfrm>
          <a:prstGeom prst="rect">
            <a:avLst/>
          </a:prstGeom>
          <a:noFill/>
        </p:spPr>
        <p:txBody>
          <a:bodyPr wrap="none" rtlCol="0">
            <a:spAutoFit/>
          </a:bodyPr>
          <a:lstStyle/>
          <a:p>
            <a:r>
              <a:rPr lang="en-US" sz="1600" i="1" dirty="0" err="1" smtClean="0">
                <a:solidFill>
                  <a:srgbClr val="92D050"/>
                </a:solidFill>
              </a:rPr>
              <a:t>t</a:t>
            </a:r>
            <a:r>
              <a:rPr lang="en-US" sz="1600" i="1" baseline="-25000" dirty="0" err="1" smtClean="0">
                <a:solidFill>
                  <a:srgbClr val="92D050"/>
                </a:solidFill>
              </a:rPr>
              <a:t>instruction</a:t>
            </a:r>
            <a:endParaRPr lang="en-US" sz="1600" i="1" baseline="-25000" dirty="0">
              <a:solidFill>
                <a:srgbClr val="92D050"/>
              </a:solidFill>
            </a:endParaRPr>
          </a:p>
        </p:txBody>
      </p:sp>
      <p:graphicFrame>
        <p:nvGraphicFramePr>
          <p:cNvPr id="73" name="Content Placeholder 9"/>
          <p:cNvGraphicFramePr>
            <a:graphicFrameLocks/>
          </p:cNvGraphicFramePr>
          <p:nvPr>
            <p:extLst>
              <p:ext uri="{D42A27DB-BD31-4B8C-83A1-F6EECF244321}">
                <p14:modId xmlns:p14="http://schemas.microsoft.com/office/powerpoint/2010/main" val="1349659438"/>
              </p:ext>
            </p:extLst>
          </p:nvPr>
        </p:nvGraphicFramePr>
        <p:xfrm>
          <a:off x="7029283" y="830063"/>
          <a:ext cx="1749778" cy="1973579"/>
        </p:xfrm>
        <a:graphic>
          <a:graphicData uri="http://schemas.openxmlformats.org/drawingml/2006/table">
            <a:tbl>
              <a:tblPr firstRow="1" bandRow="1">
                <a:tableStyleId>{5C22544A-7EE6-4342-B048-85BDC9FD1C3A}</a:tableStyleId>
              </a:tblPr>
              <a:tblGrid>
                <a:gridCol w="1749778"/>
              </a:tblGrid>
              <a:tr h="278130">
                <a:tc>
                  <a:txBody>
                    <a:bodyPr/>
                    <a:lstStyle/>
                    <a:p>
                      <a:pPr algn="ctr"/>
                      <a:r>
                        <a:rPr lang="en-US" sz="1400" i="1" dirty="0" err="1" smtClean="0"/>
                        <a:t>t</a:t>
                      </a:r>
                      <a:r>
                        <a:rPr lang="en-US" sz="1400" i="1" baseline="-25000" dirty="0" err="1" smtClean="0"/>
                        <a:t>cycle</a:t>
                      </a:r>
                      <a:r>
                        <a:rPr lang="en-US" sz="1400" dirty="0" smtClean="0"/>
                        <a:t> Pipelined</a:t>
                      </a:r>
                      <a:endParaRPr lang="en-US" sz="1400" dirty="0"/>
                    </a:p>
                  </a:txBody>
                  <a:tcPr marT="34290" marB="34290"/>
                </a:tc>
              </a:tr>
              <a:tr h="278130">
                <a:tc>
                  <a:txBody>
                    <a:bodyPr/>
                    <a:lstStyle/>
                    <a:p>
                      <a:pPr algn="ctr"/>
                      <a:r>
                        <a:rPr lang="en-US" sz="1400" dirty="0" smtClean="0"/>
                        <a:t>200</a:t>
                      </a:r>
                      <a:r>
                        <a:rPr lang="en-US" sz="1400" baseline="0" dirty="0" smtClean="0"/>
                        <a:t> </a:t>
                      </a:r>
                      <a:r>
                        <a:rPr lang="en-US" sz="1400" baseline="0" dirty="0" err="1" smtClean="0"/>
                        <a:t>ps</a:t>
                      </a:r>
                      <a:endParaRPr lang="en-US" sz="1400" dirty="0"/>
                    </a:p>
                  </a:txBody>
                  <a:tcPr marT="34290" marB="34290"/>
                </a:tc>
              </a:tr>
              <a:tr h="278130">
                <a:tc>
                  <a:txBody>
                    <a:bodyPr/>
                    <a:lstStyle/>
                    <a:p>
                      <a:pPr algn="ctr"/>
                      <a:r>
                        <a:rPr lang="en-US" sz="1400" dirty="0" smtClean="0">
                          <a:solidFill>
                            <a:srgbClr val="FF0000"/>
                          </a:solidFill>
                        </a:rPr>
                        <a:t>200 </a:t>
                      </a:r>
                      <a:r>
                        <a:rPr lang="en-US" sz="1400" dirty="0" err="1" smtClean="0">
                          <a:solidFill>
                            <a:srgbClr val="FF0000"/>
                          </a:solidFill>
                        </a:rPr>
                        <a:t>ps</a:t>
                      </a:r>
                      <a:endParaRPr lang="en-US" sz="1400" dirty="0">
                        <a:solidFill>
                          <a:srgbClr val="FF0000"/>
                        </a:solidFill>
                      </a:endParaRPr>
                    </a:p>
                  </a:txBody>
                  <a:tcPr marT="34290" marB="34290"/>
                </a:tc>
              </a:tr>
              <a:tr h="278130">
                <a:tc>
                  <a:txBody>
                    <a:bodyPr/>
                    <a:lstStyle/>
                    <a:p>
                      <a:pPr algn="ctr"/>
                      <a:r>
                        <a:rPr lang="en-US" sz="1400" dirty="0" smtClean="0"/>
                        <a:t>200 </a:t>
                      </a:r>
                      <a:r>
                        <a:rPr lang="en-US" sz="1400" dirty="0" err="1" smtClean="0"/>
                        <a:t>ps</a:t>
                      </a:r>
                      <a:endParaRPr lang="en-US" sz="1400" dirty="0"/>
                    </a:p>
                  </a:txBody>
                  <a:tcPr marT="34290" marB="34290"/>
                </a:tc>
              </a:tr>
              <a:tr h="278130">
                <a:tc>
                  <a:txBody>
                    <a:bodyPr/>
                    <a:lstStyle/>
                    <a:p>
                      <a:pPr algn="ctr"/>
                      <a:r>
                        <a:rPr lang="en-US" sz="1400" dirty="0" smtClean="0"/>
                        <a:t>200 </a:t>
                      </a:r>
                      <a:r>
                        <a:rPr lang="en-US" sz="1400" dirty="0" err="1" smtClean="0"/>
                        <a:t>ps</a:t>
                      </a:r>
                      <a:endParaRPr lang="en-US" sz="1400" dirty="0"/>
                    </a:p>
                  </a:txBody>
                  <a:tcPr marT="34290" marB="34290"/>
                </a:tc>
              </a:tr>
              <a:tr h="278130">
                <a:tc>
                  <a:txBody>
                    <a:bodyPr/>
                    <a:lstStyle/>
                    <a:p>
                      <a:pPr algn="ctr"/>
                      <a:r>
                        <a:rPr lang="en-US" sz="1400" dirty="0" smtClean="0">
                          <a:solidFill>
                            <a:srgbClr val="FF0000"/>
                          </a:solidFill>
                        </a:rPr>
                        <a:t>200 </a:t>
                      </a:r>
                      <a:r>
                        <a:rPr lang="en-US" sz="1400" dirty="0" err="1" smtClean="0">
                          <a:solidFill>
                            <a:srgbClr val="FF0000"/>
                          </a:solidFill>
                        </a:rPr>
                        <a:t>ps</a:t>
                      </a:r>
                      <a:endParaRPr lang="en-US" sz="1400" dirty="0">
                        <a:solidFill>
                          <a:srgbClr val="FF0000"/>
                        </a:solidFill>
                      </a:endParaRPr>
                    </a:p>
                  </a:txBody>
                  <a:tcPr marT="34290" marB="34290"/>
                </a:tc>
              </a:tr>
              <a:tr h="278130">
                <a:tc>
                  <a:txBody>
                    <a:bodyPr/>
                    <a:lstStyle/>
                    <a:p>
                      <a:pPr algn="ctr"/>
                      <a:r>
                        <a:rPr lang="en-US" sz="1400" b="1" dirty="0" smtClean="0">
                          <a:solidFill>
                            <a:srgbClr val="FF0000"/>
                          </a:solidFill>
                        </a:rPr>
                        <a:t>1000 </a:t>
                      </a:r>
                      <a:r>
                        <a:rPr lang="en-US" sz="1400" b="1" dirty="0" err="1" smtClean="0">
                          <a:solidFill>
                            <a:srgbClr val="FF0000"/>
                          </a:solidFill>
                        </a:rPr>
                        <a:t>ps</a:t>
                      </a:r>
                      <a:endParaRPr lang="en-US" sz="1400" b="1" dirty="0">
                        <a:solidFill>
                          <a:srgbClr val="FF0000"/>
                        </a:solidFill>
                      </a:endParaRPr>
                    </a:p>
                  </a:txBody>
                  <a:tcPr marT="34290" marB="34290"/>
                </a:tc>
              </a:tr>
            </a:tbl>
          </a:graphicData>
        </a:graphic>
      </p:graphicFrame>
    </p:spTree>
    <p:extLst>
      <p:ext uri="{BB962C8B-B14F-4D97-AF65-F5344CB8AC3E}">
        <p14:creationId xmlns:p14="http://schemas.microsoft.com/office/powerpoint/2010/main" val="10921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33" grpId="0"/>
      <p:bldP spid="30"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Arrow Connector 87"/>
          <p:cNvCxnSpPr/>
          <p:nvPr/>
        </p:nvCxnSpPr>
        <p:spPr>
          <a:xfrm>
            <a:off x="5183902" y="2611219"/>
            <a:ext cx="0" cy="1408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5031502" y="2611219"/>
            <a:ext cx="0" cy="1408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normAutofit/>
          </a:bodyPr>
          <a:lstStyle/>
          <a:p>
            <a:r>
              <a:rPr lang="en-US" dirty="0"/>
              <a:t>Adding </a:t>
            </a:r>
            <a:r>
              <a:rPr lang="en-US" b="1" dirty="0" err="1" smtClean="0">
                <a:latin typeface="Courier New"/>
                <a:cs typeface="Courier New"/>
              </a:rPr>
              <a:t>jalr</a:t>
            </a:r>
            <a:r>
              <a:rPr lang="en-US" dirty="0" smtClean="0"/>
              <a:t> </a:t>
            </a:r>
            <a:r>
              <a:rPr lang="en-US" dirty="0"/>
              <a:t>to </a:t>
            </a:r>
            <a:r>
              <a:rPr lang="en-US" dirty="0" err="1"/>
              <a:t>datapath</a:t>
            </a:r>
            <a:endParaRPr lang="en-US" dirty="0"/>
          </a:p>
        </p:txBody>
      </p:sp>
      <p:sp>
        <p:nvSpPr>
          <p:cNvPr id="4" name="Date Placeholder 3"/>
          <p:cNvSpPr>
            <a:spLocks noGrp="1"/>
          </p:cNvSpPr>
          <p:nvPr>
            <p:ph type="dt" sz="half" idx="10"/>
          </p:nvPr>
        </p:nvSpPr>
        <p:spPr/>
        <p:txBody>
          <a:bodyPr/>
          <a:lstStyle/>
          <a:p>
            <a:r>
              <a:rPr lang="en-US" dirty="0" smtClean="0"/>
              <a:t>CS 61c</a:t>
            </a:r>
            <a:endParaRPr lang="en-US" dirty="0"/>
          </a:p>
        </p:txBody>
      </p:sp>
      <p:sp>
        <p:nvSpPr>
          <p:cNvPr id="5" name="Slide Number Placeholder 4"/>
          <p:cNvSpPr>
            <a:spLocks noGrp="1"/>
          </p:cNvSpPr>
          <p:nvPr>
            <p:ph type="sldNum" sz="quarter" idx="12"/>
          </p:nvPr>
        </p:nvSpPr>
        <p:spPr/>
        <p:txBody>
          <a:bodyPr/>
          <a:lstStyle/>
          <a:p>
            <a:fld id="{3FF131CF-B26C-E347-9AC9-78212C099DD5}" type="slidenum">
              <a:rPr lang="en-US" smtClean="0"/>
              <a:t>5</a:t>
            </a:fld>
            <a:endParaRPr lang="en-US"/>
          </a:p>
        </p:txBody>
      </p:sp>
      <p:sp>
        <p:nvSpPr>
          <p:cNvPr id="16" name="Rectangle 15"/>
          <p:cNvSpPr/>
          <p:nvPr/>
        </p:nvSpPr>
        <p:spPr>
          <a:xfrm>
            <a:off x="2133600" y="2001619"/>
            <a:ext cx="609600" cy="685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smtClean="0">
                <a:solidFill>
                  <a:schemeClr val="tx1"/>
                </a:solidFill>
                <a:latin typeface="Calibri"/>
                <a:cs typeface="Calibri"/>
              </a:rPr>
              <a:t>IMEM</a:t>
            </a:r>
            <a:endParaRPr lang="en-US" dirty="0">
              <a:solidFill>
                <a:schemeClr val="tx1"/>
              </a:solidFill>
              <a:latin typeface="Calibri"/>
              <a:cs typeface="Calibri"/>
            </a:endParaRPr>
          </a:p>
        </p:txBody>
      </p:sp>
      <p:grpSp>
        <p:nvGrpSpPr>
          <p:cNvPr id="50" name="Group 49"/>
          <p:cNvGrpSpPr/>
          <p:nvPr/>
        </p:nvGrpSpPr>
        <p:grpSpPr>
          <a:xfrm>
            <a:off x="6172200" y="1696819"/>
            <a:ext cx="521297" cy="990600"/>
            <a:chOff x="6324600" y="3115310"/>
            <a:chExt cx="521297"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Isosceles Triangle 28"/>
            <p:cNvSpPr/>
            <p:nvPr/>
          </p:nvSpPr>
          <p:spPr>
            <a:xfrm rot="5400000">
              <a:off x="6362707" y="3641091"/>
              <a:ext cx="152400" cy="76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0"/>
              <a:ext cx="521297" cy="338554"/>
            </a:xfrm>
            <a:prstGeom prst="rect">
              <a:avLst/>
            </a:prstGeom>
            <a:noFill/>
          </p:spPr>
          <p:txBody>
            <a:bodyPr wrap="none" rtlCol="0">
              <a:spAutoFit/>
            </a:bodyPr>
            <a:lstStyle/>
            <a:p>
              <a:r>
                <a:rPr lang="en-US" sz="1600" dirty="0" smtClean="0"/>
                <a:t>ALU</a:t>
              </a:r>
              <a:endParaRPr lang="en-US" sz="1600" dirty="0"/>
            </a:p>
          </p:txBody>
        </p:sp>
      </p:grpSp>
      <p:grpSp>
        <p:nvGrpSpPr>
          <p:cNvPr id="83" name="Group 82"/>
          <p:cNvGrpSpPr/>
          <p:nvPr/>
        </p:nvGrpSpPr>
        <p:grpSpPr>
          <a:xfrm>
            <a:off x="3429000" y="2992219"/>
            <a:ext cx="615974" cy="762000"/>
            <a:chOff x="3733800" y="3105150"/>
            <a:chExt cx="615974" cy="762000"/>
          </a:xfrm>
        </p:grpSpPr>
        <p:sp>
          <p:nvSpPr>
            <p:cNvPr id="51" name="Trapezoid 50"/>
            <p:cNvSpPr/>
            <p:nvPr/>
          </p:nvSpPr>
          <p:spPr>
            <a:xfrm rot="5400000">
              <a:off x="3695700" y="3219450"/>
              <a:ext cx="762000" cy="5334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TextBox 51"/>
            <p:cNvSpPr txBox="1"/>
            <p:nvPr/>
          </p:nvSpPr>
          <p:spPr>
            <a:xfrm>
              <a:off x="3733800" y="3218081"/>
              <a:ext cx="615974" cy="584776"/>
            </a:xfrm>
            <a:prstGeom prst="rect">
              <a:avLst/>
            </a:prstGeom>
            <a:noFill/>
          </p:spPr>
          <p:txBody>
            <a:bodyPr wrap="none" rtlCol="0">
              <a:spAutoFit/>
            </a:bodyPr>
            <a:lstStyle/>
            <a:p>
              <a:r>
                <a:rPr lang="en-US" sz="1600" dirty="0" err="1" smtClean="0"/>
                <a:t>Imm</a:t>
              </a:r>
              <a:r>
                <a:rPr lang="en-US" sz="1600" dirty="0" smtClean="0"/>
                <a:t>.</a:t>
              </a:r>
            </a:p>
            <a:p>
              <a:r>
                <a:rPr lang="en-US" sz="1600" dirty="0" smtClean="0"/>
                <a:t>Gen</a:t>
              </a:r>
            </a:p>
          </p:txBody>
        </p:sp>
      </p:grpSp>
      <p:grpSp>
        <p:nvGrpSpPr>
          <p:cNvPr id="60" name="Group 59"/>
          <p:cNvGrpSpPr/>
          <p:nvPr/>
        </p:nvGrpSpPr>
        <p:grpSpPr>
          <a:xfrm>
            <a:off x="2133600" y="1392019"/>
            <a:ext cx="304800" cy="4572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TextBox 58"/>
            <p:cNvSpPr txBox="1"/>
            <p:nvPr/>
          </p:nvSpPr>
          <p:spPr>
            <a:xfrm>
              <a:off x="5181600" y="3333750"/>
              <a:ext cx="298519" cy="246221"/>
            </a:xfrm>
            <a:prstGeom prst="rect">
              <a:avLst/>
            </a:prstGeom>
            <a:noFill/>
          </p:spPr>
          <p:txBody>
            <a:bodyPr wrap="none" tIns="0" rIns="0" bIns="0" rtlCol="0">
              <a:spAutoFit/>
            </a:bodyPr>
            <a:lstStyle/>
            <a:p>
              <a:r>
                <a:rPr lang="en-US" sz="1600" dirty="0" smtClean="0"/>
                <a:t>+4</a:t>
              </a:r>
            </a:p>
          </p:txBody>
        </p:sp>
      </p:grpSp>
      <p:cxnSp>
        <p:nvCxnSpPr>
          <p:cNvPr id="65" name="Straight Arrow Connector 64"/>
          <p:cNvCxnSpPr>
            <a:endCxn id="179" idx="3"/>
          </p:cNvCxnSpPr>
          <p:nvPr/>
        </p:nvCxnSpPr>
        <p:spPr>
          <a:xfrm flipH="1" flipV="1">
            <a:off x="1219200" y="2258635"/>
            <a:ext cx="10391" cy="177072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879102" y="2724150"/>
            <a:ext cx="0" cy="12954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7010400" y="1849219"/>
            <a:ext cx="990600" cy="8382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600" dirty="0">
                  <a:solidFill>
                    <a:schemeClr val="tx1"/>
                  </a:solidFill>
                  <a:latin typeface="Calibri"/>
                  <a:cs typeface="Calibri"/>
                </a:rPr>
                <a:t>D</a:t>
              </a:r>
              <a:r>
                <a:rPr lang="en-US" sz="1600" dirty="0" smtClean="0">
                  <a:solidFill>
                    <a:schemeClr val="tx1"/>
                  </a:solidFill>
                  <a:latin typeface="Calibri"/>
                  <a:cs typeface="Calibri"/>
                </a:rPr>
                <a:t>MEM</a:t>
              </a:r>
              <a:endParaRPr lang="en-US" dirty="0">
                <a:solidFill>
                  <a:schemeClr val="tx1"/>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5" name="Group 74"/>
          <p:cNvGrpSpPr/>
          <p:nvPr/>
        </p:nvGrpSpPr>
        <p:grpSpPr>
          <a:xfrm>
            <a:off x="4726702" y="2077819"/>
            <a:ext cx="762000" cy="685800"/>
            <a:chOff x="5029200" y="3333750"/>
            <a:chExt cx="762000" cy="685800"/>
          </a:xfrm>
        </p:grpSpPr>
        <p:sp>
          <p:nvSpPr>
            <p:cNvPr id="73" name="Trapezoid 72"/>
            <p:cNvSpPr/>
            <p:nvPr/>
          </p:nvSpPr>
          <p:spPr>
            <a:xfrm rot="5400000">
              <a:off x="4989949" y="3449201"/>
              <a:ext cx="685800" cy="454898"/>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TextBox 73"/>
            <p:cNvSpPr txBox="1"/>
            <p:nvPr/>
          </p:nvSpPr>
          <p:spPr>
            <a:xfrm>
              <a:off x="5029200" y="3409950"/>
              <a:ext cx="762000" cy="461665"/>
            </a:xfrm>
            <a:prstGeom prst="rect">
              <a:avLst/>
            </a:prstGeom>
            <a:noFill/>
          </p:spPr>
          <p:txBody>
            <a:bodyPr wrap="square" rtlCol="0">
              <a:spAutoFit/>
            </a:bodyPr>
            <a:lstStyle/>
            <a:p>
              <a:r>
                <a:rPr lang="en-US" sz="1200" dirty="0" smtClean="0"/>
                <a:t>Branch Comp.</a:t>
              </a:r>
            </a:p>
          </p:txBody>
        </p:sp>
      </p:grpSp>
      <p:grpSp>
        <p:nvGrpSpPr>
          <p:cNvPr id="188" name="Group 187"/>
          <p:cNvGrpSpPr/>
          <p:nvPr/>
        </p:nvGrpSpPr>
        <p:grpSpPr>
          <a:xfrm>
            <a:off x="3657600" y="1468219"/>
            <a:ext cx="841921" cy="1447800"/>
            <a:chOff x="3657600" y="1428750"/>
            <a:chExt cx="841921"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err="1" smtClean="0">
                    <a:solidFill>
                      <a:schemeClr val="tx1"/>
                    </a:solidFill>
                    <a:latin typeface="Calibri"/>
                    <a:cs typeface="Calibri"/>
                  </a:rPr>
                  <a:t>Reg</a:t>
                </a:r>
                <a:r>
                  <a:rPr lang="en-US" dirty="0" smtClean="0">
                    <a:solidFill>
                      <a:schemeClr val="tx1"/>
                    </a:solidFill>
                    <a:latin typeface="Calibri"/>
                    <a:cs typeface="Calibri"/>
                  </a:rPr>
                  <a:t>[]</a:t>
                </a:r>
                <a:endParaRPr lang="en-US" dirty="0">
                  <a:solidFill>
                    <a:schemeClr val="tx1"/>
                  </a:solidFill>
                  <a:latin typeface="Calibri"/>
                  <a:cs typeface="Calibri"/>
                </a:endParaRPr>
              </a:p>
            </p:txBody>
          </p:sp>
          <p:sp>
            <p:nvSpPr>
              <p:cNvPr id="30" name="Isosceles Triangle 29"/>
              <p:cNvSpPr/>
              <p:nvPr/>
            </p:nvSpPr>
            <p:spPr>
              <a:xfrm>
                <a:off x="4419600" y="2708081"/>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7" name="TextBox 76"/>
            <p:cNvSpPr txBox="1"/>
            <p:nvPr/>
          </p:nvSpPr>
          <p:spPr>
            <a:xfrm>
              <a:off x="3657600" y="2234684"/>
              <a:ext cx="397545" cy="184666"/>
            </a:xfrm>
            <a:prstGeom prst="rect">
              <a:avLst/>
            </a:prstGeom>
            <a:noFill/>
          </p:spPr>
          <p:txBody>
            <a:bodyPr wrap="none" lIns="0" tIns="0" rIns="0" bIns="0" rtlCol="0">
              <a:spAutoFit/>
            </a:bodyPr>
            <a:lstStyle/>
            <a:p>
              <a:r>
                <a:rPr lang="en-US" sz="1200" dirty="0" err="1" smtClean="0"/>
                <a:t>AddrA</a:t>
              </a:r>
              <a:endParaRPr lang="en-US" sz="1200" dirty="0" smtClean="0"/>
            </a:p>
          </p:txBody>
        </p:sp>
        <p:sp>
          <p:nvSpPr>
            <p:cNvPr id="78" name="TextBox 77"/>
            <p:cNvSpPr txBox="1"/>
            <p:nvPr/>
          </p:nvSpPr>
          <p:spPr>
            <a:xfrm>
              <a:off x="3657600" y="2463284"/>
              <a:ext cx="388102" cy="184666"/>
            </a:xfrm>
            <a:prstGeom prst="rect">
              <a:avLst/>
            </a:prstGeom>
            <a:noFill/>
          </p:spPr>
          <p:txBody>
            <a:bodyPr wrap="none" lIns="0" tIns="0" rIns="0" bIns="0" rtlCol="0">
              <a:spAutoFit/>
            </a:bodyPr>
            <a:lstStyle/>
            <a:p>
              <a:r>
                <a:rPr lang="en-US" sz="1200" dirty="0" err="1" smtClean="0"/>
                <a:t>AddrB</a:t>
              </a:r>
              <a:endParaRPr lang="en-US" sz="1200" dirty="0" smtClean="0"/>
            </a:p>
          </p:txBody>
        </p:sp>
        <p:sp>
          <p:nvSpPr>
            <p:cNvPr id="79" name="TextBox 78"/>
            <p:cNvSpPr txBox="1"/>
            <p:nvPr/>
          </p:nvSpPr>
          <p:spPr>
            <a:xfrm>
              <a:off x="4114800" y="2234684"/>
              <a:ext cx="384721" cy="184666"/>
            </a:xfrm>
            <a:prstGeom prst="rect">
              <a:avLst/>
            </a:prstGeom>
            <a:noFill/>
          </p:spPr>
          <p:txBody>
            <a:bodyPr wrap="none" lIns="0" tIns="0" rIns="0" bIns="0" rtlCol="0">
              <a:spAutoFit/>
            </a:bodyPr>
            <a:lstStyle/>
            <a:p>
              <a:r>
                <a:rPr lang="en-US" sz="1200" dirty="0" err="1" smtClean="0"/>
                <a:t>DataA</a:t>
              </a:r>
              <a:endParaRPr lang="en-US" sz="1200" dirty="0" smtClean="0"/>
            </a:p>
          </p:txBody>
        </p:sp>
        <p:sp>
          <p:nvSpPr>
            <p:cNvPr id="80" name="TextBox 79"/>
            <p:cNvSpPr txBox="1"/>
            <p:nvPr/>
          </p:nvSpPr>
          <p:spPr>
            <a:xfrm>
              <a:off x="3657600" y="1998881"/>
              <a:ext cx="399073" cy="184666"/>
            </a:xfrm>
            <a:prstGeom prst="rect">
              <a:avLst/>
            </a:prstGeom>
            <a:noFill/>
          </p:spPr>
          <p:txBody>
            <a:bodyPr wrap="none" lIns="0" tIns="0" rIns="0" bIns="0" rtlCol="0">
              <a:spAutoFit/>
            </a:bodyPr>
            <a:lstStyle/>
            <a:p>
              <a:r>
                <a:rPr lang="en-US" sz="1200" dirty="0" err="1" smtClean="0"/>
                <a:t>AddrD</a:t>
              </a:r>
              <a:endParaRPr lang="en-US" sz="1200" dirty="0" smtClean="0"/>
            </a:p>
          </p:txBody>
        </p:sp>
        <p:sp>
          <p:nvSpPr>
            <p:cNvPr id="81" name="TextBox 80"/>
            <p:cNvSpPr txBox="1"/>
            <p:nvPr/>
          </p:nvSpPr>
          <p:spPr>
            <a:xfrm>
              <a:off x="4114800" y="2463284"/>
              <a:ext cx="377357" cy="184666"/>
            </a:xfrm>
            <a:prstGeom prst="rect">
              <a:avLst/>
            </a:prstGeom>
            <a:noFill/>
          </p:spPr>
          <p:txBody>
            <a:bodyPr wrap="none" lIns="0" tIns="0" rIns="0" bIns="0" rtlCol="0">
              <a:spAutoFit/>
            </a:bodyPr>
            <a:lstStyle/>
            <a:p>
              <a:r>
                <a:rPr lang="en-US" sz="1200" dirty="0" err="1" smtClean="0"/>
                <a:t>DataB</a:t>
              </a:r>
              <a:endParaRPr lang="en-US" sz="1200" dirty="0" smtClean="0"/>
            </a:p>
          </p:txBody>
        </p:sp>
        <p:sp>
          <p:nvSpPr>
            <p:cNvPr id="82" name="TextBox 81"/>
            <p:cNvSpPr txBox="1"/>
            <p:nvPr/>
          </p:nvSpPr>
          <p:spPr>
            <a:xfrm>
              <a:off x="3657600" y="1694081"/>
              <a:ext cx="388327" cy="184666"/>
            </a:xfrm>
            <a:prstGeom prst="rect">
              <a:avLst/>
            </a:prstGeom>
            <a:noFill/>
          </p:spPr>
          <p:txBody>
            <a:bodyPr wrap="none" lIns="0" tIns="0" rIns="0" bIns="0" rtlCol="0">
              <a:spAutoFit/>
            </a:bodyPr>
            <a:lstStyle/>
            <a:p>
              <a:r>
                <a:rPr lang="en-US" sz="1200" dirty="0" err="1" smtClean="0"/>
                <a:t>DataD</a:t>
              </a:r>
              <a:endParaRPr lang="en-US" sz="1200" dirty="0" smtClean="0"/>
            </a:p>
          </p:txBody>
        </p:sp>
      </p:grpSp>
      <p:cxnSp>
        <p:nvCxnSpPr>
          <p:cNvPr id="91" name="Straight Arrow Connector 90"/>
          <p:cNvCxnSpPr/>
          <p:nvPr/>
        </p:nvCxnSpPr>
        <p:spPr>
          <a:xfrm flipV="1">
            <a:off x="6454320" y="2584700"/>
            <a:ext cx="0" cy="143485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4191000" y="2916019"/>
            <a:ext cx="0" cy="11035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7233228" y="2681198"/>
            <a:ext cx="0" cy="133835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010400" y="2077819"/>
            <a:ext cx="307777" cy="184666"/>
          </a:xfrm>
          <a:prstGeom prst="rect">
            <a:avLst/>
          </a:prstGeom>
          <a:noFill/>
        </p:spPr>
        <p:txBody>
          <a:bodyPr wrap="none" lIns="0" tIns="0" rIns="0" bIns="0" rtlCol="0">
            <a:spAutoFit/>
          </a:bodyPr>
          <a:lstStyle/>
          <a:p>
            <a:r>
              <a:rPr lang="en-US" sz="1200" dirty="0" err="1" smtClean="0"/>
              <a:t>Addr</a:t>
            </a:r>
            <a:endParaRPr lang="en-US" sz="1200" dirty="0" smtClean="0"/>
          </a:p>
        </p:txBody>
      </p:sp>
      <p:sp>
        <p:nvSpPr>
          <p:cNvPr id="98" name="TextBox 97"/>
          <p:cNvSpPr txBox="1"/>
          <p:nvPr/>
        </p:nvSpPr>
        <p:spPr>
          <a:xfrm>
            <a:off x="7031583" y="2350353"/>
            <a:ext cx="436017" cy="184666"/>
          </a:xfrm>
          <a:prstGeom prst="rect">
            <a:avLst/>
          </a:prstGeom>
          <a:noFill/>
        </p:spPr>
        <p:txBody>
          <a:bodyPr wrap="none" lIns="0" tIns="0" rIns="0" bIns="0" rtlCol="0">
            <a:spAutoFit/>
          </a:bodyPr>
          <a:lstStyle/>
          <a:p>
            <a:r>
              <a:rPr lang="en-US" sz="1200" dirty="0" err="1" smtClean="0"/>
              <a:t>DataW</a:t>
            </a:r>
            <a:endParaRPr lang="en-US" sz="1200" dirty="0" smtClean="0"/>
          </a:p>
        </p:txBody>
      </p:sp>
      <p:sp>
        <p:nvSpPr>
          <p:cNvPr id="99" name="TextBox 98"/>
          <p:cNvSpPr txBox="1"/>
          <p:nvPr/>
        </p:nvSpPr>
        <p:spPr>
          <a:xfrm>
            <a:off x="7543800" y="2154019"/>
            <a:ext cx="384721" cy="184666"/>
          </a:xfrm>
          <a:prstGeom prst="rect">
            <a:avLst/>
          </a:prstGeom>
          <a:noFill/>
        </p:spPr>
        <p:txBody>
          <a:bodyPr wrap="none" lIns="0" tIns="0" rIns="0" bIns="0" rtlCol="0">
            <a:spAutoFit/>
          </a:bodyPr>
          <a:lstStyle/>
          <a:p>
            <a:r>
              <a:rPr lang="en-US" sz="1200" dirty="0" err="1" smtClean="0"/>
              <a:t>DataR</a:t>
            </a:r>
            <a:endParaRPr lang="en-US" sz="1200" dirty="0" smtClean="0"/>
          </a:p>
        </p:txBody>
      </p:sp>
      <p:cxnSp>
        <p:nvCxnSpPr>
          <p:cNvPr id="100" name="Straight Arrow Connector 99"/>
          <p:cNvCxnSpPr>
            <a:endCxn id="116" idx="3"/>
          </p:cNvCxnSpPr>
          <p:nvPr/>
        </p:nvCxnSpPr>
        <p:spPr>
          <a:xfrm flipV="1">
            <a:off x="5867400" y="2676366"/>
            <a:ext cx="0" cy="134318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72" idx="3"/>
          </p:cNvCxnSpPr>
          <p:nvPr/>
        </p:nvCxnSpPr>
        <p:spPr>
          <a:xfrm flipV="1">
            <a:off x="6019800" y="2106235"/>
            <a:ext cx="0" cy="191331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14" name="Group 113"/>
          <p:cNvGrpSpPr/>
          <p:nvPr/>
        </p:nvGrpSpPr>
        <p:grpSpPr>
          <a:xfrm>
            <a:off x="5943600" y="1620619"/>
            <a:ext cx="152400" cy="533400"/>
            <a:chOff x="5791200" y="1352550"/>
            <a:chExt cx="152400" cy="533400"/>
          </a:xfrm>
        </p:grpSpPr>
        <p:sp>
          <p:nvSpPr>
            <p:cNvPr id="72" name="Trapezoid 71"/>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extBox 103"/>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05" name="TextBox 104"/>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24" name="Straight Arrow Connector 123"/>
          <p:cNvCxnSpPr>
            <a:stCxn id="13" idx="3"/>
          </p:cNvCxnSpPr>
          <p:nvPr/>
        </p:nvCxnSpPr>
        <p:spPr>
          <a:xfrm flipV="1">
            <a:off x="8001000" y="2253007"/>
            <a:ext cx="367652" cy="15312"/>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8382000" y="1696819"/>
            <a:ext cx="152400" cy="762000"/>
            <a:chOff x="8229600" y="1733550"/>
            <a:chExt cx="152400" cy="762000"/>
          </a:xfrm>
        </p:grpSpPr>
        <p:sp>
          <p:nvSpPr>
            <p:cNvPr id="66" name="Trapezoid 65"/>
            <p:cNvSpPr/>
            <p:nvPr/>
          </p:nvSpPr>
          <p:spPr>
            <a:xfrm rot="5400000">
              <a:off x="7924800" y="2038350"/>
              <a:ext cx="7620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TextBox 118"/>
            <p:cNvSpPr txBox="1"/>
            <p:nvPr/>
          </p:nvSpPr>
          <p:spPr>
            <a:xfrm>
              <a:off x="8255000" y="2232025"/>
              <a:ext cx="76200" cy="184666"/>
            </a:xfrm>
            <a:prstGeom prst="rect">
              <a:avLst/>
            </a:prstGeom>
            <a:noFill/>
          </p:spPr>
          <p:txBody>
            <a:bodyPr wrap="square" lIns="0" tIns="0" rIns="0" bIns="0" rtlCol="0">
              <a:spAutoFit/>
            </a:bodyPr>
            <a:lstStyle/>
            <a:p>
              <a:r>
                <a:rPr lang="en-US" sz="1200" dirty="0"/>
                <a:t>0</a:t>
              </a:r>
              <a:endParaRPr lang="en-US" sz="1200" dirty="0" smtClean="0"/>
            </a:p>
          </p:txBody>
        </p:sp>
        <p:sp>
          <p:nvSpPr>
            <p:cNvPr id="120" name="TextBox 119"/>
            <p:cNvSpPr txBox="1"/>
            <p:nvPr/>
          </p:nvSpPr>
          <p:spPr>
            <a:xfrm>
              <a:off x="8255000" y="2016125"/>
              <a:ext cx="76200" cy="184666"/>
            </a:xfrm>
            <a:prstGeom prst="rect">
              <a:avLst/>
            </a:prstGeom>
            <a:noFill/>
          </p:spPr>
          <p:txBody>
            <a:bodyPr wrap="square" lIns="0" tIns="0" rIns="0" bIns="0" rtlCol="0">
              <a:spAutoFit/>
            </a:bodyPr>
            <a:lstStyle/>
            <a:p>
              <a:r>
                <a:rPr lang="en-US" sz="1200" dirty="0"/>
                <a:t>1</a:t>
              </a:r>
              <a:endParaRPr lang="en-US" sz="1200" dirty="0" smtClean="0"/>
            </a:p>
          </p:txBody>
        </p:sp>
        <p:sp>
          <p:nvSpPr>
            <p:cNvPr id="121" name="TextBox 120"/>
            <p:cNvSpPr txBox="1"/>
            <p:nvPr/>
          </p:nvSpPr>
          <p:spPr>
            <a:xfrm>
              <a:off x="8255000" y="1800225"/>
              <a:ext cx="76200" cy="184666"/>
            </a:xfrm>
            <a:prstGeom prst="rect">
              <a:avLst/>
            </a:prstGeom>
            <a:noFill/>
          </p:spPr>
          <p:txBody>
            <a:bodyPr wrap="square" lIns="0" tIns="0" rIns="0" bIns="0" rtlCol="0">
              <a:spAutoFit/>
            </a:bodyPr>
            <a:lstStyle/>
            <a:p>
              <a:r>
                <a:rPr lang="en-US" sz="1200" dirty="0" smtClean="0"/>
                <a:t>2</a:t>
              </a:r>
            </a:p>
          </p:txBody>
        </p:sp>
      </p:grpSp>
      <p:cxnSp>
        <p:nvCxnSpPr>
          <p:cNvPr id="127" name="Straight Arrow Connector 126"/>
          <p:cNvCxnSpPr>
            <a:stCxn id="28" idx="0"/>
            <a:endCxn id="97" idx="1"/>
          </p:cNvCxnSpPr>
          <p:nvPr/>
        </p:nvCxnSpPr>
        <p:spPr>
          <a:xfrm flipV="1">
            <a:off x="6629400" y="2170152"/>
            <a:ext cx="381000" cy="21967"/>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8458200" y="2382619"/>
            <a:ext cx="0" cy="16369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6781800" y="1260547"/>
            <a:ext cx="0" cy="92442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endCxn id="66" idx="2"/>
          </p:cNvCxnSpPr>
          <p:nvPr/>
        </p:nvCxnSpPr>
        <p:spPr>
          <a:xfrm>
            <a:off x="914399" y="1260547"/>
            <a:ext cx="7467601" cy="817272"/>
          </a:xfrm>
          <a:prstGeom prst="bentConnector3">
            <a:avLst>
              <a:gd name="adj1" fmla="val 96694"/>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715313" y="1456782"/>
            <a:ext cx="626772" cy="228600"/>
          </a:xfrm>
          <a:prstGeom prst="bentConnector3">
            <a:avLst>
              <a:gd name="adj1" fmla="val 1015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143000" y="1773019"/>
            <a:ext cx="152400" cy="5334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TextBox 179"/>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81" name="TextBox 180"/>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83" name="Straight Connector 182"/>
          <p:cNvCxnSpPr>
            <a:stCxn id="179" idx="0"/>
            <a:endCxn id="19" idx="1"/>
          </p:cNvCxnSpPr>
          <p:nvPr/>
        </p:nvCxnSpPr>
        <p:spPr>
          <a:xfrm>
            <a:off x="1295400" y="2039719"/>
            <a:ext cx="152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a:stCxn id="19" idx="3"/>
            <a:endCxn id="16" idx="1"/>
          </p:cNvCxnSpPr>
          <p:nvPr/>
        </p:nvCxnSpPr>
        <p:spPr>
          <a:xfrm>
            <a:off x="1813263" y="2039719"/>
            <a:ext cx="320337" cy="3048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1782931" y="1620939"/>
            <a:ext cx="396537" cy="4191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2438400" y="1163419"/>
            <a:ext cx="304800" cy="457200"/>
          </a:xfrm>
          <a:prstGeom prst="bentConnector2">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9" name="Elbow Connector 218"/>
          <p:cNvCxnSpPr/>
          <p:nvPr/>
        </p:nvCxnSpPr>
        <p:spPr>
          <a:xfrm>
            <a:off x="2743200" y="1163419"/>
            <a:ext cx="5638800" cy="685800"/>
          </a:xfrm>
          <a:prstGeom prst="bentConnector3">
            <a:avLst>
              <a:gd name="adj1" fmla="val 971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1143000" y="1163419"/>
            <a:ext cx="1600200" cy="990600"/>
          </a:xfrm>
          <a:prstGeom prst="bentConnector3">
            <a:avLst>
              <a:gd name="adj1" fmla="val 124407"/>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a:stCxn id="72" idx="0"/>
          </p:cNvCxnSpPr>
          <p:nvPr/>
        </p:nvCxnSpPr>
        <p:spPr>
          <a:xfrm flipV="1">
            <a:off x="6096000" y="1885950"/>
            <a:ext cx="152400" cy="136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a:stCxn id="79" idx="3"/>
            <a:endCxn id="105" idx="1"/>
          </p:cNvCxnSpPr>
          <p:nvPr/>
        </p:nvCxnSpPr>
        <p:spPr>
          <a:xfrm flipV="1">
            <a:off x="4499521" y="1998702"/>
            <a:ext cx="1463129" cy="367784"/>
          </a:xfrm>
          <a:prstGeom prst="bentConnector3">
            <a:avLst>
              <a:gd name="adj1" fmla="val 8536"/>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a:off x="4457521" y="2595086"/>
            <a:ext cx="957297" cy="320141"/>
          </a:xfrm>
          <a:prstGeom prst="bentConnector3">
            <a:avLst>
              <a:gd name="adj1" fmla="val 1683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V="1">
            <a:off x="4648200" y="2361045"/>
            <a:ext cx="183573" cy="112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4537364" y="2586182"/>
            <a:ext cx="259772" cy="577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p:nvPr/>
        </p:nvCxnSpPr>
        <p:spPr>
          <a:xfrm flipV="1">
            <a:off x="1978767" y="1371841"/>
            <a:ext cx="3214173" cy="535336"/>
          </a:xfrm>
          <a:prstGeom prst="bentConnector3">
            <a:avLst>
              <a:gd name="adj1" fmla="val 27385"/>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5181600" y="1366060"/>
            <a:ext cx="762000" cy="36749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447800" y="1620619"/>
            <a:ext cx="365463" cy="838199"/>
            <a:chOff x="1447800" y="1809750"/>
            <a:chExt cx="365463" cy="838199"/>
          </a:xfrm>
        </p:grpSpPr>
        <p:sp>
          <p:nvSpPr>
            <p:cNvPr id="19" name="Rectangle 18"/>
            <p:cNvSpPr/>
            <p:nvPr/>
          </p:nvSpPr>
          <p:spPr>
            <a:xfrm>
              <a:off x="1447800" y="1809750"/>
              <a:ext cx="365463" cy="838199"/>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tx1"/>
                  </a:solidFill>
                  <a:latin typeface="Courier New"/>
                  <a:cs typeface="Courier New"/>
                </a:rPr>
                <a:t>pc</a:t>
              </a:r>
              <a:endParaRPr lang="en-US" b="1" dirty="0">
                <a:solidFill>
                  <a:schemeClr val="tx1"/>
                </a:solidFill>
                <a:latin typeface="Courier New"/>
                <a:cs typeface="Courier New"/>
              </a:endParaRPr>
            </a:p>
          </p:txBody>
        </p:sp>
        <p:sp>
          <p:nvSpPr>
            <p:cNvPr id="31" name="Isosceles Triangle 30"/>
            <p:cNvSpPr/>
            <p:nvPr/>
          </p:nvSpPr>
          <p:spPr>
            <a:xfrm>
              <a:off x="1600200" y="2495550"/>
              <a:ext cx="152400" cy="152399"/>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Group 114"/>
          <p:cNvGrpSpPr/>
          <p:nvPr/>
        </p:nvGrpSpPr>
        <p:grpSpPr>
          <a:xfrm>
            <a:off x="5791200" y="2190750"/>
            <a:ext cx="152400" cy="533400"/>
            <a:chOff x="5791200" y="1352550"/>
            <a:chExt cx="152400" cy="533400"/>
          </a:xfrm>
        </p:grpSpPr>
        <p:sp>
          <p:nvSpPr>
            <p:cNvPr id="116" name="Trapezoid 115"/>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TextBox 116"/>
            <p:cNvSpPr txBox="1"/>
            <p:nvPr/>
          </p:nvSpPr>
          <p:spPr>
            <a:xfrm>
              <a:off x="5807075" y="1390650"/>
              <a:ext cx="76200" cy="184666"/>
            </a:xfrm>
            <a:prstGeom prst="rect">
              <a:avLst/>
            </a:prstGeom>
            <a:noFill/>
          </p:spPr>
          <p:txBody>
            <a:bodyPr wrap="square" lIns="0" tIns="0" rIns="0" bIns="0" rtlCol="0">
              <a:spAutoFit/>
            </a:bodyPr>
            <a:lstStyle/>
            <a:p>
              <a:r>
                <a:rPr lang="en-US" sz="1200" dirty="0" smtClean="0"/>
                <a:t>0</a:t>
              </a:r>
            </a:p>
          </p:txBody>
        </p:sp>
        <p:sp>
          <p:nvSpPr>
            <p:cNvPr id="118" name="TextBox 117"/>
            <p:cNvSpPr txBox="1"/>
            <p:nvPr/>
          </p:nvSpPr>
          <p:spPr>
            <a:xfrm>
              <a:off x="5810250" y="1638300"/>
              <a:ext cx="77996" cy="184666"/>
            </a:xfrm>
            <a:prstGeom prst="rect">
              <a:avLst/>
            </a:prstGeom>
            <a:noFill/>
          </p:spPr>
          <p:txBody>
            <a:bodyPr wrap="none" lIns="0" tIns="0" rIns="0" bIns="0" rtlCol="0">
              <a:spAutoFit/>
            </a:bodyPr>
            <a:lstStyle/>
            <a:p>
              <a:r>
                <a:rPr lang="en-US" sz="1200" dirty="0" smtClean="0"/>
                <a:t>1</a:t>
              </a:r>
            </a:p>
          </p:txBody>
        </p:sp>
      </p:grpSp>
      <p:cxnSp>
        <p:nvCxnSpPr>
          <p:cNvPr id="394" name="Elbow Connector 393"/>
          <p:cNvCxnSpPr>
            <a:stCxn id="16" idx="3"/>
            <a:endCxn id="22" idx="1"/>
          </p:cNvCxnSpPr>
          <p:nvPr/>
        </p:nvCxnSpPr>
        <p:spPr>
          <a:xfrm flipV="1">
            <a:off x="2743200" y="2192119"/>
            <a:ext cx="914400" cy="152400"/>
          </a:xfrm>
          <a:prstGeom prst="bentConnector3">
            <a:avLst>
              <a:gd name="adj1" fmla="val 1780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2895600" y="2343150"/>
            <a:ext cx="0"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flipV="1">
            <a:off x="2886364" y="2458819"/>
            <a:ext cx="771236" cy="36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flipV="1">
            <a:off x="2897909" y="2687420"/>
            <a:ext cx="759691" cy="267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flipV="1">
            <a:off x="2886364" y="3373219"/>
            <a:ext cx="618836" cy="959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3330864" y="1044864"/>
            <a:ext cx="5203536" cy="1032955"/>
          </a:xfrm>
          <a:prstGeom prst="bentConnector3">
            <a:avLst>
              <a:gd name="adj1" fmla="val -237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3086100" y="1314450"/>
            <a:ext cx="838200" cy="304800"/>
          </a:xfrm>
          <a:prstGeom prst="bentConnector3">
            <a:avLst>
              <a:gd name="adj1" fmla="val 1002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p:nvPr/>
        </p:nvCxnSpPr>
        <p:spPr>
          <a:xfrm flipV="1">
            <a:off x="3810000" y="3638550"/>
            <a:ext cx="0" cy="3810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p:nvPr/>
        </p:nvCxnSpPr>
        <p:spPr>
          <a:xfrm flipV="1">
            <a:off x="5943600" y="2495550"/>
            <a:ext cx="370610" cy="231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5410200" y="2530186"/>
            <a:ext cx="1600200" cy="381000"/>
          </a:xfrm>
          <a:prstGeom prst="bentConnector3">
            <a:avLst>
              <a:gd name="adj1" fmla="val 860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2988810" y="1984827"/>
            <a:ext cx="547657" cy="169277"/>
          </a:xfrm>
          <a:prstGeom prst="rect">
            <a:avLst/>
          </a:prstGeom>
          <a:noFill/>
        </p:spPr>
        <p:txBody>
          <a:bodyPr wrap="none" lIns="0" tIns="0" rIns="0" bIns="0" rtlCol="0">
            <a:spAutoFit/>
          </a:bodyPr>
          <a:lstStyle/>
          <a:p>
            <a:r>
              <a:rPr lang="en-US" sz="1100" dirty="0" err="1" smtClean="0"/>
              <a:t>inst</a:t>
            </a:r>
            <a:r>
              <a:rPr lang="en-US" sz="1100" dirty="0" smtClean="0"/>
              <a:t>[11:7]</a:t>
            </a:r>
          </a:p>
        </p:txBody>
      </p:sp>
      <p:sp>
        <p:nvSpPr>
          <p:cNvPr id="488" name="TextBox 487"/>
          <p:cNvSpPr txBox="1"/>
          <p:nvPr/>
        </p:nvSpPr>
        <p:spPr>
          <a:xfrm>
            <a:off x="2971800" y="2266950"/>
            <a:ext cx="619154" cy="169277"/>
          </a:xfrm>
          <a:prstGeom prst="rect">
            <a:avLst/>
          </a:prstGeom>
          <a:noFill/>
        </p:spPr>
        <p:txBody>
          <a:bodyPr wrap="none" lIns="0" tIns="0" rIns="0" bIns="0" rtlCol="0">
            <a:spAutoFit/>
          </a:bodyPr>
          <a:lstStyle/>
          <a:p>
            <a:r>
              <a:rPr lang="en-US" sz="1100" dirty="0" err="1" smtClean="0"/>
              <a:t>inst</a:t>
            </a:r>
            <a:r>
              <a:rPr lang="en-US" sz="1100" dirty="0" smtClean="0"/>
              <a:t>[19:15]</a:t>
            </a:r>
          </a:p>
        </p:txBody>
      </p:sp>
      <p:sp>
        <p:nvSpPr>
          <p:cNvPr id="503" name="TextBox 502"/>
          <p:cNvSpPr txBox="1"/>
          <p:nvPr/>
        </p:nvSpPr>
        <p:spPr>
          <a:xfrm>
            <a:off x="2971800" y="2495550"/>
            <a:ext cx="619154" cy="169277"/>
          </a:xfrm>
          <a:prstGeom prst="rect">
            <a:avLst/>
          </a:prstGeom>
          <a:noFill/>
        </p:spPr>
        <p:txBody>
          <a:bodyPr wrap="none" lIns="0" tIns="0" rIns="0" bIns="0" rtlCol="0">
            <a:spAutoFit/>
          </a:bodyPr>
          <a:lstStyle/>
          <a:p>
            <a:r>
              <a:rPr lang="en-US" sz="1100" dirty="0" err="1" smtClean="0"/>
              <a:t>inst</a:t>
            </a:r>
            <a:r>
              <a:rPr lang="en-US" sz="1100" dirty="0" smtClean="0"/>
              <a:t>[24:20]</a:t>
            </a:r>
          </a:p>
        </p:txBody>
      </p:sp>
      <p:sp>
        <p:nvSpPr>
          <p:cNvPr id="504" name="TextBox 503"/>
          <p:cNvSpPr txBox="1"/>
          <p:nvPr/>
        </p:nvSpPr>
        <p:spPr>
          <a:xfrm>
            <a:off x="2918691" y="3135168"/>
            <a:ext cx="547657" cy="169277"/>
          </a:xfrm>
          <a:prstGeom prst="rect">
            <a:avLst/>
          </a:prstGeom>
          <a:noFill/>
        </p:spPr>
        <p:txBody>
          <a:bodyPr wrap="none" lIns="0" tIns="0" rIns="0" bIns="0" rtlCol="0">
            <a:spAutoFit/>
          </a:bodyPr>
          <a:lstStyle/>
          <a:p>
            <a:r>
              <a:rPr lang="en-US" sz="1100" dirty="0" err="1" smtClean="0"/>
              <a:t>inst</a:t>
            </a:r>
            <a:r>
              <a:rPr lang="en-US" sz="1100" dirty="0" smtClean="0"/>
              <a:t>[31:7]</a:t>
            </a:r>
          </a:p>
        </p:txBody>
      </p:sp>
      <p:cxnSp>
        <p:nvCxnSpPr>
          <p:cNvPr id="513" name="Elbow Connector 512"/>
          <p:cNvCxnSpPr/>
          <p:nvPr/>
        </p:nvCxnSpPr>
        <p:spPr>
          <a:xfrm rot="5400000" flipH="1" flipV="1">
            <a:off x="5310189" y="2446338"/>
            <a:ext cx="584201" cy="377826"/>
          </a:xfrm>
          <a:prstGeom prst="bentConnector3">
            <a:avLst>
              <a:gd name="adj1" fmla="val 10046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7" name="TextBox 526"/>
          <p:cNvSpPr txBox="1"/>
          <p:nvPr/>
        </p:nvSpPr>
        <p:spPr>
          <a:xfrm>
            <a:off x="8250383" y="1416049"/>
            <a:ext cx="282129" cy="169277"/>
          </a:xfrm>
          <a:prstGeom prst="rect">
            <a:avLst/>
          </a:prstGeom>
          <a:noFill/>
        </p:spPr>
        <p:txBody>
          <a:bodyPr wrap="none" lIns="0" tIns="0" rIns="0" bIns="0" rtlCol="0">
            <a:spAutoFit/>
          </a:bodyPr>
          <a:lstStyle/>
          <a:p>
            <a:r>
              <a:rPr lang="en-US" sz="1100" dirty="0" smtClean="0"/>
              <a:t>pc+4</a:t>
            </a:r>
          </a:p>
        </p:txBody>
      </p:sp>
      <p:sp>
        <p:nvSpPr>
          <p:cNvPr id="528" name="TextBox 527"/>
          <p:cNvSpPr txBox="1"/>
          <p:nvPr/>
        </p:nvSpPr>
        <p:spPr>
          <a:xfrm>
            <a:off x="7923646" y="1556904"/>
            <a:ext cx="174057" cy="169277"/>
          </a:xfrm>
          <a:prstGeom prst="rect">
            <a:avLst/>
          </a:prstGeom>
          <a:noFill/>
        </p:spPr>
        <p:txBody>
          <a:bodyPr wrap="none" lIns="0" tIns="0" rIns="0" bIns="0" rtlCol="0">
            <a:spAutoFit/>
          </a:bodyPr>
          <a:lstStyle/>
          <a:p>
            <a:r>
              <a:rPr lang="en-US" sz="1100" dirty="0" err="1" smtClean="0"/>
              <a:t>alu</a:t>
            </a:r>
            <a:endParaRPr lang="en-US" sz="1100" dirty="0" smtClean="0"/>
          </a:p>
        </p:txBody>
      </p:sp>
      <p:sp>
        <p:nvSpPr>
          <p:cNvPr id="529" name="TextBox 528"/>
          <p:cNvSpPr txBox="1"/>
          <p:nvPr/>
        </p:nvSpPr>
        <p:spPr>
          <a:xfrm>
            <a:off x="8029863" y="2355849"/>
            <a:ext cx="334818" cy="169277"/>
          </a:xfrm>
          <a:prstGeom prst="rect">
            <a:avLst/>
          </a:prstGeom>
          <a:noFill/>
        </p:spPr>
        <p:txBody>
          <a:bodyPr wrap="square" lIns="0" tIns="0" rIns="0" bIns="0" rtlCol="0">
            <a:spAutoFit/>
          </a:bodyPr>
          <a:lstStyle/>
          <a:p>
            <a:r>
              <a:rPr lang="en-US" sz="1100" dirty="0" err="1" smtClean="0"/>
              <a:t>mem</a:t>
            </a:r>
            <a:endParaRPr lang="en-US" sz="1100" dirty="0" smtClean="0"/>
          </a:p>
        </p:txBody>
      </p:sp>
      <p:sp>
        <p:nvSpPr>
          <p:cNvPr id="530" name="TextBox 529"/>
          <p:cNvSpPr txBox="1"/>
          <p:nvPr/>
        </p:nvSpPr>
        <p:spPr>
          <a:xfrm>
            <a:off x="8581737" y="2087995"/>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
        <p:nvSpPr>
          <p:cNvPr id="531" name="TextBox 530"/>
          <p:cNvSpPr txBox="1"/>
          <p:nvPr/>
        </p:nvSpPr>
        <p:spPr>
          <a:xfrm>
            <a:off x="813954" y="1859395"/>
            <a:ext cx="208695" cy="169277"/>
          </a:xfrm>
          <a:prstGeom prst="rect">
            <a:avLst/>
          </a:prstGeom>
          <a:noFill/>
        </p:spPr>
        <p:txBody>
          <a:bodyPr wrap="square" lIns="0" tIns="0" rIns="0" bIns="0" rtlCol="0">
            <a:spAutoFit/>
          </a:bodyPr>
          <a:lstStyle/>
          <a:p>
            <a:r>
              <a:rPr lang="en-US" sz="1100" dirty="0" err="1" smtClean="0"/>
              <a:t>alu</a:t>
            </a:r>
            <a:endParaRPr lang="en-US" sz="1100" dirty="0" smtClean="0"/>
          </a:p>
        </p:txBody>
      </p:sp>
      <p:sp>
        <p:nvSpPr>
          <p:cNvPr id="532" name="TextBox 531"/>
          <p:cNvSpPr txBox="1"/>
          <p:nvPr/>
        </p:nvSpPr>
        <p:spPr>
          <a:xfrm>
            <a:off x="701965" y="2151495"/>
            <a:ext cx="282129" cy="169277"/>
          </a:xfrm>
          <a:prstGeom prst="rect">
            <a:avLst/>
          </a:prstGeom>
          <a:noFill/>
        </p:spPr>
        <p:txBody>
          <a:bodyPr wrap="none" lIns="0" tIns="0" rIns="0" bIns="0" rtlCol="0">
            <a:spAutoFit/>
          </a:bodyPr>
          <a:lstStyle/>
          <a:p>
            <a:r>
              <a:rPr lang="en-US" sz="1100" dirty="0" smtClean="0"/>
              <a:t>pc+4</a:t>
            </a:r>
          </a:p>
        </p:txBody>
      </p:sp>
      <p:sp>
        <p:nvSpPr>
          <p:cNvPr id="533" name="TextBox 532"/>
          <p:cNvSpPr txBox="1"/>
          <p:nvPr/>
        </p:nvSpPr>
        <p:spPr>
          <a:xfrm>
            <a:off x="5312006" y="1809750"/>
            <a:ext cx="524162" cy="169277"/>
          </a:xfrm>
          <a:prstGeom prst="rect">
            <a:avLst/>
          </a:prstGeom>
          <a:noFill/>
        </p:spPr>
        <p:txBody>
          <a:bodyPr wrap="square" lIns="0" tIns="0" rIns="0" bIns="0" rtlCol="0">
            <a:spAutoFit/>
          </a:bodyPr>
          <a:lstStyle/>
          <a:p>
            <a:r>
              <a:rPr lang="en-US" sz="1100" dirty="0" err="1" smtClean="0"/>
              <a:t>Reg</a:t>
            </a:r>
            <a:r>
              <a:rPr lang="en-US" sz="1100" dirty="0" smtClean="0"/>
              <a:t>[rs1]</a:t>
            </a:r>
          </a:p>
        </p:txBody>
      </p:sp>
      <p:sp>
        <p:nvSpPr>
          <p:cNvPr id="534" name="TextBox 533"/>
          <p:cNvSpPr txBox="1"/>
          <p:nvPr/>
        </p:nvSpPr>
        <p:spPr>
          <a:xfrm>
            <a:off x="5395683" y="1499281"/>
            <a:ext cx="219362" cy="169277"/>
          </a:xfrm>
          <a:prstGeom prst="rect">
            <a:avLst/>
          </a:prstGeom>
          <a:noFill/>
        </p:spPr>
        <p:txBody>
          <a:bodyPr wrap="square" lIns="0" tIns="0" rIns="0" bIns="0" rtlCol="0">
            <a:spAutoFit/>
          </a:bodyPr>
          <a:lstStyle/>
          <a:p>
            <a:r>
              <a:rPr lang="en-US" sz="1100" dirty="0" smtClean="0"/>
              <a:t>pc</a:t>
            </a:r>
          </a:p>
        </p:txBody>
      </p:sp>
      <p:sp>
        <p:nvSpPr>
          <p:cNvPr id="535" name="TextBox 534"/>
          <p:cNvSpPr txBox="1"/>
          <p:nvPr/>
        </p:nvSpPr>
        <p:spPr>
          <a:xfrm>
            <a:off x="4247574" y="3209059"/>
            <a:ext cx="629226" cy="169277"/>
          </a:xfrm>
          <a:prstGeom prst="rect">
            <a:avLst/>
          </a:prstGeom>
          <a:noFill/>
        </p:spPr>
        <p:txBody>
          <a:bodyPr wrap="square" lIns="0" tIns="0" rIns="0" bIns="0" rtlCol="0">
            <a:spAutoFit/>
          </a:bodyPr>
          <a:lstStyle/>
          <a:p>
            <a:r>
              <a:rPr lang="en-US" sz="1100" dirty="0" err="1" smtClean="0"/>
              <a:t>imm</a:t>
            </a:r>
            <a:r>
              <a:rPr lang="en-US" sz="1100" dirty="0" smtClean="0"/>
              <a:t>[31:0]</a:t>
            </a:r>
          </a:p>
        </p:txBody>
      </p:sp>
      <p:sp>
        <p:nvSpPr>
          <p:cNvPr id="536" name="TextBox 535"/>
          <p:cNvSpPr txBox="1"/>
          <p:nvPr/>
        </p:nvSpPr>
        <p:spPr>
          <a:xfrm>
            <a:off x="5299981" y="2108881"/>
            <a:ext cx="533400" cy="169277"/>
          </a:xfrm>
          <a:prstGeom prst="rect">
            <a:avLst/>
          </a:prstGeom>
          <a:noFill/>
        </p:spPr>
        <p:txBody>
          <a:bodyPr wrap="square" lIns="0" tIns="0" rIns="0" bIns="0" rtlCol="0">
            <a:spAutoFit/>
          </a:bodyPr>
          <a:lstStyle/>
          <a:p>
            <a:r>
              <a:rPr lang="en-US" sz="1100" dirty="0" err="1" smtClean="0"/>
              <a:t>Reg</a:t>
            </a:r>
            <a:r>
              <a:rPr lang="en-US" sz="1100" dirty="0" smtClean="0"/>
              <a:t>[rs2]</a:t>
            </a:r>
          </a:p>
        </p:txBody>
      </p:sp>
      <p:cxnSp>
        <p:nvCxnSpPr>
          <p:cNvPr id="563" name="Elbow Connector 562"/>
          <p:cNvCxnSpPr>
            <a:stCxn id="52" idx="3"/>
          </p:cNvCxnSpPr>
          <p:nvPr/>
        </p:nvCxnSpPr>
        <p:spPr>
          <a:xfrm flipV="1">
            <a:off x="4044974" y="2571750"/>
            <a:ext cx="1746226" cy="825788"/>
          </a:xfrm>
          <a:prstGeom prst="bentConnector3">
            <a:avLst>
              <a:gd name="adj1" fmla="val 8344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9" name="Rectangle 568"/>
          <p:cNvSpPr/>
          <p:nvPr/>
        </p:nvSpPr>
        <p:spPr>
          <a:xfrm>
            <a:off x="838200" y="4019550"/>
            <a:ext cx="7868227" cy="715818"/>
          </a:xfrm>
          <a:prstGeom prst="rect">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3" name="TextBox 522"/>
          <p:cNvSpPr txBox="1"/>
          <p:nvPr/>
        </p:nvSpPr>
        <p:spPr>
          <a:xfrm>
            <a:off x="2590800" y="4078873"/>
            <a:ext cx="547657" cy="169277"/>
          </a:xfrm>
          <a:prstGeom prst="rect">
            <a:avLst/>
          </a:prstGeom>
          <a:noFill/>
        </p:spPr>
        <p:txBody>
          <a:bodyPr wrap="none" lIns="0" tIns="0" rIns="0" bIns="0" rtlCol="0">
            <a:spAutoFit/>
          </a:bodyPr>
          <a:lstStyle/>
          <a:p>
            <a:r>
              <a:rPr lang="en-US" sz="1100" dirty="0" err="1" smtClean="0"/>
              <a:t>inst</a:t>
            </a:r>
            <a:r>
              <a:rPr lang="en-US" sz="1100" dirty="0" smtClean="0"/>
              <a:t>[31:0]</a:t>
            </a:r>
          </a:p>
        </p:txBody>
      </p:sp>
      <p:sp>
        <p:nvSpPr>
          <p:cNvPr id="582" name="TextBox 581"/>
          <p:cNvSpPr txBox="1"/>
          <p:nvPr/>
        </p:nvSpPr>
        <p:spPr>
          <a:xfrm>
            <a:off x="3429000" y="4095750"/>
            <a:ext cx="428290" cy="169277"/>
          </a:xfrm>
          <a:prstGeom prst="rect">
            <a:avLst/>
          </a:prstGeom>
          <a:noFill/>
        </p:spPr>
        <p:txBody>
          <a:bodyPr wrap="none" lIns="0" tIns="0" rIns="0" bIns="0" rtlCol="0">
            <a:spAutoFit/>
          </a:bodyPr>
          <a:lstStyle/>
          <a:p>
            <a:r>
              <a:rPr lang="en-US" sz="1100" dirty="0" err="1" smtClean="0"/>
              <a:t>ImmSel</a:t>
            </a:r>
            <a:endParaRPr lang="en-US" sz="1100" dirty="0" smtClean="0"/>
          </a:p>
        </p:txBody>
      </p:sp>
      <p:sp>
        <p:nvSpPr>
          <p:cNvPr id="583" name="TextBox 582"/>
          <p:cNvSpPr txBox="1"/>
          <p:nvPr/>
        </p:nvSpPr>
        <p:spPr>
          <a:xfrm>
            <a:off x="3962400" y="4095750"/>
            <a:ext cx="481671" cy="169277"/>
          </a:xfrm>
          <a:prstGeom prst="rect">
            <a:avLst/>
          </a:prstGeom>
          <a:noFill/>
        </p:spPr>
        <p:txBody>
          <a:bodyPr wrap="none" lIns="0" tIns="0" rIns="0" bIns="0" rtlCol="0">
            <a:spAutoFit/>
          </a:bodyPr>
          <a:lstStyle/>
          <a:p>
            <a:r>
              <a:rPr lang="en-US" sz="1100" dirty="0" err="1" smtClean="0"/>
              <a:t>RegWEn</a:t>
            </a:r>
            <a:endParaRPr lang="en-US" sz="1100" dirty="0" smtClean="0"/>
          </a:p>
        </p:txBody>
      </p:sp>
      <p:sp>
        <p:nvSpPr>
          <p:cNvPr id="584" name="TextBox 583"/>
          <p:cNvSpPr txBox="1"/>
          <p:nvPr/>
        </p:nvSpPr>
        <p:spPr>
          <a:xfrm>
            <a:off x="4572000" y="4095750"/>
            <a:ext cx="290532" cy="169277"/>
          </a:xfrm>
          <a:prstGeom prst="rect">
            <a:avLst/>
          </a:prstGeom>
          <a:noFill/>
        </p:spPr>
        <p:txBody>
          <a:bodyPr wrap="none" lIns="0" tIns="0" rIns="0" bIns="0" rtlCol="0">
            <a:spAutoFit/>
          </a:bodyPr>
          <a:lstStyle/>
          <a:p>
            <a:r>
              <a:rPr lang="en-US" sz="1100" dirty="0" err="1" smtClean="0"/>
              <a:t>BrUn</a:t>
            </a:r>
            <a:endParaRPr lang="en-US" sz="1100" dirty="0" smtClean="0"/>
          </a:p>
        </p:txBody>
      </p:sp>
      <p:sp>
        <p:nvSpPr>
          <p:cNvPr id="585" name="TextBox 584"/>
          <p:cNvSpPr txBox="1"/>
          <p:nvPr/>
        </p:nvSpPr>
        <p:spPr>
          <a:xfrm>
            <a:off x="4876800" y="4095750"/>
            <a:ext cx="268904" cy="169277"/>
          </a:xfrm>
          <a:prstGeom prst="rect">
            <a:avLst/>
          </a:prstGeom>
          <a:noFill/>
        </p:spPr>
        <p:txBody>
          <a:bodyPr wrap="none" lIns="0" tIns="0" rIns="0" bIns="0" rtlCol="0">
            <a:spAutoFit/>
          </a:bodyPr>
          <a:lstStyle/>
          <a:p>
            <a:r>
              <a:rPr lang="en-US" sz="1100" dirty="0" err="1" smtClean="0"/>
              <a:t>BrEq</a:t>
            </a:r>
            <a:endParaRPr lang="en-US" sz="1100" dirty="0" smtClean="0"/>
          </a:p>
        </p:txBody>
      </p:sp>
      <p:sp>
        <p:nvSpPr>
          <p:cNvPr id="586" name="TextBox 585"/>
          <p:cNvSpPr txBox="1"/>
          <p:nvPr/>
        </p:nvSpPr>
        <p:spPr>
          <a:xfrm>
            <a:off x="5181600" y="4095750"/>
            <a:ext cx="253957" cy="169277"/>
          </a:xfrm>
          <a:prstGeom prst="rect">
            <a:avLst/>
          </a:prstGeom>
          <a:noFill/>
        </p:spPr>
        <p:txBody>
          <a:bodyPr wrap="none" lIns="0" tIns="0" rIns="0" bIns="0" rtlCol="0">
            <a:spAutoFit/>
          </a:bodyPr>
          <a:lstStyle/>
          <a:p>
            <a:r>
              <a:rPr lang="en-US" sz="1100" dirty="0" err="1" smtClean="0"/>
              <a:t>BrLT</a:t>
            </a:r>
            <a:endParaRPr lang="en-US" sz="1100" dirty="0" smtClean="0"/>
          </a:p>
        </p:txBody>
      </p:sp>
      <p:sp>
        <p:nvSpPr>
          <p:cNvPr id="587" name="TextBox 586"/>
          <p:cNvSpPr txBox="1"/>
          <p:nvPr/>
        </p:nvSpPr>
        <p:spPr>
          <a:xfrm>
            <a:off x="5943600" y="4095750"/>
            <a:ext cx="248998" cy="169277"/>
          </a:xfrm>
          <a:prstGeom prst="rect">
            <a:avLst/>
          </a:prstGeom>
          <a:noFill/>
        </p:spPr>
        <p:txBody>
          <a:bodyPr wrap="none" lIns="0" tIns="0" rIns="0" bIns="0" rtlCol="0">
            <a:spAutoFit/>
          </a:bodyPr>
          <a:lstStyle/>
          <a:p>
            <a:r>
              <a:rPr lang="en-US" sz="1100" dirty="0" err="1" smtClean="0"/>
              <a:t>ASel</a:t>
            </a:r>
            <a:endParaRPr lang="en-US" sz="1100" dirty="0" smtClean="0"/>
          </a:p>
        </p:txBody>
      </p:sp>
      <p:sp>
        <p:nvSpPr>
          <p:cNvPr id="588" name="TextBox 587"/>
          <p:cNvSpPr txBox="1"/>
          <p:nvPr/>
        </p:nvSpPr>
        <p:spPr>
          <a:xfrm>
            <a:off x="5638800" y="4095750"/>
            <a:ext cx="244107" cy="169277"/>
          </a:xfrm>
          <a:prstGeom prst="rect">
            <a:avLst/>
          </a:prstGeom>
          <a:noFill/>
        </p:spPr>
        <p:txBody>
          <a:bodyPr wrap="none" lIns="0" tIns="0" rIns="0" bIns="0" rtlCol="0">
            <a:spAutoFit/>
          </a:bodyPr>
          <a:lstStyle/>
          <a:p>
            <a:r>
              <a:rPr lang="en-US" sz="1100" dirty="0" err="1" smtClean="0"/>
              <a:t>BSel</a:t>
            </a:r>
            <a:endParaRPr lang="en-US" sz="1100" dirty="0" smtClean="0"/>
          </a:p>
        </p:txBody>
      </p:sp>
      <p:sp>
        <p:nvSpPr>
          <p:cNvPr id="589" name="TextBox 588"/>
          <p:cNvSpPr txBox="1"/>
          <p:nvPr/>
        </p:nvSpPr>
        <p:spPr>
          <a:xfrm>
            <a:off x="6324600" y="4095750"/>
            <a:ext cx="398810" cy="169277"/>
          </a:xfrm>
          <a:prstGeom prst="rect">
            <a:avLst/>
          </a:prstGeom>
          <a:noFill/>
        </p:spPr>
        <p:txBody>
          <a:bodyPr wrap="none" lIns="0" tIns="0" rIns="0" bIns="0" rtlCol="0">
            <a:spAutoFit/>
          </a:bodyPr>
          <a:lstStyle/>
          <a:p>
            <a:r>
              <a:rPr lang="en-US" sz="1100" dirty="0" err="1" smtClean="0"/>
              <a:t>ALUSel</a:t>
            </a:r>
            <a:endParaRPr lang="en-US" sz="1100" dirty="0" smtClean="0"/>
          </a:p>
        </p:txBody>
      </p:sp>
      <p:sp>
        <p:nvSpPr>
          <p:cNvPr id="591" name="TextBox 590"/>
          <p:cNvSpPr txBox="1"/>
          <p:nvPr/>
        </p:nvSpPr>
        <p:spPr>
          <a:xfrm>
            <a:off x="6934200" y="4095750"/>
            <a:ext cx="512961" cy="169277"/>
          </a:xfrm>
          <a:prstGeom prst="rect">
            <a:avLst/>
          </a:prstGeom>
          <a:noFill/>
        </p:spPr>
        <p:txBody>
          <a:bodyPr wrap="none" lIns="0" tIns="0" rIns="0" bIns="0" rtlCol="0">
            <a:spAutoFit/>
          </a:bodyPr>
          <a:lstStyle/>
          <a:p>
            <a:r>
              <a:rPr lang="en-US" sz="1100" dirty="0" err="1" smtClean="0"/>
              <a:t>MemRW</a:t>
            </a:r>
            <a:endParaRPr lang="en-US" sz="1100" dirty="0" smtClean="0"/>
          </a:p>
        </p:txBody>
      </p:sp>
      <p:sp>
        <p:nvSpPr>
          <p:cNvPr id="593" name="TextBox 592"/>
          <p:cNvSpPr txBox="1"/>
          <p:nvPr/>
        </p:nvSpPr>
        <p:spPr>
          <a:xfrm>
            <a:off x="8229600" y="4095750"/>
            <a:ext cx="369605" cy="169277"/>
          </a:xfrm>
          <a:prstGeom prst="rect">
            <a:avLst/>
          </a:prstGeom>
          <a:noFill/>
        </p:spPr>
        <p:txBody>
          <a:bodyPr wrap="none" lIns="0" tIns="0" rIns="0" bIns="0" rtlCol="0">
            <a:spAutoFit/>
          </a:bodyPr>
          <a:lstStyle/>
          <a:p>
            <a:r>
              <a:rPr lang="en-US" sz="1100" dirty="0" err="1" smtClean="0"/>
              <a:t>WBSel</a:t>
            </a:r>
            <a:endParaRPr lang="en-US" sz="1100" dirty="0" smtClean="0"/>
          </a:p>
        </p:txBody>
      </p:sp>
      <p:sp>
        <p:nvSpPr>
          <p:cNvPr id="594" name="TextBox 593"/>
          <p:cNvSpPr txBox="1"/>
          <p:nvPr/>
        </p:nvSpPr>
        <p:spPr>
          <a:xfrm>
            <a:off x="990600" y="4095750"/>
            <a:ext cx="315466" cy="169277"/>
          </a:xfrm>
          <a:prstGeom prst="rect">
            <a:avLst/>
          </a:prstGeom>
          <a:noFill/>
        </p:spPr>
        <p:txBody>
          <a:bodyPr wrap="none" lIns="0" tIns="0" rIns="0" bIns="0" rtlCol="0">
            <a:spAutoFit/>
          </a:bodyPr>
          <a:lstStyle/>
          <a:p>
            <a:r>
              <a:rPr lang="en-US" sz="1100" dirty="0" err="1" smtClean="0"/>
              <a:t>PCSel</a:t>
            </a:r>
            <a:endParaRPr lang="en-US" sz="1100" dirty="0" smtClean="0"/>
          </a:p>
        </p:txBody>
      </p:sp>
      <p:sp>
        <p:nvSpPr>
          <p:cNvPr id="596" name="TextBox 595"/>
          <p:cNvSpPr txBox="1"/>
          <p:nvPr/>
        </p:nvSpPr>
        <p:spPr>
          <a:xfrm>
            <a:off x="3406447" y="1657350"/>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Tree>
    <p:extLst>
      <p:ext uri="{BB962C8B-B14F-4D97-AF65-F5344CB8AC3E}">
        <p14:creationId xmlns:p14="http://schemas.microsoft.com/office/powerpoint/2010/main" val="37288749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Pipelining with RISC-V</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50</a:t>
            </a:fld>
            <a:endParaRPr lang="en-US"/>
          </a:p>
        </p:txBody>
      </p:sp>
      <p:sp>
        <p:nvSpPr>
          <p:cNvPr id="16" name="TextBox 15"/>
          <p:cNvSpPr txBox="1"/>
          <p:nvPr/>
        </p:nvSpPr>
        <p:spPr>
          <a:xfrm>
            <a:off x="1553110" y="1247821"/>
            <a:ext cx="1392479" cy="369332"/>
          </a:xfrm>
          <a:prstGeom prst="rect">
            <a:avLst/>
          </a:prstGeom>
          <a:noFill/>
        </p:spPr>
        <p:txBody>
          <a:bodyPr wrap="none" rtlCol="0">
            <a:spAutoFit/>
          </a:bodyPr>
          <a:lstStyle/>
          <a:p>
            <a:r>
              <a:rPr lang="en-US" dirty="0" smtClean="0"/>
              <a:t>add t0, t1, t2</a:t>
            </a:r>
            <a:endParaRPr lang="en-US" dirty="0"/>
          </a:p>
        </p:txBody>
      </p:sp>
      <p:sp>
        <p:nvSpPr>
          <p:cNvPr id="17" name="TextBox 16"/>
          <p:cNvSpPr txBox="1"/>
          <p:nvPr/>
        </p:nvSpPr>
        <p:spPr>
          <a:xfrm>
            <a:off x="1553110" y="1800591"/>
            <a:ext cx="1241558" cy="369332"/>
          </a:xfrm>
          <a:prstGeom prst="rect">
            <a:avLst/>
          </a:prstGeom>
          <a:noFill/>
        </p:spPr>
        <p:txBody>
          <a:bodyPr wrap="none" rtlCol="0">
            <a:spAutoFit/>
          </a:bodyPr>
          <a:lstStyle/>
          <a:p>
            <a:r>
              <a:rPr lang="en-US" dirty="0" smtClean="0"/>
              <a:t>or t3, t4, t5</a:t>
            </a:r>
            <a:endParaRPr lang="en-US" dirty="0"/>
          </a:p>
        </p:txBody>
      </p:sp>
      <p:sp>
        <p:nvSpPr>
          <p:cNvPr id="18" name="TextBox 17"/>
          <p:cNvSpPr txBox="1"/>
          <p:nvPr/>
        </p:nvSpPr>
        <p:spPr>
          <a:xfrm>
            <a:off x="1553110" y="2382495"/>
            <a:ext cx="1235585" cy="369332"/>
          </a:xfrm>
          <a:prstGeom prst="rect">
            <a:avLst/>
          </a:prstGeom>
          <a:noFill/>
        </p:spPr>
        <p:txBody>
          <a:bodyPr wrap="none" rtlCol="0">
            <a:spAutoFit/>
          </a:bodyPr>
          <a:lstStyle/>
          <a:p>
            <a:r>
              <a:rPr lang="en-US" dirty="0" err="1" smtClean="0"/>
              <a:t>sll</a:t>
            </a:r>
            <a:r>
              <a:rPr lang="en-US" dirty="0" smtClean="0"/>
              <a:t> t6, t0, t3</a:t>
            </a:r>
            <a:endParaRPr lang="en-US" dirty="0"/>
          </a:p>
        </p:txBody>
      </p:sp>
      <p:cxnSp>
        <p:nvCxnSpPr>
          <p:cNvPr id="22" name="Straight Arrow Connector 21"/>
          <p:cNvCxnSpPr/>
          <p:nvPr/>
        </p:nvCxnSpPr>
        <p:spPr>
          <a:xfrm>
            <a:off x="3488133" y="1031357"/>
            <a:ext cx="2997327" cy="0"/>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229811" y="1247821"/>
            <a:ext cx="0" cy="1483955"/>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97032" y="2689534"/>
            <a:ext cx="562329" cy="338554"/>
          </a:xfrm>
          <a:prstGeom prst="rect">
            <a:avLst/>
          </a:prstGeom>
          <a:noFill/>
        </p:spPr>
        <p:txBody>
          <a:bodyPr wrap="none" rtlCol="0">
            <a:spAutoFit/>
          </a:bodyPr>
          <a:lstStyle/>
          <a:p>
            <a:r>
              <a:rPr lang="en-US" sz="1600" i="1" dirty="0" err="1" smtClean="0">
                <a:solidFill>
                  <a:srgbClr val="92D050"/>
                </a:solidFill>
              </a:rPr>
              <a:t>t</a:t>
            </a:r>
            <a:r>
              <a:rPr lang="en-US" sz="1600" i="1" baseline="-25000" dirty="0" err="1" smtClean="0">
                <a:solidFill>
                  <a:srgbClr val="92D050"/>
                </a:solidFill>
              </a:rPr>
              <a:t>cycle</a:t>
            </a:r>
            <a:endParaRPr lang="en-US" sz="1600" i="1" baseline="-25000" dirty="0">
              <a:solidFill>
                <a:srgbClr val="92D050"/>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2405" y="1154194"/>
            <a:ext cx="2711628" cy="512312"/>
          </a:xfrm>
          <a:prstGeom prst="rect">
            <a:avLst/>
          </a:prstGeom>
        </p:spPr>
      </p:pic>
      <p:pic>
        <p:nvPicPr>
          <p:cNvPr id="32"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3960" y="1701715"/>
            <a:ext cx="2711628" cy="512312"/>
          </a:xfrm>
          <a:prstGeom prst="rect">
            <a:avLst/>
          </a:prstGeom>
        </p:spPr>
      </p:pic>
      <p:pic>
        <p:nvPicPr>
          <p:cNvPr id="34" name="Picture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274" y="2264839"/>
            <a:ext cx="2711628" cy="512312"/>
          </a:xfrm>
          <a:prstGeom prst="rect">
            <a:avLst/>
          </a:prstGeom>
        </p:spPr>
      </p:pic>
      <p:sp>
        <p:nvSpPr>
          <p:cNvPr id="30" name="TextBox 29"/>
          <p:cNvSpPr txBox="1"/>
          <p:nvPr/>
        </p:nvSpPr>
        <p:spPr>
          <a:xfrm rot="5400000">
            <a:off x="-171296" y="1812877"/>
            <a:ext cx="2145953" cy="369332"/>
          </a:xfrm>
          <a:prstGeom prst="rect">
            <a:avLst/>
          </a:prstGeom>
          <a:noFill/>
        </p:spPr>
        <p:txBody>
          <a:bodyPr wrap="none" rtlCol="0">
            <a:spAutoFit/>
          </a:bodyPr>
          <a:lstStyle/>
          <a:p>
            <a:r>
              <a:rPr lang="en-US" smtClean="0">
                <a:solidFill>
                  <a:srgbClr val="3064C0"/>
                </a:solidFill>
              </a:rPr>
              <a:t>instruction sequence</a:t>
            </a:r>
            <a:endParaRPr lang="en-US">
              <a:solidFill>
                <a:srgbClr val="3064C0"/>
              </a:solidFill>
            </a:endParaRPr>
          </a:p>
        </p:txBody>
      </p:sp>
      <p:grpSp>
        <p:nvGrpSpPr>
          <p:cNvPr id="46" name="Group 45"/>
          <p:cNvGrpSpPr/>
          <p:nvPr/>
        </p:nvGrpSpPr>
        <p:grpSpPr>
          <a:xfrm>
            <a:off x="4092221" y="1048138"/>
            <a:ext cx="598311" cy="1747139"/>
            <a:chOff x="3527776" y="4071280"/>
            <a:chExt cx="598311" cy="2329519"/>
          </a:xfrm>
        </p:grpSpPr>
        <p:cxnSp>
          <p:nvCxnSpPr>
            <p:cNvPr id="23" name="Straight Arrow Connector 22"/>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690532" y="1048138"/>
            <a:ext cx="598311" cy="1747139"/>
            <a:chOff x="3527776" y="4071280"/>
            <a:chExt cx="598311" cy="2329519"/>
          </a:xfrm>
        </p:grpSpPr>
        <p:cxnSp>
          <p:nvCxnSpPr>
            <p:cNvPr id="48" name="Straight Arrow Connector 47"/>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88842" y="1048137"/>
            <a:ext cx="598311" cy="1747139"/>
            <a:chOff x="3527776" y="4071280"/>
            <a:chExt cx="598311" cy="2329519"/>
          </a:xfrm>
        </p:grpSpPr>
        <p:cxnSp>
          <p:nvCxnSpPr>
            <p:cNvPr id="51" name="Straight Arrow Connector 50"/>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5887151" y="936844"/>
            <a:ext cx="598311" cy="1858432"/>
            <a:chOff x="3527776" y="3922890"/>
            <a:chExt cx="598311" cy="2477909"/>
          </a:xfrm>
        </p:grpSpPr>
        <p:cxnSp>
          <p:nvCxnSpPr>
            <p:cNvPr id="54" name="Straight Arrow Connector 53"/>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26087" y="3922890"/>
              <a:ext cx="0" cy="247790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6485460" y="1048137"/>
            <a:ext cx="598311" cy="1747139"/>
            <a:chOff x="3527776" y="4071280"/>
            <a:chExt cx="598311" cy="2329519"/>
          </a:xfrm>
        </p:grpSpPr>
        <p:cxnSp>
          <p:nvCxnSpPr>
            <p:cNvPr id="57" name="Straight Arrow Connector 56"/>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7078129" y="1046853"/>
            <a:ext cx="598311" cy="1747139"/>
            <a:chOff x="3527776" y="4071280"/>
            <a:chExt cx="598311" cy="2329519"/>
          </a:xfrm>
        </p:grpSpPr>
        <p:cxnSp>
          <p:nvCxnSpPr>
            <p:cNvPr id="60" name="Straight Arrow Connector 59"/>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493909" y="1046853"/>
            <a:ext cx="598311" cy="1747139"/>
            <a:chOff x="3527776" y="4071280"/>
            <a:chExt cx="598311" cy="2329519"/>
          </a:xfrm>
        </p:grpSpPr>
        <p:cxnSp>
          <p:nvCxnSpPr>
            <p:cNvPr id="63" name="Straight Arrow Connector 62"/>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a:off x="3488132" y="936844"/>
            <a:ext cx="0" cy="185714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56790" y="709196"/>
            <a:ext cx="882261" cy="338554"/>
          </a:xfrm>
          <a:prstGeom prst="rect">
            <a:avLst/>
          </a:prstGeom>
          <a:noFill/>
        </p:spPr>
        <p:txBody>
          <a:bodyPr wrap="none" rtlCol="0">
            <a:spAutoFit/>
          </a:bodyPr>
          <a:lstStyle/>
          <a:p>
            <a:r>
              <a:rPr lang="en-US" sz="1600" i="1" dirty="0" err="1" smtClean="0">
                <a:solidFill>
                  <a:srgbClr val="92D050"/>
                </a:solidFill>
              </a:rPr>
              <a:t>t</a:t>
            </a:r>
            <a:r>
              <a:rPr lang="en-US" sz="1600" i="1" baseline="-25000" dirty="0" err="1" smtClean="0">
                <a:solidFill>
                  <a:srgbClr val="92D050"/>
                </a:solidFill>
              </a:rPr>
              <a:t>instruction</a:t>
            </a:r>
            <a:endParaRPr lang="en-US" sz="1600" i="1" baseline="-25000" dirty="0">
              <a:solidFill>
                <a:srgbClr val="92D05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51847899"/>
              </p:ext>
            </p:extLst>
          </p:nvPr>
        </p:nvGraphicFramePr>
        <p:xfrm>
          <a:off x="222251" y="3040856"/>
          <a:ext cx="8628063" cy="1691639"/>
        </p:xfrm>
        <a:graphic>
          <a:graphicData uri="http://schemas.openxmlformats.org/drawingml/2006/table">
            <a:tbl>
              <a:tblPr firstRow="1" bandRow="1">
                <a:tableStyleId>{5C22544A-7EE6-4342-B048-85BDC9FD1C3A}</a:tableStyleId>
              </a:tblPr>
              <a:tblGrid>
                <a:gridCol w="2876021"/>
                <a:gridCol w="2876021"/>
                <a:gridCol w="2876021"/>
              </a:tblGrid>
              <a:tr h="278130">
                <a:tc>
                  <a:txBody>
                    <a:bodyPr/>
                    <a:lstStyle/>
                    <a:p>
                      <a:endParaRPr lang="en-US" sz="1400" dirty="0"/>
                    </a:p>
                  </a:txBody>
                  <a:tcPr marT="34290" marB="34290"/>
                </a:tc>
                <a:tc>
                  <a:txBody>
                    <a:bodyPr/>
                    <a:lstStyle/>
                    <a:p>
                      <a:pPr algn="ctr"/>
                      <a:r>
                        <a:rPr lang="en-US" sz="1400" dirty="0" smtClean="0"/>
                        <a:t>Single</a:t>
                      </a:r>
                      <a:r>
                        <a:rPr lang="en-US" sz="1400" baseline="0" dirty="0" smtClean="0"/>
                        <a:t> Cycle</a:t>
                      </a:r>
                      <a:endParaRPr lang="en-US" sz="1400" dirty="0"/>
                    </a:p>
                  </a:txBody>
                  <a:tcPr marT="34290" marB="34290"/>
                </a:tc>
                <a:tc>
                  <a:txBody>
                    <a:bodyPr/>
                    <a:lstStyle/>
                    <a:p>
                      <a:pPr algn="ctr"/>
                      <a:r>
                        <a:rPr lang="en-US" sz="1400" dirty="0" smtClean="0"/>
                        <a:t>Pipelining</a:t>
                      </a:r>
                      <a:endParaRPr lang="en-US" sz="1400" dirty="0"/>
                    </a:p>
                  </a:txBody>
                  <a:tcPr marT="34290" marB="34290"/>
                </a:tc>
              </a:tr>
              <a:tr h="278130">
                <a:tc>
                  <a:txBody>
                    <a:bodyPr/>
                    <a:lstStyle/>
                    <a:p>
                      <a:r>
                        <a:rPr lang="en-US" sz="1400" i="0" baseline="0" dirty="0" smtClean="0"/>
                        <a:t>Timing</a:t>
                      </a:r>
                      <a:endParaRPr lang="en-US" sz="1400" i="1" baseline="-2500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baseline="0" dirty="0" smtClean="0"/>
                        <a:t> </a:t>
                      </a:r>
                      <a:r>
                        <a:rPr lang="en-US" sz="1400" i="1" baseline="0" dirty="0" err="1" smtClean="0"/>
                        <a:t>t</a:t>
                      </a:r>
                      <a:r>
                        <a:rPr lang="en-US" sz="1400" i="1" baseline="-25000" dirty="0" err="1" smtClean="0"/>
                        <a:t>step</a:t>
                      </a:r>
                      <a:r>
                        <a:rPr lang="en-US" sz="1400" dirty="0" smtClean="0"/>
                        <a:t> = 100 … 200 </a:t>
                      </a:r>
                      <a:r>
                        <a:rPr lang="en-US" sz="1400" dirty="0" err="1" smtClean="0"/>
                        <a:t>ps</a:t>
                      </a:r>
                      <a:endParaRPr lang="en-US" sz="140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baseline="0" dirty="0" smtClean="0"/>
                        <a:t> </a:t>
                      </a:r>
                      <a:r>
                        <a:rPr lang="en-US" sz="1400" i="1" baseline="0" dirty="0" err="1" smtClean="0"/>
                        <a:t>t</a:t>
                      </a:r>
                      <a:r>
                        <a:rPr lang="en-US" sz="1400" i="1" baseline="-25000" dirty="0" err="1" smtClean="0"/>
                        <a:t>cycle</a:t>
                      </a:r>
                      <a:r>
                        <a:rPr lang="en-US" sz="1400" dirty="0" smtClean="0"/>
                        <a:t> = 200 </a:t>
                      </a:r>
                      <a:r>
                        <a:rPr lang="en-US" sz="1400" dirty="0" err="1" smtClean="0"/>
                        <a:t>ps</a:t>
                      </a:r>
                      <a:endParaRPr lang="en-US" sz="1400" dirty="0"/>
                    </a:p>
                  </a:txBody>
                  <a:tcPr marT="34290" marB="34290"/>
                </a:tc>
              </a:tr>
              <a:tr h="278130">
                <a:tc>
                  <a:txBody>
                    <a:bodyPr/>
                    <a:lstStyle/>
                    <a:p>
                      <a:endParaRPr lang="en-US" sz="1400" i="1" baseline="-25000" dirty="0"/>
                    </a:p>
                  </a:txBody>
                  <a:tcPr marT="34290" marB="34290"/>
                </a:tc>
                <a:tc>
                  <a:txBody>
                    <a:bodyPr/>
                    <a:lstStyle/>
                    <a:p>
                      <a:pPr algn="ctr"/>
                      <a:r>
                        <a:rPr lang="en-US" sz="1400" dirty="0" smtClean="0"/>
                        <a:t>Register</a:t>
                      </a:r>
                      <a:r>
                        <a:rPr lang="en-US" sz="1400" baseline="0" dirty="0" smtClean="0"/>
                        <a:t> access only 100 </a:t>
                      </a:r>
                      <a:r>
                        <a:rPr lang="en-US" sz="1400" baseline="0" dirty="0" err="1" smtClean="0"/>
                        <a:t>ps</a:t>
                      </a:r>
                      <a:endParaRPr lang="en-US" sz="1400" dirty="0"/>
                    </a:p>
                  </a:txBody>
                  <a:tcPr marT="34290" marB="34290"/>
                </a:tc>
                <a:tc>
                  <a:txBody>
                    <a:bodyPr/>
                    <a:lstStyle/>
                    <a:p>
                      <a:pPr algn="ctr"/>
                      <a:r>
                        <a:rPr lang="en-US" sz="1400" dirty="0" smtClean="0"/>
                        <a:t>All cycles same length</a:t>
                      </a:r>
                      <a:endParaRPr lang="en-US" sz="1400" dirty="0"/>
                    </a:p>
                  </a:txBody>
                  <a:tcPr marT="34290" marB="34290"/>
                </a:tc>
              </a:tr>
              <a:tr h="278130">
                <a:tc>
                  <a:txBody>
                    <a:bodyPr/>
                    <a:lstStyle/>
                    <a:p>
                      <a:r>
                        <a:rPr lang="en-US" sz="1400" dirty="0" smtClean="0"/>
                        <a:t>Instruction</a:t>
                      </a:r>
                      <a:r>
                        <a:rPr lang="en-US" sz="1400" baseline="0" dirty="0" smtClean="0"/>
                        <a:t> time, </a:t>
                      </a:r>
                      <a:r>
                        <a:rPr lang="en-US" sz="1400" i="1" baseline="0" dirty="0" err="1" smtClean="0"/>
                        <a:t>t</a:t>
                      </a:r>
                      <a:r>
                        <a:rPr lang="en-US" sz="1400" i="1" baseline="-25000" dirty="0" err="1" smtClean="0"/>
                        <a:t>instruction</a:t>
                      </a:r>
                      <a:endParaRPr lang="en-US" sz="1400" i="1" baseline="-25000" dirty="0"/>
                    </a:p>
                  </a:txBody>
                  <a:tcPr marT="34290" marB="34290"/>
                </a:tc>
                <a:tc>
                  <a:txBody>
                    <a:bodyPr/>
                    <a:lstStyle/>
                    <a:p>
                      <a:pPr algn="ctr"/>
                      <a:r>
                        <a:rPr lang="en-US" sz="1400" i="1" baseline="0" dirty="0" smtClean="0"/>
                        <a:t>= </a:t>
                      </a:r>
                      <a:r>
                        <a:rPr lang="en-US" sz="1400" i="1" baseline="0" dirty="0" err="1" smtClean="0"/>
                        <a:t>t</a:t>
                      </a:r>
                      <a:r>
                        <a:rPr lang="en-US" sz="1400" i="1" baseline="-25000" dirty="0" err="1" smtClean="0"/>
                        <a:t>cycle</a:t>
                      </a:r>
                      <a:r>
                        <a:rPr lang="en-US" sz="1400" dirty="0" smtClean="0"/>
                        <a:t> = 800 </a:t>
                      </a:r>
                      <a:r>
                        <a:rPr lang="en-US" sz="1400" dirty="0" err="1" smtClean="0"/>
                        <a:t>ps</a:t>
                      </a:r>
                      <a:endParaRPr lang="en-US" sz="1400" dirty="0"/>
                    </a:p>
                  </a:txBody>
                  <a:tcPr marT="34290" marB="34290"/>
                </a:tc>
                <a:tc>
                  <a:txBody>
                    <a:bodyPr/>
                    <a:lstStyle/>
                    <a:p>
                      <a:pPr algn="ctr"/>
                      <a:r>
                        <a:rPr lang="en-US" sz="1400" dirty="0" smtClean="0">
                          <a:solidFill>
                            <a:srgbClr val="FF0000"/>
                          </a:solidFill>
                        </a:rPr>
                        <a:t>1000 </a:t>
                      </a:r>
                      <a:r>
                        <a:rPr lang="en-US" sz="1400" dirty="0" err="1" smtClean="0">
                          <a:solidFill>
                            <a:srgbClr val="FF0000"/>
                          </a:solidFill>
                        </a:rPr>
                        <a:t>ps</a:t>
                      </a:r>
                      <a:endParaRPr lang="en-US" sz="1400" dirty="0">
                        <a:solidFill>
                          <a:srgbClr val="FF0000"/>
                        </a:solidFill>
                      </a:endParaRPr>
                    </a:p>
                  </a:txBody>
                  <a:tcPr marT="34290" marB="34290"/>
                </a:tc>
              </a:tr>
              <a:tr h="278130">
                <a:tc>
                  <a:txBody>
                    <a:bodyPr/>
                    <a:lstStyle/>
                    <a:p>
                      <a:r>
                        <a:rPr lang="en-US" sz="1400" dirty="0" smtClean="0"/>
                        <a:t>Clock rate, </a:t>
                      </a:r>
                      <a:r>
                        <a:rPr lang="en-US" sz="1400" i="1" dirty="0" smtClean="0"/>
                        <a:t>f</a:t>
                      </a:r>
                      <a:r>
                        <a:rPr lang="en-US" sz="1400" i="1" baseline="-25000" dirty="0" smtClean="0"/>
                        <a:t>s</a:t>
                      </a:r>
                      <a:endParaRPr lang="en-US" sz="1400" i="1" baseline="-25000" dirty="0"/>
                    </a:p>
                  </a:txBody>
                  <a:tcPr marT="34290" marB="34290"/>
                </a:tc>
                <a:tc>
                  <a:txBody>
                    <a:bodyPr/>
                    <a:lstStyle/>
                    <a:p>
                      <a:pPr algn="ctr"/>
                      <a:r>
                        <a:rPr lang="en-US" sz="1400" dirty="0" smtClean="0"/>
                        <a:t>1/800 </a:t>
                      </a:r>
                      <a:r>
                        <a:rPr lang="en-US" sz="1400" dirty="0" err="1" smtClean="0"/>
                        <a:t>ps</a:t>
                      </a:r>
                      <a:r>
                        <a:rPr lang="en-US" sz="1400" dirty="0" smtClean="0"/>
                        <a:t> = 1.25 GHz</a:t>
                      </a:r>
                      <a:endParaRPr lang="en-US" sz="1400" dirty="0"/>
                    </a:p>
                  </a:txBody>
                  <a:tcPr marT="34290" marB="34290"/>
                </a:tc>
                <a:tc>
                  <a:txBody>
                    <a:bodyPr/>
                    <a:lstStyle/>
                    <a:p>
                      <a:pPr algn="ctr"/>
                      <a:r>
                        <a:rPr lang="en-US" sz="1400" dirty="0" smtClean="0"/>
                        <a:t>1/200</a:t>
                      </a:r>
                      <a:r>
                        <a:rPr lang="en-US" sz="1400" baseline="0" dirty="0" smtClean="0"/>
                        <a:t> </a:t>
                      </a:r>
                      <a:r>
                        <a:rPr lang="en-US" sz="1400" baseline="0" dirty="0" err="1" smtClean="0"/>
                        <a:t>ps</a:t>
                      </a:r>
                      <a:r>
                        <a:rPr lang="en-US" sz="1400" baseline="0" dirty="0" smtClean="0"/>
                        <a:t> = </a:t>
                      </a:r>
                      <a:r>
                        <a:rPr lang="en-US" sz="1400" baseline="0" dirty="0" smtClean="0">
                          <a:solidFill>
                            <a:srgbClr val="FF0000"/>
                          </a:solidFill>
                        </a:rPr>
                        <a:t>5 GHz</a:t>
                      </a:r>
                      <a:endParaRPr lang="en-US" sz="1400" dirty="0">
                        <a:solidFill>
                          <a:srgbClr val="FF0000"/>
                        </a:solidFill>
                      </a:endParaRPr>
                    </a:p>
                  </a:txBody>
                  <a:tcPr marT="34290" marB="34290"/>
                </a:tc>
              </a:tr>
              <a:tr h="278130">
                <a:tc>
                  <a:txBody>
                    <a:bodyPr/>
                    <a:lstStyle/>
                    <a:p>
                      <a:r>
                        <a:rPr lang="en-US" sz="1400" dirty="0" smtClean="0"/>
                        <a:t>Relative speed</a:t>
                      </a:r>
                      <a:endParaRPr lang="en-US" sz="1400" dirty="0"/>
                    </a:p>
                  </a:txBody>
                  <a:tcPr marT="34290" marB="34290"/>
                </a:tc>
                <a:tc>
                  <a:txBody>
                    <a:bodyPr/>
                    <a:lstStyle/>
                    <a:p>
                      <a:pPr algn="ctr"/>
                      <a:r>
                        <a:rPr lang="en-US" sz="1400" dirty="0" smtClean="0"/>
                        <a:t>1 x</a:t>
                      </a:r>
                      <a:endParaRPr lang="en-US" sz="1400" dirty="0"/>
                    </a:p>
                  </a:txBody>
                  <a:tcPr marT="34290" marB="34290"/>
                </a:tc>
                <a:tc>
                  <a:txBody>
                    <a:bodyPr/>
                    <a:lstStyle/>
                    <a:p>
                      <a:pPr algn="ctr"/>
                      <a:r>
                        <a:rPr lang="en-US" sz="1400" dirty="0" smtClean="0">
                          <a:solidFill>
                            <a:srgbClr val="FF0000"/>
                          </a:solidFill>
                        </a:rPr>
                        <a:t>4 x</a:t>
                      </a:r>
                      <a:endParaRPr lang="en-US" sz="1400" dirty="0">
                        <a:solidFill>
                          <a:srgbClr val="FF0000"/>
                        </a:solidFill>
                      </a:endParaRPr>
                    </a:p>
                  </a:txBody>
                  <a:tcPr marT="34290" marB="34290"/>
                </a:tc>
              </a:tr>
            </a:tbl>
          </a:graphicData>
        </a:graphic>
      </p:graphicFrame>
    </p:spTree>
    <p:extLst>
      <p:ext uri="{BB962C8B-B14F-4D97-AF65-F5344CB8AC3E}">
        <p14:creationId xmlns:p14="http://schemas.microsoft.com/office/powerpoint/2010/main" val="647222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5303" y="3138937"/>
            <a:ext cx="2711628" cy="512312"/>
          </a:xfrm>
          <a:prstGeom prst="rect">
            <a:avLst/>
          </a:prstGeom>
        </p:spPr>
      </p:pic>
      <p:pic>
        <p:nvPicPr>
          <p:cNvPr id="41" name="Picture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9124" y="3679321"/>
            <a:ext cx="2711628" cy="512312"/>
          </a:xfrm>
          <a:prstGeom prst="rect">
            <a:avLst/>
          </a:prstGeom>
        </p:spPr>
      </p:pic>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3149" y="4240694"/>
            <a:ext cx="2711628" cy="512312"/>
          </a:xfrm>
          <a:prstGeom prst="rect">
            <a:avLst/>
          </a:prstGeom>
        </p:spPr>
      </p:pic>
      <p:sp>
        <p:nvSpPr>
          <p:cNvPr id="2" name="Title 1"/>
          <p:cNvSpPr>
            <a:spLocks noGrp="1"/>
          </p:cNvSpPr>
          <p:nvPr>
            <p:ph type="title"/>
          </p:nvPr>
        </p:nvSpPr>
        <p:spPr/>
        <p:txBody>
          <a:bodyPr>
            <a:normAutofit/>
          </a:bodyPr>
          <a:lstStyle/>
          <a:p>
            <a:r>
              <a:rPr lang="en-US" dirty="0" smtClean="0"/>
              <a:t>Sequential vs Simultaneous</a:t>
            </a:r>
            <a:endParaRPr lang="en-US" dirty="0"/>
          </a:p>
        </p:txBody>
      </p:sp>
      <p:sp>
        <p:nvSpPr>
          <p:cNvPr id="16" name="TextBox 15"/>
          <p:cNvSpPr txBox="1"/>
          <p:nvPr/>
        </p:nvSpPr>
        <p:spPr>
          <a:xfrm>
            <a:off x="889613" y="1551737"/>
            <a:ext cx="1392479" cy="369332"/>
          </a:xfrm>
          <a:prstGeom prst="rect">
            <a:avLst/>
          </a:prstGeom>
          <a:noFill/>
        </p:spPr>
        <p:txBody>
          <a:bodyPr wrap="none" rtlCol="0">
            <a:spAutoFit/>
          </a:bodyPr>
          <a:lstStyle/>
          <a:p>
            <a:r>
              <a:rPr lang="en-US" dirty="0" smtClean="0"/>
              <a:t>add t0, t1, t2</a:t>
            </a:r>
            <a:endParaRPr lang="en-US" dirty="0"/>
          </a:p>
        </p:txBody>
      </p:sp>
      <p:sp>
        <p:nvSpPr>
          <p:cNvPr id="17" name="TextBox 16"/>
          <p:cNvSpPr txBox="1"/>
          <p:nvPr/>
        </p:nvSpPr>
        <p:spPr>
          <a:xfrm>
            <a:off x="889613" y="2104508"/>
            <a:ext cx="1241558" cy="369332"/>
          </a:xfrm>
          <a:prstGeom prst="rect">
            <a:avLst/>
          </a:prstGeom>
          <a:noFill/>
        </p:spPr>
        <p:txBody>
          <a:bodyPr wrap="none" rtlCol="0">
            <a:spAutoFit/>
          </a:bodyPr>
          <a:lstStyle/>
          <a:p>
            <a:r>
              <a:rPr lang="en-US" dirty="0" smtClean="0"/>
              <a:t>or t3, t4, t5</a:t>
            </a:r>
            <a:endParaRPr lang="en-US" dirty="0"/>
          </a:p>
        </p:txBody>
      </p:sp>
      <p:sp>
        <p:nvSpPr>
          <p:cNvPr id="18" name="TextBox 17"/>
          <p:cNvSpPr txBox="1"/>
          <p:nvPr/>
        </p:nvSpPr>
        <p:spPr>
          <a:xfrm>
            <a:off x="889613" y="2686412"/>
            <a:ext cx="1235585" cy="369332"/>
          </a:xfrm>
          <a:prstGeom prst="rect">
            <a:avLst/>
          </a:prstGeom>
          <a:noFill/>
        </p:spPr>
        <p:txBody>
          <a:bodyPr wrap="none" rtlCol="0">
            <a:spAutoFit/>
          </a:bodyPr>
          <a:lstStyle/>
          <a:p>
            <a:r>
              <a:rPr lang="en-US" dirty="0" err="1" smtClean="0"/>
              <a:t>sll</a:t>
            </a:r>
            <a:r>
              <a:rPr lang="en-US" dirty="0" smtClean="0"/>
              <a:t> t6, t0, t3</a:t>
            </a:r>
            <a:endParaRPr lang="en-US" dirty="0"/>
          </a:p>
        </p:txBody>
      </p:sp>
      <p:cxnSp>
        <p:nvCxnSpPr>
          <p:cNvPr id="22" name="Straight Arrow Connector 21"/>
          <p:cNvCxnSpPr/>
          <p:nvPr/>
        </p:nvCxnSpPr>
        <p:spPr>
          <a:xfrm>
            <a:off x="2824636" y="1335273"/>
            <a:ext cx="2997327" cy="0"/>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66314" y="1551739"/>
            <a:ext cx="0" cy="3225488"/>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76520" y="4076381"/>
            <a:ext cx="925742" cy="584776"/>
          </a:xfrm>
          <a:prstGeom prst="rect">
            <a:avLst/>
          </a:prstGeom>
          <a:noFill/>
        </p:spPr>
        <p:txBody>
          <a:bodyPr wrap="none" rtlCol="0">
            <a:spAutoFit/>
          </a:bodyPr>
          <a:lstStyle/>
          <a:p>
            <a:pPr algn="ctr"/>
            <a:r>
              <a:rPr lang="en-US" sz="1600" i="1" dirty="0" err="1" smtClean="0">
                <a:solidFill>
                  <a:srgbClr val="92D050"/>
                </a:solidFill>
              </a:rPr>
              <a:t>t</a:t>
            </a:r>
            <a:r>
              <a:rPr lang="en-US" sz="1600" i="1" baseline="-25000" dirty="0" err="1" smtClean="0">
                <a:solidFill>
                  <a:srgbClr val="92D050"/>
                </a:solidFill>
              </a:rPr>
              <a:t>cycle</a:t>
            </a:r>
            <a:endParaRPr lang="en-US" sz="1600" i="1" baseline="-25000" dirty="0" smtClean="0">
              <a:solidFill>
                <a:srgbClr val="92D050"/>
              </a:solidFill>
            </a:endParaRPr>
          </a:p>
          <a:p>
            <a:pPr algn="ctr"/>
            <a:r>
              <a:rPr lang="en-US" sz="1600" i="1" dirty="0" smtClean="0">
                <a:solidFill>
                  <a:srgbClr val="92D050"/>
                </a:solidFill>
              </a:rPr>
              <a:t>= 200 </a:t>
            </a:r>
            <a:r>
              <a:rPr lang="en-US" sz="1600" i="1" dirty="0" err="1" smtClean="0">
                <a:solidFill>
                  <a:srgbClr val="92D050"/>
                </a:solidFill>
              </a:rPr>
              <a:t>ps</a:t>
            </a:r>
            <a:endParaRPr lang="en-US" sz="1600" i="1" dirty="0">
              <a:solidFill>
                <a:srgbClr val="92D050"/>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8908" y="1458111"/>
            <a:ext cx="2711628" cy="512312"/>
          </a:xfrm>
          <a:prstGeom prst="rect">
            <a:avLst/>
          </a:prstGeom>
        </p:spPr>
      </p:pic>
      <p:pic>
        <p:nvPicPr>
          <p:cNvPr id="32"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0463" y="2005631"/>
            <a:ext cx="2711628" cy="512312"/>
          </a:xfrm>
          <a:prstGeom prst="rect">
            <a:avLst/>
          </a:prstGeom>
        </p:spPr>
      </p:pic>
      <p:pic>
        <p:nvPicPr>
          <p:cNvPr id="34" name="Picture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2777" y="2568755"/>
            <a:ext cx="2711628" cy="512312"/>
          </a:xfrm>
          <a:prstGeom prst="rect">
            <a:avLst/>
          </a:prstGeom>
        </p:spPr>
      </p:pic>
      <p:sp>
        <p:nvSpPr>
          <p:cNvPr id="30" name="TextBox 29"/>
          <p:cNvSpPr txBox="1"/>
          <p:nvPr/>
        </p:nvSpPr>
        <p:spPr>
          <a:xfrm rot="5400000">
            <a:off x="-772690" y="3199294"/>
            <a:ext cx="2145953" cy="369332"/>
          </a:xfrm>
          <a:prstGeom prst="rect">
            <a:avLst/>
          </a:prstGeom>
          <a:noFill/>
        </p:spPr>
        <p:txBody>
          <a:bodyPr wrap="none" rtlCol="0">
            <a:spAutoFit/>
          </a:bodyPr>
          <a:lstStyle/>
          <a:p>
            <a:r>
              <a:rPr lang="en-US" dirty="0" smtClean="0">
                <a:solidFill>
                  <a:srgbClr val="3064C0"/>
                </a:solidFill>
              </a:rPr>
              <a:t>instruction sequence</a:t>
            </a:r>
            <a:endParaRPr lang="en-US" dirty="0">
              <a:solidFill>
                <a:srgbClr val="3064C0"/>
              </a:solidFill>
            </a:endParaRPr>
          </a:p>
        </p:txBody>
      </p:sp>
      <p:grpSp>
        <p:nvGrpSpPr>
          <p:cNvPr id="9" name="Group 8"/>
          <p:cNvGrpSpPr/>
          <p:nvPr/>
        </p:nvGrpSpPr>
        <p:grpSpPr>
          <a:xfrm>
            <a:off x="3428724" y="1240761"/>
            <a:ext cx="3584219" cy="3714562"/>
            <a:chOff x="3428723" y="1737155"/>
            <a:chExt cx="3584219" cy="2395102"/>
          </a:xfrm>
        </p:grpSpPr>
        <p:grpSp>
          <p:nvGrpSpPr>
            <p:cNvPr id="46" name="Group 45"/>
            <p:cNvGrpSpPr/>
            <p:nvPr/>
          </p:nvGrpSpPr>
          <p:grpSpPr>
            <a:xfrm>
              <a:off x="3428723" y="1802738"/>
              <a:ext cx="598311" cy="2329519"/>
              <a:chOff x="3527776" y="4071280"/>
              <a:chExt cx="598311" cy="2329519"/>
            </a:xfrm>
          </p:grpSpPr>
          <p:cxnSp>
            <p:nvCxnSpPr>
              <p:cNvPr id="23" name="Straight Arrow Connector 22"/>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027034" y="1802738"/>
              <a:ext cx="598311" cy="2329519"/>
              <a:chOff x="3527776" y="4071280"/>
              <a:chExt cx="598311" cy="2329519"/>
            </a:xfrm>
          </p:grpSpPr>
          <p:cxnSp>
            <p:nvCxnSpPr>
              <p:cNvPr id="48" name="Straight Arrow Connector 47"/>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625344" y="1802737"/>
              <a:ext cx="598311" cy="2329519"/>
              <a:chOff x="3527776" y="4071280"/>
              <a:chExt cx="598311" cy="2329519"/>
            </a:xfrm>
          </p:grpSpPr>
          <p:cxnSp>
            <p:nvCxnSpPr>
              <p:cNvPr id="51" name="Straight Arrow Connector 50"/>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26087" y="4071280"/>
                <a:ext cx="0" cy="232951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5223653" y="1737155"/>
              <a:ext cx="598311" cy="2395101"/>
              <a:chOff x="3527776" y="4005698"/>
              <a:chExt cx="598311" cy="2395101"/>
            </a:xfrm>
          </p:grpSpPr>
          <p:cxnSp>
            <p:nvCxnSpPr>
              <p:cNvPr id="54" name="Straight Arrow Connector 53"/>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26087" y="4005698"/>
                <a:ext cx="0" cy="2395101"/>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5821962" y="2498292"/>
              <a:ext cx="598311" cy="1633964"/>
              <a:chOff x="3527776" y="4766835"/>
              <a:chExt cx="598311" cy="1633964"/>
            </a:xfrm>
          </p:grpSpPr>
          <p:cxnSp>
            <p:nvCxnSpPr>
              <p:cNvPr id="57" name="Straight Arrow Connector 56"/>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26087" y="4766835"/>
                <a:ext cx="0" cy="1633964"/>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414631" y="2894504"/>
              <a:ext cx="598311" cy="1236040"/>
              <a:chOff x="3527776" y="5164759"/>
              <a:chExt cx="598311" cy="1236040"/>
            </a:xfrm>
          </p:grpSpPr>
          <p:cxnSp>
            <p:nvCxnSpPr>
              <p:cNvPr id="60" name="Straight Arrow Connector 59"/>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26087" y="5164759"/>
                <a:ext cx="0" cy="123604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grpSp>
        <p:nvGrpSpPr>
          <p:cNvPr id="62" name="Group 61"/>
          <p:cNvGrpSpPr/>
          <p:nvPr/>
        </p:nvGrpSpPr>
        <p:grpSpPr>
          <a:xfrm>
            <a:off x="2830412" y="1350770"/>
            <a:ext cx="598311" cy="3601896"/>
            <a:chOff x="3527776" y="4071280"/>
            <a:chExt cx="598311" cy="2329461"/>
          </a:xfrm>
        </p:grpSpPr>
        <p:cxnSp>
          <p:nvCxnSpPr>
            <p:cNvPr id="63" name="Straight Arrow Connector 62"/>
            <p:cNvCxnSpPr/>
            <p:nvPr/>
          </p:nvCxnSpPr>
          <p:spPr>
            <a:xfrm>
              <a:off x="3527776" y="5834225"/>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26087" y="4071280"/>
              <a:ext cx="0" cy="2329461"/>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a:off x="2824635" y="1240760"/>
            <a:ext cx="0" cy="288658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560463" y="1013996"/>
            <a:ext cx="1731358" cy="338554"/>
          </a:xfrm>
          <a:prstGeom prst="rect">
            <a:avLst/>
          </a:prstGeom>
          <a:noFill/>
        </p:spPr>
        <p:txBody>
          <a:bodyPr wrap="none" rtlCol="0">
            <a:spAutoFit/>
          </a:bodyPr>
          <a:lstStyle/>
          <a:p>
            <a:r>
              <a:rPr lang="en-US" sz="1600" i="1" dirty="0" err="1" smtClean="0">
                <a:solidFill>
                  <a:srgbClr val="92D050"/>
                </a:solidFill>
              </a:rPr>
              <a:t>t</a:t>
            </a:r>
            <a:r>
              <a:rPr lang="en-US" sz="1600" i="1" baseline="-25000" dirty="0" err="1" smtClean="0">
                <a:solidFill>
                  <a:srgbClr val="92D050"/>
                </a:solidFill>
              </a:rPr>
              <a:t>instruction</a:t>
            </a:r>
            <a:r>
              <a:rPr lang="en-US" sz="1600" i="1" dirty="0" smtClean="0">
                <a:solidFill>
                  <a:srgbClr val="92D050"/>
                </a:solidFill>
              </a:rPr>
              <a:t> = 1000 </a:t>
            </a:r>
            <a:r>
              <a:rPr lang="en-US" sz="1600" i="1" dirty="0" err="1" smtClean="0">
                <a:solidFill>
                  <a:srgbClr val="92D050"/>
                </a:solidFill>
              </a:rPr>
              <a:t>ps</a:t>
            </a:r>
            <a:endParaRPr lang="en-US" sz="1600" i="1" baseline="-25000" dirty="0">
              <a:solidFill>
                <a:srgbClr val="92D050"/>
              </a:solidFill>
            </a:endParaRPr>
          </a:p>
        </p:txBody>
      </p:sp>
      <p:grpSp>
        <p:nvGrpSpPr>
          <p:cNvPr id="45" name="Group 44"/>
          <p:cNvGrpSpPr/>
          <p:nvPr/>
        </p:nvGrpSpPr>
        <p:grpSpPr>
          <a:xfrm>
            <a:off x="7012943" y="3571177"/>
            <a:ext cx="632125" cy="1331396"/>
            <a:chOff x="3493962" y="4786475"/>
            <a:chExt cx="632125" cy="1614324"/>
          </a:xfrm>
        </p:grpSpPr>
        <p:cxnSp>
          <p:nvCxnSpPr>
            <p:cNvPr id="65" name="Straight Arrow Connector 64"/>
            <p:cNvCxnSpPr/>
            <p:nvPr/>
          </p:nvCxnSpPr>
          <p:spPr>
            <a:xfrm>
              <a:off x="3493962" y="6329119"/>
              <a:ext cx="632125"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126087" y="4786475"/>
              <a:ext cx="0" cy="1614324"/>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655431" y="4127347"/>
            <a:ext cx="598311" cy="775229"/>
            <a:chOff x="3527776" y="5460831"/>
            <a:chExt cx="598311" cy="939968"/>
          </a:xfrm>
        </p:grpSpPr>
        <p:cxnSp>
          <p:nvCxnSpPr>
            <p:cNvPr id="69" name="Straight Arrow Connector 68"/>
            <p:cNvCxnSpPr/>
            <p:nvPr/>
          </p:nvCxnSpPr>
          <p:spPr>
            <a:xfrm>
              <a:off x="3527776" y="6329119"/>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126087" y="5460831"/>
              <a:ext cx="0" cy="93996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8252613" y="4127347"/>
            <a:ext cx="598311" cy="776937"/>
            <a:chOff x="3527776" y="5458759"/>
            <a:chExt cx="598311" cy="942040"/>
          </a:xfrm>
        </p:grpSpPr>
        <p:cxnSp>
          <p:nvCxnSpPr>
            <p:cNvPr id="73" name="Straight Arrow Connector 72"/>
            <p:cNvCxnSpPr/>
            <p:nvPr/>
          </p:nvCxnSpPr>
          <p:spPr>
            <a:xfrm>
              <a:off x="3527776" y="6324048"/>
              <a:ext cx="598311"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126087" y="5458759"/>
              <a:ext cx="0" cy="94204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908960" y="3256593"/>
            <a:ext cx="1247532" cy="369332"/>
          </a:xfrm>
          <a:prstGeom prst="rect">
            <a:avLst/>
          </a:prstGeom>
          <a:noFill/>
        </p:spPr>
        <p:txBody>
          <a:bodyPr wrap="none" rtlCol="0">
            <a:spAutoFit/>
          </a:bodyPr>
          <a:lstStyle/>
          <a:p>
            <a:r>
              <a:rPr lang="en-US" dirty="0" err="1"/>
              <a:t>s</a:t>
            </a:r>
            <a:r>
              <a:rPr lang="en-US" dirty="0" err="1" smtClean="0"/>
              <a:t>w</a:t>
            </a:r>
            <a:r>
              <a:rPr lang="en-US" dirty="0" smtClean="0"/>
              <a:t> t0, 4(t3)</a:t>
            </a:r>
            <a:endParaRPr lang="en-US" dirty="0"/>
          </a:p>
        </p:txBody>
      </p:sp>
      <p:sp>
        <p:nvSpPr>
          <p:cNvPr id="76" name="TextBox 75"/>
          <p:cNvSpPr txBox="1"/>
          <p:nvPr/>
        </p:nvSpPr>
        <p:spPr>
          <a:xfrm>
            <a:off x="895554" y="3799699"/>
            <a:ext cx="1210225" cy="369332"/>
          </a:xfrm>
          <a:prstGeom prst="rect">
            <a:avLst/>
          </a:prstGeom>
          <a:noFill/>
        </p:spPr>
        <p:txBody>
          <a:bodyPr wrap="none" rtlCol="0">
            <a:spAutoFit/>
          </a:bodyPr>
          <a:lstStyle/>
          <a:p>
            <a:r>
              <a:rPr lang="en-US" dirty="0" err="1" smtClean="0"/>
              <a:t>lw</a:t>
            </a:r>
            <a:r>
              <a:rPr lang="en-US" dirty="0" smtClean="0"/>
              <a:t> t0, 8(t3)</a:t>
            </a:r>
            <a:endParaRPr lang="en-US" dirty="0"/>
          </a:p>
        </p:txBody>
      </p:sp>
      <p:sp>
        <p:nvSpPr>
          <p:cNvPr id="77" name="TextBox 76"/>
          <p:cNvSpPr txBox="1"/>
          <p:nvPr/>
        </p:nvSpPr>
        <p:spPr>
          <a:xfrm>
            <a:off x="904899" y="4340185"/>
            <a:ext cx="1368133" cy="369332"/>
          </a:xfrm>
          <a:prstGeom prst="rect">
            <a:avLst/>
          </a:prstGeom>
          <a:noFill/>
        </p:spPr>
        <p:txBody>
          <a:bodyPr wrap="none" rtlCol="0">
            <a:spAutoFit/>
          </a:bodyPr>
          <a:lstStyle/>
          <a:p>
            <a:r>
              <a:rPr lang="en-US" dirty="0" err="1" smtClean="0"/>
              <a:t>addi</a:t>
            </a:r>
            <a:r>
              <a:rPr lang="en-US" dirty="0" smtClean="0"/>
              <a:t> t2, t2, 1</a:t>
            </a:r>
            <a:endParaRPr lang="en-US" dirty="0"/>
          </a:p>
        </p:txBody>
      </p:sp>
      <p:sp>
        <p:nvSpPr>
          <p:cNvPr id="11" name="TextBox 10"/>
          <p:cNvSpPr txBox="1"/>
          <p:nvPr/>
        </p:nvSpPr>
        <p:spPr>
          <a:xfrm>
            <a:off x="1608123" y="754798"/>
            <a:ext cx="5933848" cy="369332"/>
          </a:xfrm>
          <a:prstGeom prst="rect">
            <a:avLst/>
          </a:prstGeom>
          <a:noFill/>
        </p:spPr>
        <p:txBody>
          <a:bodyPr wrap="none" rtlCol="0">
            <a:spAutoFit/>
          </a:bodyPr>
          <a:lstStyle/>
          <a:p>
            <a:r>
              <a:rPr lang="en-US" b="1" i="1" dirty="0" smtClean="0">
                <a:solidFill>
                  <a:srgbClr val="3064C0"/>
                </a:solidFill>
              </a:rPr>
              <a:t>What happens sequentially, what </a:t>
            </a:r>
            <a:r>
              <a:rPr lang="en-US" b="1" i="1" smtClean="0">
                <a:solidFill>
                  <a:srgbClr val="3064C0"/>
                </a:solidFill>
              </a:rPr>
              <a:t>happens simultaneously?</a:t>
            </a:r>
            <a:endParaRPr lang="en-US" b="1" i="1">
              <a:solidFill>
                <a:srgbClr val="3064C0"/>
              </a:solidFill>
            </a:endParaRPr>
          </a:p>
        </p:txBody>
      </p:sp>
    </p:spTree>
    <p:extLst>
      <p:ext uri="{BB962C8B-B14F-4D97-AF65-F5344CB8AC3E}">
        <p14:creationId xmlns:p14="http://schemas.microsoft.com/office/powerpoint/2010/main" val="10752782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is-IS" dirty="0" smtClean="0"/>
              <a:t>Finish Single-Cycle RISC-V Datapath</a:t>
            </a:r>
          </a:p>
          <a:p>
            <a:r>
              <a:rPr lang="is-IS" dirty="0" smtClean="0"/>
              <a:t>Controller</a:t>
            </a:r>
          </a:p>
          <a:p>
            <a:r>
              <a:rPr lang="is-IS" dirty="0" smtClean="0"/>
              <a:t>Instruction Timing</a:t>
            </a:r>
          </a:p>
          <a:p>
            <a:r>
              <a:rPr lang="is-IS" dirty="0" smtClean="0"/>
              <a:t>Performance Measures</a:t>
            </a:r>
          </a:p>
          <a:p>
            <a:r>
              <a:rPr lang="is-IS" dirty="0" smtClean="0"/>
              <a:t>Introduction to Pipelining</a:t>
            </a:r>
          </a:p>
          <a:p>
            <a:r>
              <a:rPr lang="is-IS" dirty="0" smtClean="0"/>
              <a:t>Pipelined </a:t>
            </a:r>
            <a:r>
              <a:rPr lang="en-US" dirty="0" smtClean="0"/>
              <a:t>RISC-V</a:t>
            </a:r>
            <a:r>
              <a:rPr lang="is-IS" dirty="0" smtClean="0"/>
              <a:t> Datapath</a:t>
            </a:r>
          </a:p>
          <a:p>
            <a:r>
              <a:rPr lang="is-IS" b="1" dirty="0" smtClean="0"/>
              <a:t>A</a:t>
            </a:r>
            <a:r>
              <a:rPr lang="en-US" b="1" dirty="0" smtClean="0"/>
              <a:t>n</a:t>
            </a:r>
            <a:r>
              <a:rPr lang="is-IS" b="1" dirty="0" smtClean="0"/>
              <a:t>d in Conclusion, ...</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52</a:t>
            </a:fld>
            <a:endParaRPr lang="en-US"/>
          </a:p>
        </p:txBody>
      </p:sp>
    </p:spTree>
    <p:extLst>
      <p:ext uri="{BB962C8B-B14F-4D97-AF65-F5344CB8AC3E}">
        <p14:creationId xmlns:p14="http://schemas.microsoft.com/office/powerpoint/2010/main" val="36717047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 </a:t>
            </a:r>
            <a:r>
              <a:rPr lang="is-I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Controller</a:t>
            </a:r>
          </a:p>
          <a:p>
            <a:pPr lvl="1"/>
            <a:r>
              <a:rPr lang="en-US" dirty="0" smtClean="0"/>
              <a:t>Tells universal datapath how to execute each instruction</a:t>
            </a:r>
          </a:p>
          <a:p>
            <a:r>
              <a:rPr lang="en-US" dirty="0" smtClean="0"/>
              <a:t>Instruction timing</a:t>
            </a:r>
          </a:p>
          <a:p>
            <a:pPr lvl="1"/>
            <a:r>
              <a:rPr lang="en-US" dirty="0" smtClean="0"/>
              <a:t>Set by instruction </a:t>
            </a:r>
            <a:r>
              <a:rPr lang="en-US" dirty="0"/>
              <a:t>complexity, </a:t>
            </a:r>
            <a:r>
              <a:rPr lang="en-US" dirty="0" smtClean="0"/>
              <a:t>architecture, </a:t>
            </a:r>
            <a:r>
              <a:rPr lang="en-US" dirty="0"/>
              <a:t>technology</a:t>
            </a:r>
            <a:endParaRPr lang="en-US" dirty="0" smtClean="0"/>
          </a:p>
          <a:p>
            <a:pPr lvl="1"/>
            <a:r>
              <a:rPr lang="en-US" dirty="0" smtClean="0"/>
              <a:t>Pipelining increases clock frequency, “instructions per second”</a:t>
            </a:r>
          </a:p>
          <a:p>
            <a:pPr lvl="2"/>
            <a:r>
              <a:rPr lang="en-US" dirty="0" smtClean="0"/>
              <a:t>But does not reduce time to complete instruction</a:t>
            </a:r>
          </a:p>
          <a:p>
            <a:r>
              <a:rPr lang="en-US" dirty="0" smtClean="0"/>
              <a:t>Performance measures</a:t>
            </a:r>
          </a:p>
          <a:p>
            <a:pPr lvl="1"/>
            <a:r>
              <a:rPr lang="en-US" dirty="0" smtClean="0"/>
              <a:t>Different measures depending on objective</a:t>
            </a:r>
          </a:p>
          <a:p>
            <a:pPr lvl="2"/>
            <a:r>
              <a:rPr lang="en-US" dirty="0" smtClean="0"/>
              <a:t>Response time</a:t>
            </a:r>
          </a:p>
          <a:p>
            <a:pPr lvl="2"/>
            <a:r>
              <a:rPr lang="en-US" dirty="0" smtClean="0"/>
              <a:t>Jobs / second</a:t>
            </a:r>
          </a:p>
          <a:p>
            <a:pPr lvl="2"/>
            <a:r>
              <a:rPr lang="en-US" dirty="0" smtClean="0"/>
              <a:t>Energy per task</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12: Control &amp; Performance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53</a:t>
            </a:fld>
            <a:endParaRPr lang="en-US"/>
          </a:p>
        </p:txBody>
      </p:sp>
    </p:spTree>
    <p:extLst>
      <p:ext uri="{BB962C8B-B14F-4D97-AF65-F5344CB8AC3E}">
        <p14:creationId xmlns:p14="http://schemas.microsoft.com/office/powerpoint/2010/main" val="6550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Rectangle 568"/>
          <p:cNvSpPr/>
          <p:nvPr/>
        </p:nvSpPr>
        <p:spPr>
          <a:xfrm>
            <a:off x="838200" y="4019550"/>
            <a:ext cx="7868227" cy="715818"/>
          </a:xfrm>
          <a:prstGeom prst="rect">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8" name="Straight Arrow Connector 87"/>
          <p:cNvCxnSpPr/>
          <p:nvPr/>
        </p:nvCxnSpPr>
        <p:spPr>
          <a:xfrm flipH="1">
            <a:off x="5181600" y="2611219"/>
            <a:ext cx="2302" cy="1789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5029200" y="2611219"/>
            <a:ext cx="2302" cy="1789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normAutofit/>
          </a:bodyPr>
          <a:lstStyle/>
          <a:p>
            <a:r>
              <a:rPr lang="en-US" dirty="0"/>
              <a:t>Adding </a:t>
            </a:r>
            <a:r>
              <a:rPr lang="en-US" b="1" dirty="0" err="1" smtClean="0">
                <a:latin typeface="Courier New"/>
                <a:cs typeface="Courier New"/>
              </a:rPr>
              <a:t>jalr</a:t>
            </a:r>
            <a:r>
              <a:rPr lang="en-US" dirty="0" smtClean="0"/>
              <a:t> </a:t>
            </a:r>
            <a:r>
              <a:rPr lang="en-US" dirty="0"/>
              <a:t>to </a:t>
            </a:r>
            <a:r>
              <a:rPr lang="en-US" dirty="0" err="1"/>
              <a:t>datapath</a:t>
            </a:r>
            <a:endParaRPr lang="en-US" dirty="0"/>
          </a:p>
        </p:txBody>
      </p:sp>
      <p:sp>
        <p:nvSpPr>
          <p:cNvPr id="4" name="Date Placeholder 3"/>
          <p:cNvSpPr>
            <a:spLocks noGrp="1"/>
          </p:cNvSpPr>
          <p:nvPr>
            <p:ph type="dt" sz="half" idx="10"/>
          </p:nvPr>
        </p:nvSpPr>
        <p:spPr/>
        <p:txBody>
          <a:bodyPr/>
          <a:lstStyle/>
          <a:p>
            <a:r>
              <a:rPr lang="en-US" dirty="0" smtClean="0"/>
              <a:t>CS 61c</a:t>
            </a:r>
            <a:endParaRPr lang="en-US" dirty="0"/>
          </a:p>
        </p:txBody>
      </p:sp>
      <p:sp>
        <p:nvSpPr>
          <p:cNvPr id="5" name="Slide Number Placeholder 4"/>
          <p:cNvSpPr>
            <a:spLocks noGrp="1"/>
          </p:cNvSpPr>
          <p:nvPr>
            <p:ph type="sldNum" sz="quarter" idx="12"/>
          </p:nvPr>
        </p:nvSpPr>
        <p:spPr/>
        <p:txBody>
          <a:bodyPr/>
          <a:lstStyle/>
          <a:p>
            <a:fld id="{3FF131CF-B26C-E347-9AC9-78212C099DD5}" type="slidenum">
              <a:rPr lang="en-US" smtClean="0"/>
              <a:t>6</a:t>
            </a:fld>
            <a:endParaRPr lang="en-US"/>
          </a:p>
        </p:txBody>
      </p:sp>
      <p:sp>
        <p:nvSpPr>
          <p:cNvPr id="16" name="Rectangle 15"/>
          <p:cNvSpPr/>
          <p:nvPr/>
        </p:nvSpPr>
        <p:spPr>
          <a:xfrm>
            <a:off x="2133600" y="2001619"/>
            <a:ext cx="609600" cy="685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smtClean="0">
                <a:solidFill>
                  <a:schemeClr val="tx1"/>
                </a:solidFill>
                <a:latin typeface="Calibri"/>
                <a:cs typeface="Calibri"/>
              </a:rPr>
              <a:t>IMEM</a:t>
            </a:r>
            <a:endParaRPr lang="en-US" dirty="0">
              <a:solidFill>
                <a:schemeClr val="tx1"/>
              </a:solidFill>
              <a:latin typeface="Calibri"/>
              <a:cs typeface="Calibri"/>
            </a:endParaRPr>
          </a:p>
        </p:txBody>
      </p:sp>
      <p:grpSp>
        <p:nvGrpSpPr>
          <p:cNvPr id="50" name="Group 49"/>
          <p:cNvGrpSpPr/>
          <p:nvPr/>
        </p:nvGrpSpPr>
        <p:grpSpPr>
          <a:xfrm>
            <a:off x="6172200" y="1696819"/>
            <a:ext cx="521297" cy="990600"/>
            <a:chOff x="6324600" y="3115310"/>
            <a:chExt cx="521297"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Isosceles Triangle 28"/>
            <p:cNvSpPr/>
            <p:nvPr/>
          </p:nvSpPr>
          <p:spPr>
            <a:xfrm rot="5400000">
              <a:off x="6362707" y="3641091"/>
              <a:ext cx="152400" cy="76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0"/>
              <a:ext cx="521297" cy="338554"/>
            </a:xfrm>
            <a:prstGeom prst="rect">
              <a:avLst/>
            </a:prstGeom>
            <a:noFill/>
          </p:spPr>
          <p:txBody>
            <a:bodyPr wrap="none" rtlCol="0">
              <a:spAutoFit/>
            </a:bodyPr>
            <a:lstStyle/>
            <a:p>
              <a:r>
                <a:rPr lang="en-US" sz="1600" dirty="0" smtClean="0"/>
                <a:t>ALU</a:t>
              </a:r>
              <a:endParaRPr lang="en-US" sz="1600" dirty="0"/>
            </a:p>
          </p:txBody>
        </p:sp>
      </p:grpSp>
      <p:grpSp>
        <p:nvGrpSpPr>
          <p:cNvPr id="83" name="Group 82"/>
          <p:cNvGrpSpPr/>
          <p:nvPr/>
        </p:nvGrpSpPr>
        <p:grpSpPr>
          <a:xfrm>
            <a:off x="3429000" y="2992219"/>
            <a:ext cx="615974" cy="762000"/>
            <a:chOff x="3733800" y="3105150"/>
            <a:chExt cx="615974" cy="762000"/>
          </a:xfrm>
        </p:grpSpPr>
        <p:sp>
          <p:nvSpPr>
            <p:cNvPr id="51" name="Trapezoid 50"/>
            <p:cNvSpPr/>
            <p:nvPr/>
          </p:nvSpPr>
          <p:spPr>
            <a:xfrm rot="5400000">
              <a:off x="3695700" y="3219450"/>
              <a:ext cx="762000" cy="5334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TextBox 51"/>
            <p:cNvSpPr txBox="1"/>
            <p:nvPr/>
          </p:nvSpPr>
          <p:spPr>
            <a:xfrm>
              <a:off x="3733800" y="3218081"/>
              <a:ext cx="615974" cy="584776"/>
            </a:xfrm>
            <a:prstGeom prst="rect">
              <a:avLst/>
            </a:prstGeom>
            <a:noFill/>
          </p:spPr>
          <p:txBody>
            <a:bodyPr wrap="none" rtlCol="0">
              <a:spAutoFit/>
            </a:bodyPr>
            <a:lstStyle/>
            <a:p>
              <a:r>
                <a:rPr lang="en-US" sz="1600" dirty="0" err="1" smtClean="0"/>
                <a:t>Imm</a:t>
              </a:r>
              <a:r>
                <a:rPr lang="en-US" sz="1600" dirty="0" smtClean="0"/>
                <a:t>.</a:t>
              </a:r>
            </a:p>
            <a:p>
              <a:r>
                <a:rPr lang="en-US" sz="1600" dirty="0" smtClean="0"/>
                <a:t>Gen</a:t>
              </a:r>
            </a:p>
          </p:txBody>
        </p:sp>
      </p:grpSp>
      <p:grpSp>
        <p:nvGrpSpPr>
          <p:cNvPr id="60" name="Group 59"/>
          <p:cNvGrpSpPr/>
          <p:nvPr/>
        </p:nvGrpSpPr>
        <p:grpSpPr>
          <a:xfrm>
            <a:off x="2133600" y="1392019"/>
            <a:ext cx="304800" cy="4572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TextBox 58"/>
            <p:cNvSpPr txBox="1"/>
            <p:nvPr/>
          </p:nvSpPr>
          <p:spPr>
            <a:xfrm>
              <a:off x="5181600" y="3333750"/>
              <a:ext cx="298519" cy="246221"/>
            </a:xfrm>
            <a:prstGeom prst="rect">
              <a:avLst/>
            </a:prstGeom>
            <a:noFill/>
          </p:spPr>
          <p:txBody>
            <a:bodyPr wrap="none" tIns="0" rIns="0" bIns="0" rtlCol="0">
              <a:spAutoFit/>
            </a:bodyPr>
            <a:lstStyle/>
            <a:p>
              <a:r>
                <a:rPr lang="en-US" sz="1600" dirty="0" smtClean="0"/>
                <a:t>+4</a:t>
              </a:r>
            </a:p>
          </p:txBody>
        </p:sp>
      </p:grpSp>
      <p:cxnSp>
        <p:nvCxnSpPr>
          <p:cNvPr id="65" name="Straight Arrow Connector 64"/>
          <p:cNvCxnSpPr>
            <a:endCxn id="179" idx="3"/>
          </p:cNvCxnSpPr>
          <p:nvPr/>
        </p:nvCxnSpPr>
        <p:spPr>
          <a:xfrm flipH="1" flipV="1">
            <a:off x="1219200" y="2258635"/>
            <a:ext cx="10391" cy="177072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7010400" y="1849219"/>
            <a:ext cx="990600" cy="8382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600" dirty="0">
                  <a:solidFill>
                    <a:schemeClr val="tx1"/>
                  </a:solidFill>
                  <a:latin typeface="Calibri"/>
                  <a:cs typeface="Calibri"/>
                </a:rPr>
                <a:t>D</a:t>
              </a:r>
              <a:r>
                <a:rPr lang="en-US" sz="1600" dirty="0" smtClean="0">
                  <a:solidFill>
                    <a:schemeClr val="tx1"/>
                  </a:solidFill>
                  <a:latin typeface="Calibri"/>
                  <a:cs typeface="Calibri"/>
                </a:rPr>
                <a:t>MEM</a:t>
              </a:r>
              <a:endParaRPr lang="en-US" dirty="0">
                <a:solidFill>
                  <a:schemeClr val="tx1"/>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5" name="Group 74"/>
          <p:cNvGrpSpPr/>
          <p:nvPr/>
        </p:nvGrpSpPr>
        <p:grpSpPr>
          <a:xfrm>
            <a:off x="4726702" y="2077819"/>
            <a:ext cx="762000" cy="685800"/>
            <a:chOff x="5029200" y="3333750"/>
            <a:chExt cx="762000" cy="685800"/>
          </a:xfrm>
        </p:grpSpPr>
        <p:sp>
          <p:nvSpPr>
            <p:cNvPr id="73" name="Trapezoid 72"/>
            <p:cNvSpPr/>
            <p:nvPr/>
          </p:nvSpPr>
          <p:spPr>
            <a:xfrm rot="5400000">
              <a:off x="4989949" y="3449201"/>
              <a:ext cx="685800" cy="454898"/>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TextBox 73"/>
            <p:cNvSpPr txBox="1"/>
            <p:nvPr/>
          </p:nvSpPr>
          <p:spPr>
            <a:xfrm>
              <a:off x="5029200" y="3409950"/>
              <a:ext cx="762000" cy="461665"/>
            </a:xfrm>
            <a:prstGeom prst="rect">
              <a:avLst/>
            </a:prstGeom>
            <a:noFill/>
          </p:spPr>
          <p:txBody>
            <a:bodyPr wrap="square" rtlCol="0">
              <a:spAutoFit/>
            </a:bodyPr>
            <a:lstStyle/>
            <a:p>
              <a:r>
                <a:rPr lang="en-US" sz="1200" dirty="0" smtClean="0"/>
                <a:t>Branch Comp.</a:t>
              </a:r>
            </a:p>
          </p:txBody>
        </p:sp>
      </p:grpSp>
      <p:grpSp>
        <p:nvGrpSpPr>
          <p:cNvPr id="188" name="Group 187"/>
          <p:cNvGrpSpPr/>
          <p:nvPr/>
        </p:nvGrpSpPr>
        <p:grpSpPr>
          <a:xfrm>
            <a:off x="3657600" y="1468219"/>
            <a:ext cx="841921" cy="1447800"/>
            <a:chOff x="3657600" y="1428750"/>
            <a:chExt cx="841921"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err="1" smtClean="0">
                    <a:solidFill>
                      <a:schemeClr val="tx1"/>
                    </a:solidFill>
                    <a:latin typeface="Calibri"/>
                    <a:cs typeface="Calibri"/>
                  </a:rPr>
                  <a:t>Reg</a:t>
                </a:r>
                <a:r>
                  <a:rPr lang="en-US" dirty="0" smtClean="0">
                    <a:solidFill>
                      <a:schemeClr val="tx1"/>
                    </a:solidFill>
                    <a:latin typeface="Calibri"/>
                    <a:cs typeface="Calibri"/>
                  </a:rPr>
                  <a:t>[]</a:t>
                </a:r>
                <a:endParaRPr lang="en-US" dirty="0">
                  <a:solidFill>
                    <a:schemeClr val="tx1"/>
                  </a:solidFill>
                  <a:latin typeface="Calibri"/>
                  <a:cs typeface="Calibri"/>
                </a:endParaRPr>
              </a:p>
            </p:txBody>
          </p:sp>
          <p:sp>
            <p:nvSpPr>
              <p:cNvPr id="30" name="Isosceles Triangle 29"/>
              <p:cNvSpPr/>
              <p:nvPr/>
            </p:nvSpPr>
            <p:spPr>
              <a:xfrm>
                <a:off x="4419600" y="2708081"/>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7" name="TextBox 76"/>
            <p:cNvSpPr txBox="1"/>
            <p:nvPr/>
          </p:nvSpPr>
          <p:spPr>
            <a:xfrm>
              <a:off x="3657600" y="2234684"/>
              <a:ext cx="397545" cy="184666"/>
            </a:xfrm>
            <a:prstGeom prst="rect">
              <a:avLst/>
            </a:prstGeom>
            <a:noFill/>
          </p:spPr>
          <p:txBody>
            <a:bodyPr wrap="none" lIns="0" tIns="0" rIns="0" bIns="0" rtlCol="0">
              <a:spAutoFit/>
            </a:bodyPr>
            <a:lstStyle/>
            <a:p>
              <a:r>
                <a:rPr lang="en-US" sz="1200" dirty="0" err="1" smtClean="0"/>
                <a:t>AddrA</a:t>
              </a:r>
              <a:endParaRPr lang="en-US" sz="1200" dirty="0" smtClean="0"/>
            </a:p>
          </p:txBody>
        </p:sp>
        <p:sp>
          <p:nvSpPr>
            <p:cNvPr id="78" name="TextBox 77"/>
            <p:cNvSpPr txBox="1"/>
            <p:nvPr/>
          </p:nvSpPr>
          <p:spPr>
            <a:xfrm>
              <a:off x="3657600" y="2463284"/>
              <a:ext cx="388102" cy="184666"/>
            </a:xfrm>
            <a:prstGeom prst="rect">
              <a:avLst/>
            </a:prstGeom>
            <a:noFill/>
          </p:spPr>
          <p:txBody>
            <a:bodyPr wrap="none" lIns="0" tIns="0" rIns="0" bIns="0" rtlCol="0">
              <a:spAutoFit/>
            </a:bodyPr>
            <a:lstStyle/>
            <a:p>
              <a:r>
                <a:rPr lang="en-US" sz="1200" dirty="0" err="1" smtClean="0"/>
                <a:t>AddrB</a:t>
              </a:r>
              <a:endParaRPr lang="en-US" sz="1200" dirty="0" smtClean="0"/>
            </a:p>
          </p:txBody>
        </p:sp>
        <p:sp>
          <p:nvSpPr>
            <p:cNvPr id="79" name="TextBox 78"/>
            <p:cNvSpPr txBox="1"/>
            <p:nvPr/>
          </p:nvSpPr>
          <p:spPr>
            <a:xfrm>
              <a:off x="4114800" y="2234684"/>
              <a:ext cx="384721" cy="184666"/>
            </a:xfrm>
            <a:prstGeom prst="rect">
              <a:avLst/>
            </a:prstGeom>
            <a:noFill/>
          </p:spPr>
          <p:txBody>
            <a:bodyPr wrap="none" lIns="0" tIns="0" rIns="0" bIns="0" rtlCol="0">
              <a:spAutoFit/>
            </a:bodyPr>
            <a:lstStyle/>
            <a:p>
              <a:r>
                <a:rPr lang="en-US" sz="1200" dirty="0" err="1" smtClean="0"/>
                <a:t>DataA</a:t>
              </a:r>
              <a:endParaRPr lang="en-US" sz="1200" dirty="0" smtClean="0"/>
            </a:p>
          </p:txBody>
        </p:sp>
        <p:sp>
          <p:nvSpPr>
            <p:cNvPr id="80" name="TextBox 79"/>
            <p:cNvSpPr txBox="1"/>
            <p:nvPr/>
          </p:nvSpPr>
          <p:spPr>
            <a:xfrm>
              <a:off x="3657600" y="1998881"/>
              <a:ext cx="399073" cy="184666"/>
            </a:xfrm>
            <a:prstGeom prst="rect">
              <a:avLst/>
            </a:prstGeom>
            <a:noFill/>
          </p:spPr>
          <p:txBody>
            <a:bodyPr wrap="none" lIns="0" tIns="0" rIns="0" bIns="0" rtlCol="0">
              <a:spAutoFit/>
            </a:bodyPr>
            <a:lstStyle/>
            <a:p>
              <a:r>
                <a:rPr lang="en-US" sz="1200" dirty="0" err="1" smtClean="0"/>
                <a:t>AddrD</a:t>
              </a:r>
              <a:endParaRPr lang="en-US" sz="1200" dirty="0" smtClean="0"/>
            </a:p>
          </p:txBody>
        </p:sp>
        <p:sp>
          <p:nvSpPr>
            <p:cNvPr id="81" name="TextBox 80"/>
            <p:cNvSpPr txBox="1"/>
            <p:nvPr/>
          </p:nvSpPr>
          <p:spPr>
            <a:xfrm>
              <a:off x="4114800" y="2463284"/>
              <a:ext cx="377357" cy="184666"/>
            </a:xfrm>
            <a:prstGeom prst="rect">
              <a:avLst/>
            </a:prstGeom>
            <a:noFill/>
          </p:spPr>
          <p:txBody>
            <a:bodyPr wrap="none" lIns="0" tIns="0" rIns="0" bIns="0" rtlCol="0">
              <a:spAutoFit/>
            </a:bodyPr>
            <a:lstStyle/>
            <a:p>
              <a:r>
                <a:rPr lang="en-US" sz="1200" dirty="0" err="1" smtClean="0"/>
                <a:t>DataB</a:t>
              </a:r>
              <a:endParaRPr lang="en-US" sz="1200" dirty="0" smtClean="0"/>
            </a:p>
          </p:txBody>
        </p:sp>
        <p:sp>
          <p:nvSpPr>
            <p:cNvPr id="82" name="TextBox 81"/>
            <p:cNvSpPr txBox="1"/>
            <p:nvPr/>
          </p:nvSpPr>
          <p:spPr>
            <a:xfrm>
              <a:off x="3657600" y="1694081"/>
              <a:ext cx="388327" cy="184666"/>
            </a:xfrm>
            <a:prstGeom prst="rect">
              <a:avLst/>
            </a:prstGeom>
            <a:noFill/>
          </p:spPr>
          <p:txBody>
            <a:bodyPr wrap="none" lIns="0" tIns="0" rIns="0" bIns="0" rtlCol="0">
              <a:spAutoFit/>
            </a:bodyPr>
            <a:lstStyle/>
            <a:p>
              <a:r>
                <a:rPr lang="en-US" sz="1200" dirty="0" err="1" smtClean="0"/>
                <a:t>DataD</a:t>
              </a:r>
              <a:endParaRPr lang="en-US" sz="1200" dirty="0" smtClean="0"/>
            </a:p>
          </p:txBody>
        </p:sp>
      </p:grpSp>
      <p:cxnSp>
        <p:nvCxnSpPr>
          <p:cNvPr id="91" name="Straight Arrow Connector 90"/>
          <p:cNvCxnSpPr/>
          <p:nvPr/>
        </p:nvCxnSpPr>
        <p:spPr>
          <a:xfrm flipV="1">
            <a:off x="6454320" y="2584700"/>
            <a:ext cx="0" cy="143485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4191000" y="2916019"/>
            <a:ext cx="0" cy="11035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7233228" y="2681198"/>
            <a:ext cx="0" cy="133835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010400" y="2077819"/>
            <a:ext cx="307777" cy="184666"/>
          </a:xfrm>
          <a:prstGeom prst="rect">
            <a:avLst/>
          </a:prstGeom>
          <a:noFill/>
        </p:spPr>
        <p:txBody>
          <a:bodyPr wrap="none" lIns="0" tIns="0" rIns="0" bIns="0" rtlCol="0">
            <a:spAutoFit/>
          </a:bodyPr>
          <a:lstStyle/>
          <a:p>
            <a:r>
              <a:rPr lang="en-US" sz="1200" dirty="0" err="1" smtClean="0"/>
              <a:t>Addr</a:t>
            </a:r>
            <a:endParaRPr lang="en-US" sz="1200" dirty="0" smtClean="0"/>
          </a:p>
        </p:txBody>
      </p:sp>
      <p:sp>
        <p:nvSpPr>
          <p:cNvPr id="98" name="TextBox 97"/>
          <p:cNvSpPr txBox="1"/>
          <p:nvPr/>
        </p:nvSpPr>
        <p:spPr>
          <a:xfrm>
            <a:off x="7031583" y="2350353"/>
            <a:ext cx="436017" cy="184666"/>
          </a:xfrm>
          <a:prstGeom prst="rect">
            <a:avLst/>
          </a:prstGeom>
          <a:noFill/>
        </p:spPr>
        <p:txBody>
          <a:bodyPr wrap="none" lIns="0" tIns="0" rIns="0" bIns="0" rtlCol="0">
            <a:spAutoFit/>
          </a:bodyPr>
          <a:lstStyle/>
          <a:p>
            <a:r>
              <a:rPr lang="en-US" sz="1200" dirty="0" err="1" smtClean="0"/>
              <a:t>DataW</a:t>
            </a:r>
            <a:endParaRPr lang="en-US" sz="1200" dirty="0" smtClean="0"/>
          </a:p>
        </p:txBody>
      </p:sp>
      <p:sp>
        <p:nvSpPr>
          <p:cNvPr id="99" name="TextBox 98"/>
          <p:cNvSpPr txBox="1"/>
          <p:nvPr/>
        </p:nvSpPr>
        <p:spPr>
          <a:xfrm>
            <a:off x="7543800" y="2154019"/>
            <a:ext cx="384721" cy="184666"/>
          </a:xfrm>
          <a:prstGeom prst="rect">
            <a:avLst/>
          </a:prstGeom>
          <a:noFill/>
        </p:spPr>
        <p:txBody>
          <a:bodyPr wrap="none" lIns="0" tIns="0" rIns="0" bIns="0" rtlCol="0">
            <a:spAutoFit/>
          </a:bodyPr>
          <a:lstStyle/>
          <a:p>
            <a:r>
              <a:rPr lang="en-US" sz="1200" dirty="0" err="1" smtClean="0"/>
              <a:t>DataR</a:t>
            </a:r>
            <a:endParaRPr lang="en-US" sz="1200" dirty="0" smtClean="0"/>
          </a:p>
        </p:txBody>
      </p:sp>
      <p:cxnSp>
        <p:nvCxnSpPr>
          <p:cNvPr id="100" name="Straight Arrow Connector 99"/>
          <p:cNvCxnSpPr>
            <a:endCxn id="116" idx="3"/>
          </p:cNvCxnSpPr>
          <p:nvPr/>
        </p:nvCxnSpPr>
        <p:spPr>
          <a:xfrm flipV="1">
            <a:off x="5867400" y="2676366"/>
            <a:ext cx="0" cy="134318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72" idx="3"/>
          </p:cNvCxnSpPr>
          <p:nvPr/>
        </p:nvCxnSpPr>
        <p:spPr>
          <a:xfrm flipV="1">
            <a:off x="6019800" y="2106235"/>
            <a:ext cx="0" cy="191331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14" name="Group 113"/>
          <p:cNvGrpSpPr/>
          <p:nvPr/>
        </p:nvGrpSpPr>
        <p:grpSpPr>
          <a:xfrm>
            <a:off x="5943600" y="1620619"/>
            <a:ext cx="152400" cy="533400"/>
            <a:chOff x="5791200" y="1352550"/>
            <a:chExt cx="152400" cy="533400"/>
          </a:xfrm>
        </p:grpSpPr>
        <p:sp>
          <p:nvSpPr>
            <p:cNvPr id="72" name="Trapezoid 71"/>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extBox 103"/>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05" name="TextBox 104"/>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24" name="Straight Arrow Connector 123"/>
          <p:cNvCxnSpPr>
            <a:stCxn id="13" idx="3"/>
          </p:cNvCxnSpPr>
          <p:nvPr/>
        </p:nvCxnSpPr>
        <p:spPr>
          <a:xfrm flipV="1">
            <a:off x="8001000" y="2253007"/>
            <a:ext cx="367652" cy="15312"/>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8382000" y="1696819"/>
            <a:ext cx="152400" cy="762000"/>
            <a:chOff x="8229600" y="1733550"/>
            <a:chExt cx="152400" cy="762000"/>
          </a:xfrm>
        </p:grpSpPr>
        <p:sp>
          <p:nvSpPr>
            <p:cNvPr id="66" name="Trapezoid 65"/>
            <p:cNvSpPr/>
            <p:nvPr/>
          </p:nvSpPr>
          <p:spPr>
            <a:xfrm rot="5400000">
              <a:off x="7924800" y="2038350"/>
              <a:ext cx="7620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TextBox 118"/>
            <p:cNvSpPr txBox="1"/>
            <p:nvPr/>
          </p:nvSpPr>
          <p:spPr>
            <a:xfrm>
              <a:off x="8255000" y="2232025"/>
              <a:ext cx="76200" cy="184666"/>
            </a:xfrm>
            <a:prstGeom prst="rect">
              <a:avLst/>
            </a:prstGeom>
            <a:noFill/>
          </p:spPr>
          <p:txBody>
            <a:bodyPr wrap="square" lIns="0" tIns="0" rIns="0" bIns="0" rtlCol="0">
              <a:spAutoFit/>
            </a:bodyPr>
            <a:lstStyle/>
            <a:p>
              <a:r>
                <a:rPr lang="en-US" sz="1200" dirty="0"/>
                <a:t>0</a:t>
              </a:r>
              <a:endParaRPr lang="en-US" sz="1200" dirty="0" smtClean="0"/>
            </a:p>
          </p:txBody>
        </p:sp>
        <p:sp>
          <p:nvSpPr>
            <p:cNvPr id="120" name="TextBox 119"/>
            <p:cNvSpPr txBox="1"/>
            <p:nvPr/>
          </p:nvSpPr>
          <p:spPr>
            <a:xfrm>
              <a:off x="8255000" y="2016125"/>
              <a:ext cx="76200" cy="184666"/>
            </a:xfrm>
            <a:prstGeom prst="rect">
              <a:avLst/>
            </a:prstGeom>
            <a:noFill/>
          </p:spPr>
          <p:txBody>
            <a:bodyPr wrap="square" lIns="0" tIns="0" rIns="0" bIns="0" rtlCol="0">
              <a:spAutoFit/>
            </a:bodyPr>
            <a:lstStyle/>
            <a:p>
              <a:r>
                <a:rPr lang="en-US" sz="1200" dirty="0"/>
                <a:t>1</a:t>
              </a:r>
              <a:endParaRPr lang="en-US" sz="1200" dirty="0" smtClean="0"/>
            </a:p>
          </p:txBody>
        </p:sp>
        <p:sp>
          <p:nvSpPr>
            <p:cNvPr id="121" name="TextBox 120"/>
            <p:cNvSpPr txBox="1"/>
            <p:nvPr/>
          </p:nvSpPr>
          <p:spPr>
            <a:xfrm>
              <a:off x="8255000" y="1800225"/>
              <a:ext cx="76200" cy="184666"/>
            </a:xfrm>
            <a:prstGeom prst="rect">
              <a:avLst/>
            </a:prstGeom>
            <a:noFill/>
          </p:spPr>
          <p:txBody>
            <a:bodyPr wrap="square" lIns="0" tIns="0" rIns="0" bIns="0" rtlCol="0">
              <a:spAutoFit/>
            </a:bodyPr>
            <a:lstStyle/>
            <a:p>
              <a:r>
                <a:rPr lang="en-US" sz="1200" dirty="0" smtClean="0"/>
                <a:t>2</a:t>
              </a:r>
            </a:p>
          </p:txBody>
        </p:sp>
      </p:grpSp>
      <p:cxnSp>
        <p:nvCxnSpPr>
          <p:cNvPr id="127" name="Straight Arrow Connector 126"/>
          <p:cNvCxnSpPr>
            <a:stCxn id="28" idx="0"/>
            <a:endCxn id="97" idx="1"/>
          </p:cNvCxnSpPr>
          <p:nvPr/>
        </p:nvCxnSpPr>
        <p:spPr>
          <a:xfrm flipV="1">
            <a:off x="6629400" y="2170152"/>
            <a:ext cx="381000" cy="21967"/>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8458200" y="2382619"/>
            <a:ext cx="0" cy="16369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6781800" y="1259178"/>
            <a:ext cx="0" cy="92442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p:nvPr/>
        </p:nvCxnSpPr>
        <p:spPr>
          <a:xfrm>
            <a:off x="914399" y="1259178"/>
            <a:ext cx="7467601" cy="817272"/>
          </a:xfrm>
          <a:prstGeom prst="bentConnector3">
            <a:avLst>
              <a:gd name="adj1" fmla="val 96694"/>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715313" y="1455413"/>
            <a:ext cx="626772" cy="228600"/>
          </a:xfrm>
          <a:prstGeom prst="bentConnector3">
            <a:avLst>
              <a:gd name="adj1" fmla="val 1015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143000" y="1773019"/>
            <a:ext cx="152400" cy="5334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TextBox 179"/>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81" name="TextBox 180"/>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83" name="Straight Connector 182"/>
          <p:cNvCxnSpPr/>
          <p:nvPr/>
        </p:nvCxnSpPr>
        <p:spPr>
          <a:xfrm>
            <a:off x="1295400" y="2038350"/>
            <a:ext cx="152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p:nvPr/>
        </p:nvCxnSpPr>
        <p:spPr>
          <a:xfrm>
            <a:off x="1813263" y="2038350"/>
            <a:ext cx="320337" cy="3048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1782931" y="1620939"/>
            <a:ext cx="396537" cy="4191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2438400" y="1163419"/>
            <a:ext cx="304800" cy="457200"/>
          </a:xfrm>
          <a:prstGeom prst="bentConnector2">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9" name="Elbow Connector 218"/>
          <p:cNvCxnSpPr/>
          <p:nvPr/>
        </p:nvCxnSpPr>
        <p:spPr>
          <a:xfrm>
            <a:off x="2743200" y="1163419"/>
            <a:ext cx="5638800" cy="685800"/>
          </a:xfrm>
          <a:prstGeom prst="bentConnector3">
            <a:avLst>
              <a:gd name="adj1" fmla="val 971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1143000" y="1163419"/>
            <a:ext cx="1600200" cy="990600"/>
          </a:xfrm>
          <a:prstGeom prst="bentConnector3">
            <a:avLst>
              <a:gd name="adj1" fmla="val 124407"/>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p:nvPr/>
        </p:nvCxnSpPr>
        <p:spPr>
          <a:xfrm flipV="1">
            <a:off x="6096000" y="1884581"/>
            <a:ext cx="152400" cy="136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p:nvPr/>
        </p:nvCxnSpPr>
        <p:spPr>
          <a:xfrm flipV="1">
            <a:off x="4499521" y="1997333"/>
            <a:ext cx="1463129" cy="367784"/>
          </a:xfrm>
          <a:prstGeom prst="bentConnector3">
            <a:avLst>
              <a:gd name="adj1" fmla="val 8536"/>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a:off x="4457521" y="2595086"/>
            <a:ext cx="957297" cy="320141"/>
          </a:xfrm>
          <a:prstGeom prst="bentConnector3">
            <a:avLst>
              <a:gd name="adj1" fmla="val 1683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V="1">
            <a:off x="4648200" y="2361045"/>
            <a:ext cx="183573" cy="112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4537364" y="2586182"/>
            <a:ext cx="259772" cy="577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p:nvPr/>
        </p:nvCxnSpPr>
        <p:spPr>
          <a:xfrm flipV="1">
            <a:off x="1978767" y="1370472"/>
            <a:ext cx="3214173" cy="535336"/>
          </a:xfrm>
          <a:prstGeom prst="bentConnector3">
            <a:avLst>
              <a:gd name="adj1" fmla="val 27385"/>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5181600" y="1364691"/>
            <a:ext cx="762000" cy="36749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447800" y="1620619"/>
            <a:ext cx="365463" cy="838199"/>
            <a:chOff x="1447800" y="1809750"/>
            <a:chExt cx="365463" cy="838199"/>
          </a:xfrm>
        </p:grpSpPr>
        <p:sp>
          <p:nvSpPr>
            <p:cNvPr id="19" name="Rectangle 18"/>
            <p:cNvSpPr/>
            <p:nvPr/>
          </p:nvSpPr>
          <p:spPr>
            <a:xfrm>
              <a:off x="1447800" y="1809750"/>
              <a:ext cx="365463" cy="838199"/>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tx1"/>
                  </a:solidFill>
                  <a:latin typeface="Courier New"/>
                  <a:cs typeface="Courier New"/>
                </a:rPr>
                <a:t>pc</a:t>
              </a:r>
              <a:endParaRPr lang="en-US" b="1" dirty="0">
                <a:solidFill>
                  <a:schemeClr val="tx1"/>
                </a:solidFill>
                <a:latin typeface="Courier New"/>
                <a:cs typeface="Courier New"/>
              </a:endParaRPr>
            </a:p>
          </p:txBody>
        </p:sp>
        <p:sp>
          <p:nvSpPr>
            <p:cNvPr id="31" name="Isosceles Triangle 30"/>
            <p:cNvSpPr/>
            <p:nvPr/>
          </p:nvSpPr>
          <p:spPr>
            <a:xfrm>
              <a:off x="1600200" y="2495550"/>
              <a:ext cx="152400" cy="152399"/>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Group 114"/>
          <p:cNvGrpSpPr/>
          <p:nvPr/>
        </p:nvGrpSpPr>
        <p:grpSpPr>
          <a:xfrm>
            <a:off x="5791200" y="2190750"/>
            <a:ext cx="152400" cy="533400"/>
            <a:chOff x="5791200" y="1352550"/>
            <a:chExt cx="152400" cy="533400"/>
          </a:xfrm>
        </p:grpSpPr>
        <p:sp>
          <p:nvSpPr>
            <p:cNvPr id="116" name="Trapezoid 115"/>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TextBox 116"/>
            <p:cNvSpPr txBox="1"/>
            <p:nvPr/>
          </p:nvSpPr>
          <p:spPr>
            <a:xfrm>
              <a:off x="5807075" y="1390650"/>
              <a:ext cx="76200" cy="184666"/>
            </a:xfrm>
            <a:prstGeom prst="rect">
              <a:avLst/>
            </a:prstGeom>
            <a:noFill/>
          </p:spPr>
          <p:txBody>
            <a:bodyPr wrap="square" lIns="0" tIns="0" rIns="0" bIns="0" rtlCol="0">
              <a:spAutoFit/>
            </a:bodyPr>
            <a:lstStyle/>
            <a:p>
              <a:r>
                <a:rPr lang="en-US" sz="1200" dirty="0" smtClean="0"/>
                <a:t>0</a:t>
              </a:r>
            </a:p>
          </p:txBody>
        </p:sp>
        <p:sp>
          <p:nvSpPr>
            <p:cNvPr id="118" name="TextBox 117"/>
            <p:cNvSpPr txBox="1"/>
            <p:nvPr/>
          </p:nvSpPr>
          <p:spPr>
            <a:xfrm>
              <a:off x="5810250" y="1638300"/>
              <a:ext cx="77996" cy="184666"/>
            </a:xfrm>
            <a:prstGeom prst="rect">
              <a:avLst/>
            </a:prstGeom>
            <a:noFill/>
          </p:spPr>
          <p:txBody>
            <a:bodyPr wrap="none" lIns="0" tIns="0" rIns="0" bIns="0" rtlCol="0">
              <a:spAutoFit/>
            </a:bodyPr>
            <a:lstStyle/>
            <a:p>
              <a:r>
                <a:rPr lang="en-US" sz="1200" dirty="0" smtClean="0"/>
                <a:t>1</a:t>
              </a:r>
            </a:p>
          </p:txBody>
        </p:sp>
      </p:grpSp>
      <p:cxnSp>
        <p:nvCxnSpPr>
          <p:cNvPr id="394" name="Elbow Connector 393"/>
          <p:cNvCxnSpPr/>
          <p:nvPr/>
        </p:nvCxnSpPr>
        <p:spPr>
          <a:xfrm flipV="1">
            <a:off x="2743200" y="2190750"/>
            <a:ext cx="914400" cy="152400"/>
          </a:xfrm>
          <a:prstGeom prst="bentConnector3">
            <a:avLst>
              <a:gd name="adj1" fmla="val 1780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2895600" y="2341781"/>
            <a:ext cx="0"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flipV="1">
            <a:off x="2886364" y="2457450"/>
            <a:ext cx="771236" cy="36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flipV="1">
            <a:off x="2897909" y="2687420"/>
            <a:ext cx="759691" cy="267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flipV="1">
            <a:off x="2886364" y="3371850"/>
            <a:ext cx="618836" cy="959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3330864" y="1044864"/>
            <a:ext cx="5203536" cy="1032955"/>
          </a:xfrm>
          <a:prstGeom prst="bentConnector3">
            <a:avLst>
              <a:gd name="adj1" fmla="val -237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3086100" y="1314450"/>
            <a:ext cx="838200" cy="304800"/>
          </a:xfrm>
          <a:prstGeom prst="bentConnector3">
            <a:avLst>
              <a:gd name="adj1" fmla="val 1002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p:nvPr/>
        </p:nvCxnSpPr>
        <p:spPr>
          <a:xfrm flipV="1">
            <a:off x="3810000" y="3638550"/>
            <a:ext cx="0" cy="3810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p:nvPr/>
        </p:nvCxnSpPr>
        <p:spPr>
          <a:xfrm flipV="1">
            <a:off x="5943600" y="2494181"/>
            <a:ext cx="370610" cy="231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5410200" y="2530186"/>
            <a:ext cx="1600200" cy="381000"/>
          </a:xfrm>
          <a:prstGeom prst="bentConnector3">
            <a:avLst>
              <a:gd name="adj1" fmla="val 860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2988810" y="1984827"/>
            <a:ext cx="547657" cy="169277"/>
          </a:xfrm>
          <a:prstGeom prst="rect">
            <a:avLst/>
          </a:prstGeom>
          <a:noFill/>
        </p:spPr>
        <p:txBody>
          <a:bodyPr wrap="none" lIns="0" tIns="0" rIns="0" bIns="0" rtlCol="0">
            <a:spAutoFit/>
          </a:bodyPr>
          <a:lstStyle/>
          <a:p>
            <a:r>
              <a:rPr lang="en-US" sz="1100" dirty="0" err="1" smtClean="0"/>
              <a:t>inst</a:t>
            </a:r>
            <a:r>
              <a:rPr lang="en-US" sz="1100" dirty="0" smtClean="0"/>
              <a:t>[11:7]</a:t>
            </a:r>
          </a:p>
        </p:txBody>
      </p:sp>
      <p:sp>
        <p:nvSpPr>
          <p:cNvPr id="488" name="TextBox 487"/>
          <p:cNvSpPr txBox="1"/>
          <p:nvPr/>
        </p:nvSpPr>
        <p:spPr>
          <a:xfrm>
            <a:off x="2971800" y="2266950"/>
            <a:ext cx="619154" cy="169277"/>
          </a:xfrm>
          <a:prstGeom prst="rect">
            <a:avLst/>
          </a:prstGeom>
          <a:noFill/>
        </p:spPr>
        <p:txBody>
          <a:bodyPr wrap="none" lIns="0" tIns="0" rIns="0" bIns="0" rtlCol="0">
            <a:spAutoFit/>
          </a:bodyPr>
          <a:lstStyle/>
          <a:p>
            <a:r>
              <a:rPr lang="en-US" sz="1100" dirty="0" err="1" smtClean="0"/>
              <a:t>inst</a:t>
            </a:r>
            <a:r>
              <a:rPr lang="en-US" sz="1100" dirty="0" smtClean="0"/>
              <a:t>[19:15]</a:t>
            </a:r>
          </a:p>
        </p:txBody>
      </p:sp>
      <p:sp>
        <p:nvSpPr>
          <p:cNvPr id="503" name="TextBox 502"/>
          <p:cNvSpPr txBox="1"/>
          <p:nvPr/>
        </p:nvSpPr>
        <p:spPr>
          <a:xfrm>
            <a:off x="2971800" y="2495550"/>
            <a:ext cx="619154" cy="169277"/>
          </a:xfrm>
          <a:prstGeom prst="rect">
            <a:avLst/>
          </a:prstGeom>
          <a:noFill/>
        </p:spPr>
        <p:txBody>
          <a:bodyPr wrap="none" lIns="0" tIns="0" rIns="0" bIns="0" rtlCol="0">
            <a:spAutoFit/>
          </a:bodyPr>
          <a:lstStyle/>
          <a:p>
            <a:r>
              <a:rPr lang="en-US" sz="1100" dirty="0" err="1" smtClean="0"/>
              <a:t>inst</a:t>
            </a:r>
            <a:r>
              <a:rPr lang="en-US" sz="1100" dirty="0" smtClean="0"/>
              <a:t>[24:20]</a:t>
            </a:r>
          </a:p>
        </p:txBody>
      </p:sp>
      <p:sp>
        <p:nvSpPr>
          <p:cNvPr id="504" name="TextBox 503"/>
          <p:cNvSpPr txBox="1"/>
          <p:nvPr/>
        </p:nvSpPr>
        <p:spPr>
          <a:xfrm>
            <a:off x="2918691" y="3135168"/>
            <a:ext cx="547657" cy="169277"/>
          </a:xfrm>
          <a:prstGeom prst="rect">
            <a:avLst/>
          </a:prstGeom>
          <a:noFill/>
        </p:spPr>
        <p:txBody>
          <a:bodyPr wrap="none" lIns="0" tIns="0" rIns="0" bIns="0" rtlCol="0">
            <a:spAutoFit/>
          </a:bodyPr>
          <a:lstStyle/>
          <a:p>
            <a:r>
              <a:rPr lang="en-US" sz="1100" dirty="0" err="1" smtClean="0"/>
              <a:t>inst</a:t>
            </a:r>
            <a:r>
              <a:rPr lang="en-US" sz="1100" dirty="0" smtClean="0"/>
              <a:t>[31:7]</a:t>
            </a:r>
          </a:p>
        </p:txBody>
      </p:sp>
      <p:cxnSp>
        <p:nvCxnSpPr>
          <p:cNvPr id="513" name="Elbow Connector 512"/>
          <p:cNvCxnSpPr/>
          <p:nvPr/>
        </p:nvCxnSpPr>
        <p:spPr>
          <a:xfrm rot="5400000" flipH="1" flipV="1">
            <a:off x="5310189" y="2446338"/>
            <a:ext cx="584201" cy="377826"/>
          </a:xfrm>
          <a:prstGeom prst="bentConnector3">
            <a:avLst>
              <a:gd name="adj1" fmla="val 10046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7" name="TextBox 526"/>
          <p:cNvSpPr txBox="1"/>
          <p:nvPr/>
        </p:nvSpPr>
        <p:spPr>
          <a:xfrm>
            <a:off x="8250383" y="1416049"/>
            <a:ext cx="282129" cy="169277"/>
          </a:xfrm>
          <a:prstGeom prst="rect">
            <a:avLst/>
          </a:prstGeom>
          <a:noFill/>
        </p:spPr>
        <p:txBody>
          <a:bodyPr wrap="none" lIns="0" tIns="0" rIns="0" bIns="0" rtlCol="0">
            <a:spAutoFit/>
          </a:bodyPr>
          <a:lstStyle/>
          <a:p>
            <a:r>
              <a:rPr lang="en-US" sz="1100" dirty="0" smtClean="0"/>
              <a:t>pc+4</a:t>
            </a:r>
          </a:p>
        </p:txBody>
      </p:sp>
      <p:sp>
        <p:nvSpPr>
          <p:cNvPr id="528" name="TextBox 527"/>
          <p:cNvSpPr txBox="1"/>
          <p:nvPr/>
        </p:nvSpPr>
        <p:spPr>
          <a:xfrm>
            <a:off x="6858000" y="1504950"/>
            <a:ext cx="174057" cy="169277"/>
          </a:xfrm>
          <a:prstGeom prst="rect">
            <a:avLst/>
          </a:prstGeom>
          <a:noFill/>
        </p:spPr>
        <p:txBody>
          <a:bodyPr wrap="none" lIns="0" tIns="0" rIns="0" bIns="0" rtlCol="0">
            <a:spAutoFit/>
          </a:bodyPr>
          <a:lstStyle/>
          <a:p>
            <a:r>
              <a:rPr lang="en-US" sz="1100" dirty="0" err="1" smtClean="0"/>
              <a:t>alu</a:t>
            </a:r>
            <a:endParaRPr lang="en-US" sz="1100" dirty="0" smtClean="0"/>
          </a:p>
        </p:txBody>
      </p:sp>
      <p:sp>
        <p:nvSpPr>
          <p:cNvPr id="529" name="TextBox 528"/>
          <p:cNvSpPr txBox="1"/>
          <p:nvPr/>
        </p:nvSpPr>
        <p:spPr>
          <a:xfrm>
            <a:off x="8029863" y="2355849"/>
            <a:ext cx="334818" cy="169277"/>
          </a:xfrm>
          <a:prstGeom prst="rect">
            <a:avLst/>
          </a:prstGeom>
          <a:noFill/>
        </p:spPr>
        <p:txBody>
          <a:bodyPr wrap="square" lIns="0" tIns="0" rIns="0" bIns="0" rtlCol="0">
            <a:spAutoFit/>
          </a:bodyPr>
          <a:lstStyle/>
          <a:p>
            <a:r>
              <a:rPr lang="en-US" sz="1100" dirty="0" err="1" smtClean="0"/>
              <a:t>mem</a:t>
            </a:r>
            <a:endParaRPr lang="en-US" sz="1100" dirty="0" smtClean="0"/>
          </a:p>
        </p:txBody>
      </p:sp>
      <p:sp>
        <p:nvSpPr>
          <p:cNvPr id="530" name="TextBox 529"/>
          <p:cNvSpPr txBox="1"/>
          <p:nvPr/>
        </p:nvSpPr>
        <p:spPr>
          <a:xfrm>
            <a:off x="8581737" y="2087995"/>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
        <p:nvSpPr>
          <p:cNvPr id="531" name="TextBox 530"/>
          <p:cNvSpPr txBox="1"/>
          <p:nvPr/>
        </p:nvSpPr>
        <p:spPr>
          <a:xfrm>
            <a:off x="990600" y="1581150"/>
            <a:ext cx="208695" cy="169277"/>
          </a:xfrm>
          <a:prstGeom prst="rect">
            <a:avLst/>
          </a:prstGeom>
          <a:noFill/>
        </p:spPr>
        <p:txBody>
          <a:bodyPr wrap="square" lIns="0" tIns="0" rIns="0" bIns="0" rtlCol="0">
            <a:spAutoFit/>
          </a:bodyPr>
          <a:lstStyle/>
          <a:p>
            <a:r>
              <a:rPr lang="en-US" sz="1100" dirty="0" err="1" smtClean="0"/>
              <a:t>alu</a:t>
            </a:r>
            <a:endParaRPr lang="en-US" sz="1100" dirty="0" smtClean="0"/>
          </a:p>
        </p:txBody>
      </p:sp>
      <p:sp>
        <p:nvSpPr>
          <p:cNvPr id="532" name="TextBox 531"/>
          <p:cNvSpPr txBox="1"/>
          <p:nvPr/>
        </p:nvSpPr>
        <p:spPr>
          <a:xfrm>
            <a:off x="701965" y="2151495"/>
            <a:ext cx="282129" cy="169277"/>
          </a:xfrm>
          <a:prstGeom prst="rect">
            <a:avLst/>
          </a:prstGeom>
          <a:noFill/>
        </p:spPr>
        <p:txBody>
          <a:bodyPr wrap="none" lIns="0" tIns="0" rIns="0" bIns="0" rtlCol="0">
            <a:spAutoFit/>
          </a:bodyPr>
          <a:lstStyle/>
          <a:p>
            <a:r>
              <a:rPr lang="en-US" sz="1100" dirty="0" smtClean="0"/>
              <a:t>pc+4</a:t>
            </a:r>
          </a:p>
        </p:txBody>
      </p:sp>
      <p:sp>
        <p:nvSpPr>
          <p:cNvPr id="533" name="TextBox 532"/>
          <p:cNvSpPr txBox="1"/>
          <p:nvPr/>
        </p:nvSpPr>
        <p:spPr>
          <a:xfrm>
            <a:off x="5312006" y="1809750"/>
            <a:ext cx="524162" cy="169277"/>
          </a:xfrm>
          <a:prstGeom prst="rect">
            <a:avLst/>
          </a:prstGeom>
          <a:noFill/>
        </p:spPr>
        <p:txBody>
          <a:bodyPr wrap="square" lIns="0" tIns="0" rIns="0" bIns="0" rtlCol="0">
            <a:spAutoFit/>
          </a:bodyPr>
          <a:lstStyle/>
          <a:p>
            <a:r>
              <a:rPr lang="en-US" sz="1100" dirty="0" err="1" smtClean="0"/>
              <a:t>Reg</a:t>
            </a:r>
            <a:r>
              <a:rPr lang="en-US" sz="1100" dirty="0" smtClean="0"/>
              <a:t>[rs1]</a:t>
            </a:r>
          </a:p>
        </p:txBody>
      </p:sp>
      <p:sp>
        <p:nvSpPr>
          <p:cNvPr id="534" name="TextBox 533"/>
          <p:cNvSpPr txBox="1"/>
          <p:nvPr/>
        </p:nvSpPr>
        <p:spPr>
          <a:xfrm>
            <a:off x="5395683" y="1499281"/>
            <a:ext cx="219362" cy="169277"/>
          </a:xfrm>
          <a:prstGeom prst="rect">
            <a:avLst/>
          </a:prstGeom>
          <a:noFill/>
        </p:spPr>
        <p:txBody>
          <a:bodyPr wrap="square" lIns="0" tIns="0" rIns="0" bIns="0" rtlCol="0">
            <a:spAutoFit/>
          </a:bodyPr>
          <a:lstStyle/>
          <a:p>
            <a:r>
              <a:rPr lang="en-US" sz="1100" dirty="0" smtClean="0"/>
              <a:t>pc</a:t>
            </a:r>
          </a:p>
        </p:txBody>
      </p:sp>
      <p:sp>
        <p:nvSpPr>
          <p:cNvPr id="535" name="TextBox 534"/>
          <p:cNvSpPr txBox="1"/>
          <p:nvPr/>
        </p:nvSpPr>
        <p:spPr>
          <a:xfrm>
            <a:off x="4247574" y="3209059"/>
            <a:ext cx="629226" cy="169277"/>
          </a:xfrm>
          <a:prstGeom prst="rect">
            <a:avLst/>
          </a:prstGeom>
          <a:noFill/>
        </p:spPr>
        <p:txBody>
          <a:bodyPr wrap="square" lIns="0" tIns="0" rIns="0" bIns="0" rtlCol="0">
            <a:spAutoFit/>
          </a:bodyPr>
          <a:lstStyle/>
          <a:p>
            <a:r>
              <a:rPr lang="en-US" sz="1100" dirty="0" err="1" smtClean="0"/>
              <a:t>imm</a:t>
            </a:r>
            <a:r>
              <a:rPr lang="en-US" sz="1100" dirty="0" smtClean="0"/>
              <a:t>[31:0]</a:t>
            </a:r>
          </a:p>
        </p:txBody>
      </p:sp>
      <p:sp>
        <p:nvSpPr>
          <p:cNvPr id="536" name="TextBox 535"/>
          <p:cNvSpPr txBox="1"/>
          <p:nvPr/>
        </p:nvSpPr>
        <p:spPr>
          <a:xfrm>
            <a:off x="5299981" y="2108881"/>
            <a:ext cx="533400" cy="169277"/>
          </a:xfrm>
          <a:prstGeom prst="rect">
            <a:avLst/>
          </a:prstGeom>
          <a:noFill/>
        </p:spPr>
        <p:txBody>
          <a:bodyPr wrap="square" lIns="0" tIns="0" rIns="0" bIns="0" rtlCol="0">
            <a:spAutoFit/>
          </a:bodyPr>
          <a:lstStyle/>
          <a:p>
            <a:r>
              <a:rPr lang="en-US" sz="1100" dirty="0" err="1" smtClean="0"/>
              <a:t>Reg</a:t>
            </a:r>
            <a:r>
              <a:rPr lang="en-US" sz="1100" dirty="0" smtClean="0"/>
              <a:t>[rs2]</a:t>
            </a:r>
          </a:p>
        </p:txBody>
      </p:sp>
      <p:cxnSp>
        <p:nvCxnSpPr>
          <p:cNvPr id="563" name="Elbow Connector 562"/>
          <p:cNvCxnSpPr/>
          <p:nvPr/>
        </p:nvCxnSpPr>
        <p:spPr>
          <a:xfrm flipV="1">
            <a:off x="4044974" y="2570381"/>
            <a:ext cx="1746226" cy="825788"/>
          </a:xfrm>
          <a:prstGeom prst="bentConnector3">
            <a:avLst>
              <a:gd name="adj1" fmla="val 8344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3" name="TextBox 522"/>
          <p:cNvSpPr txBox="1"/>
          <p:nvPr/>
        </p:nvSpPr>
        <p:spPr>
          <a:xfrm>
            <a:off x="2590800" y="4078873"/>
            <a:ext cx="547657" cy="169277"/>
          </a:xfrm>
          <a:prstGeom prst="rect">
            <a:avLst/>
          </a:prstGeom>
          <a:noFill/>
        </p:spPr>
        <p:txBody>
          <a:bodyPr wrap="none" lIns="0" tIns="0" rIns="0" bIns="0" rtlCol="0">
            <a:spAutoFit/>
          </a:bodyPr>
          <a:lstStyle/>
          <a:p>
            <a:r>
              <a:rPr lang="en-US" sz="1100" dirty="0" err="1" smtClean="0"/>
              <a:t>inst</a:t>
            </a:r>
            <a:r>
              <a:rPr lang="en-US" sz="1100" dirty="0" smtClean="0"/>
              <a:t>[31:0]</a:t>
            </a:r>
          </a:p>
        </p:txBody>
      </p:sp>
      <p:sp>
        <p:nvSpPr>
          <p:cNvPr id="582" name="TextBox 581"/>
          <p:cNvSpPr txBox="1"/>
          <p:nvPr/>
        </p:nvSpPr>
        <p:spPr>
          <a:xfrm>
            <a:off x="3276600" y="4095750"/>
            <a:ext cx="534088" cy="169277"/>
          </a:xfrm>
          <a:prstGeom prst="rect">
            <a:avLst/>
          </a:prstGeom>
          <a:noFill/>
        </p:spPr>
        <p:txBody>
          <a:bodyPr wrap="none" lIns="0" tIns="0" rIns="0" bIns="0" rtlCol="0">
            <a:spAutoFit/>
          </a:bodyPr>
          <a:lstStyle/>
          <a:p>
            <a:r>
              <a:rPr lang="en-US" sz="1100" dirty="0" err="1" smtClean="0"/>
              <a:t>ImmSel</a:t>
            </a:r>
            <a:r>
              <a:rPr lang="en-US" sz="1100" dirty="0" smtClean="0"/>
              <a:t>=I</a:t>
            </a:r>
          </a:p>
        </p:txBody>
      </p:sp>
      <p:sp>
        <p:nvSpPr>
          <p:cNvPr id="583" name="TextBox 582"/>
          <p:cNvSpPr txBox="1"/>
          <p:nvPr/>
        </p:nvSpPr>
        <p:spPr>
          <a:xfrm>
            <a:off x="3962400" y="4095750"/>
            <a:ext cx="623424" cy="169277"/>
          </a:xfrm>
          <a:prstGeom prst="rect">
            <a:avLst/>
          </a:prstGeom>
          <a:noFill/>
        </p:spPr>
        <p:txBody>
          <a:bodyPr wrap="none" lIns="0" tIns="0" rIns="0" bIns="0" rtlCol="0">
            <a:spAutoFit/>
          </a:bodyPr>
          <a:lstStyle/>
          <a:p>
            <a:r>
              <a:rPr lang="en-US" sz="1100" dirty="0" err="1" smtClean="0"/>
              <a:t>RegWEn</a:t>
            </a:r>
            <a:r>
              <a:rPr lang="en-US" sz="1100" dirty="0" smtClean="0"/>
              <a:t>=1</a:t>
            </a:r>
          </a:p>
        </p:txBody>
      </p:sp>
      <p:sp>
        <p:nvSpPr>
          <p:cNvPr id="584" name="TextBox 583"/>
          <p:cNvSpPr txBox="1"/>
          <p:nvPr/>
        </p:nvSpPr>
        <p:spPr>
          <a:xfrm>
            <a:off x="4369555" y="4476750"/>
            <a:ext cx="431045" cy="169277"/>
          </a:xfrm>
          <a:prstGeom prst="rect">
            <a:avLst/>
          </a:prstGeom>
          <a:noFill/>
        </p:spPr>
        <p:txBody>
          <a:bodyPr wrap="none" lIns="0" tIns="0" rIns="0" bIns="0" rtlCol="0">
            <a:spAutoFit/>
          </a:bodyPr>
          <a:lstStyle/>
          <a:p>
            <a:r>
              <a:rPr lang="en-US" sz="1100" dirty="0" err="1" smtClean="0"/>
              <a:t>BrUn</a:t>
            </a:r>
            <a:r>
              <a:rPr lang="en-US" sz="1100" dirty="0" smtClean="0"/>
              <a:t>=*</a:t>
            </a:r>
          </a:p>
        </p:txBody>
      </p:sp>
      <p:sp>
        <p:nvSpPr>
          <p:cNvPr id="585" name="TextBox 584"/>
          <p:cNvSpPr txBox="1"/>
          <p:nvPr/>
        </p:nvSpPr>
        <p:spPr>
          <a:xfrm>
            <a:off x="4876800" y="4459873"/>
            <a:ext cx="409417" cy="169277"/>
          </a:xfrm>
          <a:prstGeom prst="rect">
            <a:avLst/>
          </a:prstGeom>
          <a:noFill/>
        </p:spPr>
        <p:txBody>
          <a:bodyPr wrap="none" lIns="0" tIns="0" rIns="0" bIns="0" rtlCol="0">
            <a:spAutoFit/>
          </a:bodyPr>
          <a:lstStyle/>
          <a:p>
            <a:r>
              <a:rPr lang="en-US" sz="1100" dirty="0" err="1" smtClean="0"/>
              <a:t>BrEq</a:t>
            </a:r>
            <a:r>
              <a:rPr lang="en-US" sz="1100" dirty="0" smtClean="0"/>
              <a:t>=*</a:t>
            </a:r>
          </a:p>
        </p:txBody>
      </p:sp>
      <p:sp>
        <p:nvSpPr>
          <p:cNvPr id="586" name="TextBox 585"/>
          <p:cNvSpPr txBox="1"/>
          <p:nvPr/>
        </p:nvSpPr>
        <p:spPr>
          <a:xfrm>
            <a:off x="5334000" y="4476750"/>
            <a:ext cx="394470" cy="169277"/>
          </a:xfrm>
          <a:prstGeom prst="rect">
            <a:avLst/>
          </a:prstGeom>
          <a:noFill/>
        </p:spPr>
        <p:txBody>
          <a:bodyPr wrap="none" lIns="0" tIns="0" rIns="0" bIns="0" rtlCol="0">
            <a:spAutoFit/>
          </a:bodyPr>
          <a:lstStyle/>
          <a:p>
            <a:r>
              <a:rPr lang="en-US" sz="1100" dirty="0" err="1" smtClean="0"/>
              <a:t>BrLT</a:t>
            </a:r>
            <a:r>
              <a:rPr lang="en-US" sz="1100" dirty="0" smtClean="0"/>
              <a:t>=*</a:t>
            </a:r>
          </a:p>
        </p:txBody>
      </p:sp>
      <p:sp>
        <p:nvSpPr>
          <p:cNvPr id="587" name="TextBox 586"/>
          <p:cNvSpPr txBox="1"/>
          <p:nvPr/>
        </p:nvSpPr>
        <p:spPr>
          <a:xfrm>
            <a:off x="5867400" y="4095750"/>
            <a:ext cx="381108" cy="169277"/>
          </a:xfrm>
          <a:prstGeom prst="rect">
            <a:avLst/>
          </a:prstGeom>
          <a:noFill/>
        </p:spPr>
        <p:txBody>
          <a:bodyPr wrap="none" lIns="0" tIns="0" rIns="0" bIns="0" rtlCol="0">
            <a:spAutoFit/>
          </a:bodyPr>
          <a:lstStyle/>
          <a:p>
            <a:r>
              <a:rPr lang="en-US" sz="1100" dirty="0" err="1" smtClean="0"/>
              <a:t>Asel</a:t>
            </a:r>
            <a:r>
              <a:rPr lang="en-US" sz="1100" dirty="0" smtClean="0"/>
              <a:t>=0</a:t>
            </a:r>
          </a:p>
        </p:txBody>
      </p:sp>
      <p:sp>
        <p:nvSpPr>
          <p:cNvPr id="588" name="TextBox 587"/>
          <p:cNvSpPr txBox="1"/>
          <p:nvPr/>
        </p:nvSpPr>
        <p:spPr>
          <a:xfrm>
            <a:off x="5410200" y="4095750"/>
            <a:ext cx="376217" cy="169277"/>
          </a:xfrm>
          <a:prstGeom prst="rect">
            <a:avLst/>
          </a:prstGeom>
          <a:noFill/>
        </p:spPr>
        <p:txBody>
          <a:bodyPr wrap="none" lIns="0" tIns="0" rIns="0" bIns="0" rtlCol="0">
            <a:spAutoFit/>
          </a:bodyPr>
          <a:lstStyle/>
          <a:p>
            <a:r>
              <a:rPr lang="en-US" sz="1100" dirty="0" err="1" smtClean="0"/>
              <a:t>Bsel</a:t>
            </a:r>
            <a:r>
              <a:rPr lang="en-US" sz="1100" dirty="0" smtClean="0"/>
              <a:t>=1</a:t>
            </a:r>
          </a:p>
        </p:txBody>
      </p:sp>
      <p:sp>
        <p:nvSpPr>
          <p:cNvPr id="589" name="TextBox 588"/>
          <p:cNvSpPr txBox="1"/>
          <p:nvPr/>
        </p:nvSpPr>
        <p:spPr>
          <a:xfrm>
            <a:off x="6172200" y="4324350"/>
            <a:ext cx="698916" cy="169277"/>
          </a:xfrm>
          <a:prstGeom prst="rect">
            <a:avLst/>
          </a:prstGeom>
          <a:noFill/>
        </p:spPr>
        <p:txBody>
          <a:bodyPr wrap="none" lIns="0" tIns="0" rIns="0" bIns="0" rtlCol="0">
            <a:spAutoFit/>
          </a:bodyPr>
          <a:lstStyle/>
          <a:p>
            <a:r>
              <a:rPr lang="en-US" sz="1100" dirty="0" err="1" smtClean="0"/>
              <a:t>ALUSel</a:t>
            </a:r>
            <a:r>
              <a:rPr lang="en-US" sz="1100" dirty="0" smtClean="0"/>
              <a:t>=Add</a:t>
            </a:r>
          </a:p>
        </p:txBody>
      </p:sp>
      <p:sp>
        <p:nvSpPr>
          <p:cNvPr id="591" name="TextBox 590"/>
          <p:cNvSpPr txBox="1"/>
          <p:nvPr/>
        </p:nvSpPr>
        <p:spPr>
          <a:xfrm>
            <a:off x="6934200" y="4095750"/>
            <a:ext cx="864294" cy="169277"/>
          </a:xfrm>
          <a:prstGeom prst="rect">
            <a:avLst/>
          </a:prstGeom>
          <a:noFill/>
        </p:spPr>
        <p:txBody>
          <a:bodyPr wrap="none" lIns="0" tIns="0" rIns="0" bIns="0" rtlCol="0">
            <a:spAutoFit/>
          </a:bodyPr>
          <a:lstStyle/>
          <a:p>
            <a:r>
              <a:rPr lang="en-US" sz="1100" dirty="0" err="1" smtClean="0"/>
              <a:t>MemRW</a:t>
            </a:r>
            <a:r>
              <a:rPr lang="en-US" sz="1100" dirty="0" smtClean="0"/>
              <a:t>=Read</a:t>
            </a:r>
          </a:p>
        </p:txBody>
      </p:sp>
      <p:sp>
        <p:nvSpPr>
          <p:cNvPr id="593" name="TextBox 592"/>
          <p:cNvSpPr txBox="1"/>
          <p:nvPr/>
        </p:nvSpPr>
        <p:spPr>
          <a:xfrm>
            <a:off x="8153400" y="4019550"/>
            <a:ext cx="511358" cy="169277"/>
          </a:xfrm>
          <a:prstGeom prst="rect">
            <a:avLst/>
          </a:prstGeom>
          <a:noFill/>
        </p:spPr>
        <p:txBody>
          <a:bodyPr wrap="none" lIns="0" tIns="0" rIns="0" bIns="0" rtlCol="0">
            <a:spAutoFit/>
          </a:bodyPr>
          <a:lstStyle/>
          <a:p>
            <a:r>
              <a:rPr lang="en-US" sz="1100" dirty="0" err="1" smtClean="0"/>
              <a:t>WBSel</a:t>
            </a:r>
            <a:r>
              <a:rPr lang="en-US" sz="1100" dirty="0" smtClean="0"/>
              <a:t>=2</a:t>
            </a:r>
          </a:p>
        </p:txBody>
      </p:sp>
      <p:sp>
        <p:nvSpPr>
          <p:cNvPr id="594" name="TextBox 593"/>
          <p:cNvSpPr txBox="1"/>
          <p:nvPr/>
        </p:nvSpPr>
        <p:spPr>
          <a:xfrm>
            <a:off x="990600" y="4095750"/>
            <a:ext cx="315466" cy="169277"/>
          </a:xfrm>
          <a:prstGeom prst="rect">
            <a:avLst/>
          </a:prstGeom>
          <a:noFill/>
        </p:spPr>
        <p:txBody>
          <a:bodyPr wrap="none" lIns="0" tIns="0" rIns="0" bIns="0" rtlCol="0">
            <a:spAutoFit/>
          </a:bodyPr>
          <a:lstStyle/>
          <a:p>
            <a:r>
              <a:rPr lang="en-US" sz="1100" dirty="0" err="1" smtClean="0"/>
              <a:t>PCSel</a:t>
            </a:r>
            <a:endParaRPr lang="en-US" sz="1100" dirty="0" smtClean="0"/>
          </a:p>
        </p:txBody>
      </p:sp>
      <p:sp>
        <p:nvSpPr>
          <p:cNvPr id="596" name="TextBox 595"/>
          <p:cNvSpPr txBox="1"/>
          <p:nvPr/>
        </p:nvSpPr>
        <p:spPr>
          <a:xfrm>
            <a:off x="3406447" y="1657350"/>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cxnSp>
        <p:nvCxnSpPr>
          <p:cNvPr id="125" name="Straight Arrow Connector 124"/>
          <p:cNvCxnSpPr/>
          <p:nvPr/>
        </p:nvCxnSpPr>
        <p:spPr>
          <a:xfrm flipV="1">
            <a:off x="6453074" y="2587586"/>
            <a:ext cx="1248" cy="171999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4191001" y="2918905"/>
            <a:ext cx="0" cy="110353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7233229" y="2684084"/>
            <a:ext cx="0" cy="13383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V="1">
            <a:off x="5867401" y="2679252"/>
            <a:ext cx="0" cy="134318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V="1">
            <a:off x="6019801" y="2109121"/>
            <a:ext cx="0" cy="19133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V="1">
            <a:off x="8458201" y="2385505"/>
            <a:ext cx="0" cy="163693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6781801" y="1262064"/>
            <a:ext cx="0" cy="924428"/>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4" name="Elbow Connector 133"/>
          <p:cNvCxnSpPr/>
          <p:nvPr/>
        </p:nvCxnSpPr>
        <p:spPr>
          <a:xfrm rot="16200000" flipH="1">
            <a:off x="715314" y="1458299"/>
            <a:ext cx="626772" cy="228600"/>
          </a:xfrm>
          <a:prstGeom prst="bentConnector3">
            <a:avLst>
              <a:gd name="adj1" fmla="val 101558"/>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1295401" y="2041236"/>
            <a:ext cx="1524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Elbow Connector 135"/>
          <p:cNvCxnSpPr/>
          <p:nvPr/>
        </p:nvCxnSpPr>
        <p:spPr>
          <a:xfrm>
            <a:off x="1813264" y="2041236"/>
            <a:ext cx="320337" cy="304800"/>
          </a:xfrm>
          <a:prstGeom prst="bentConnector3">
            <a:avLst>
              <a:gd name="adj1" fmla="val 50000"/>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7" name="Elbow Connector 136"/>
          <p:cNvCxnSpPr/>
          <p:nvPr/>
        </p:nvCxnSpPr>
        <p:spPr>
          <a:xfrm flipV="1">
            <a:off x="1782932" y="1623825"/>
            <a:ext cx="396537" cy="419100"/>
          </a:xfrm>
          <a:prstGeom prst="bentConnector3">
            <a:avLst>
              <a:gd name="adj1" fmla="val 50000"/>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8" name="Elbow Connector 137"/>
          <p:cNvCxnSpPr/>
          <p:nvPr/>
        </p:nvCxnSpPr>
        <p:spPr>
          <a:xfrm flipV="1">
            <a:off x="2438401" y="1166305"/>
            <a:ext cx="304800" cy="457200"/>
          </a:xfrm>
          <a:prstGeom prst="bentConnector2">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9" name="Elbow Connector 138"/>
          <p:cNvCxnSpPr/>
          <p:nvPr/>
        </p:nvCxnSpPr>
        <p:spPr>
          <a:xfrm>
            <a:off x="2743201" y="1166305"/>
            <a:ext cx="5638800" cy="685800"/>
          </a:xfrm>
          <a:prstGeom prst="bentConnector3">
            <a:avLst>
              <a:gd name="adj1" fmla="val 97158"/>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flipV="1">
            <a:off x="6096001" y="1887467"/>
            <a:ext cx="152400" cy="1369"/>
          </a:xfrm>
          <a:prstGeom prst="straightConnector1">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2" name="Elbow Connector 141"/>
          <p:cNvCxnSpPr/>
          <p:nvPr/>
        </p:nvCxnSpPr>
        <p:spPr>
          <a:xfrm flipV="1">
            <a:off x="4499522" y="2000219"/>
            <a:ext cx="1463129" cy="367784"/>
          </a:xfrm>
          <a:prstGeom prst="bentConnector3">
            <a:avLst>
              <a:gd name="adj1" fmla="val 8536"/>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6" name="Elbow Connector 145"/>
          <p:cNvCxnSpPr/>
          <p:nvPr/>
        </p:nvCxnSpPr>
        <p:spPr>
          <a:xfrm flipV="1">
            <a:off x="2743201" y="2193636"/>
            <a:ext cx="914400" cy="152400"/>
          </a:xfrm>
          <a:prstGeom prst="bentConnector3">
            <a:avLst>
              <a:gd name="adj1" fmla="val 17803"/>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2895601" y="2344667"/>
            <a:ext cx="0" cy="1676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flipV="1">
            <a:off x="2886365" y="2460336"/>
            <a:ext cx="771236" cy="36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V="1">
            <a:off x="2886365" y="3374736"/>
            <a:ext cx="618836" cy="959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1" name="Elbow Connector 150"/>
          <p:cNvCxnSpPr/>
          <p:nvPr/>
        </p:nvCxnSpPr>
        <p:spPr>
          <a:xfrm flipH="1" flipV="1">
            <a:off x="3330865" y="1047750"/>
            <a:ext cx="5203536" cy="1032955"/>
          </a:xfrm>
          <a:prstGeom prst="bentConnector3">
            <a:avLst>
              <a:gd name="adj1" fmla="val -2374"/>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2" name="Elbow Connector 151"/>
          <p:cNvCxnSpPr/>
          <p:nvPr/>
        </p:nvCxnSpPr>
        <p:spPr>
          <a:xfrm rot="16200000" flipH="1">
            <a:off x="3086101" y="1317336"/>
            <a:ext cx="838200" cy="304800"/>
          </a:xfrm>
          <a:prstGeom prst="bentConnector3">
            <a:avLst>
              <a:gd name="adj1" fmla="val 100275"/>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flipV="1">
            <a:off x="3810001" y="3641436"/>
            <a:ext cx="0" cy="3810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flipV="1">
            <a:off x="5943601" y="2495550"/>
            <a:ext cx="304799" cy="3827"/>
          </a:xfrm>
          <a:prstGeom prst="straightConnector1">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5" name="Elbow Connector 154"/>
          <p:cNvCxnSpPr/>
          <p:nvPr/>
        </p:nvCxnSpPr>
        <p:spPr>
          <a:xfrm flipV="1">
            <a:off x="4044975" y="2573267"/>
            <a:ext cx="1746226" cy="825788"/>
          </a:xfrm>
          <a:prstGeom prst="bentConnector3">
            <a:avLst>
              <a:gd name="adj1" fmla="val 83443"/>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 name="Straight Connector 2"/>
          <p:cNvCxnSpPr>
            <a:stCxn id="28" idx="0"/>
          </p:cNvCxnSpPr>
          <p:nvPr/>
        </p:nvCxnSpPr>
        <p:spPr>
          <a:xfrm flipV="1">
            <a:off x="6629400" y="2190750"/>
            <a:ext cx="152400" cy="1369"/>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914400" y="1276350"/>
            <a:ext cx="58674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876800" y="2724150"/>
            <a:ext cx="2302"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478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t>
            </a:r>
            <a:r>
              <a:rPr lang="en-US" b="1" dirty="0" err="1" smtClean="0">
                <a:latin typeface="Courier New"/>
                <a:cs typeface="Courier New"/>
              </a:rPr>
              <a:t>jal</a:t>
            </a:r>
            <a:r>
              <a:rPr lang="en-US" dirty="0" smtClean="0"/>
              <a:t> Instruction</a:t>
            </a:r>
            <a:endParaRPr lang="en-US" dirty="0"/>
          </a:p>
        </p:txBody>
      </p:sp>
      <p:sp>
        <p:nvSpPr>
          <p:cNvPr id="3" name="Content Placeholder 2"/>
          <p:cNvSpPr>
            <a:spLocks noGrp="1"/>
          </p:cNvSpPr>
          <p:nvPr>
            <p:ph idx="1"/>
          </p:nvPr>
        </p:nvSpPr>
        <p:spPr>
          <a:xfrm>
            <a:off x="457200" y="2343150"/>
            <a:ext cx="8458200" cy="2286000"/>
          </a:xfrm>
        </p:spPr>
        <p:txBody>
          <a:bodyPr>
            <a:normAutofit fontScale="92500" lnSpcReduction="20000"/>
          </a:bodyPr>
          <a:lstStyle/>
          <a:p>
            <a:r>
              <a:rPr lang="en-US" dirty="0" smtClean="0"/>
              <a:t>JAL saves PC+4 in </a:t>
            </a:r>
            <a:r>
              <a:rPr lang="en-US" dirty="0" err="1" smtClean="0"/>
              <a:t>Reg</a:t>
            </a:r>
            <a:r>
              <a:rPr lang="en-US" dirty="0" smtClean="0"/>
              <a:t>[</a:t>
            </a:r>
            <a:r>
              <a:rPr lang="en-US" dirty="0" err="1" smtClean="0"/>
              <a:t>rd</a:t>
            </a:r>
            <a:r>
              <a:rPr lang="en-US" dirty="0" smtClean="0"/>
              <a:t>] (the return address)</a:t>
            </a:r>
          </a:p>
          <a:p>
            <a:r>
              <a:rPr lang="en-US" dirty="0" smtClean="0"/>
              <a:t>Set PC = PC + offset (PC-relative jump)</a:t>
            </a:r>
          </a:p>
          <a:p>
            <a:r>
              <a:rPr lang="en-US" dirty="0" smtClean="0"/>
              <a:t>Target somewhere within  ±2</a:t>
            </a:r>
            <a:r>
              <a:rPr lang="en-US" baseline="30000" dirty="0" smtClean="0"/>
              <a:t>19</a:t>
            </a:r>
            <a:r>
              <a:rPr lang="en-US" dirty="0" smtClean="0"/>
              <a:t> locations, 2 bytes apart</a:t>
            </a:r>
          </a:p>
          <a:p>
            <a:pPr lvl="1"/>
            <a:r>
              <a:rPr lang="en-US" dirty="0"/>
              <a:t> ±</a:t>
            </a:r>
            <a:r>
              <a:rPr lang="en-US" dirty="0" smtClean="0"/>
              <a:t>2</a:t>
            </a:r>
            <a:r>
              <a:rPr lang="en-US" baseline="30000" dirty="0" smtClean="0"/>
              <a:t>18</a:t>
            </a:r>
            <a:r>
              <a:rPr lang="en-US" dirty="0" smtClean="0"/>
              <a:t> 32-bit instructions</a:t>
            </a:r>
          </a:p>
          <a:p>
            <a:r>
              <a:rPr lang="en-US" dirty="0" smtClean="0"/>
              <a:t>Immediate encoding optimized similarly to branch instruction to reduce hardware cost</a:t>
            </a:r>
          </a:p>
        </p:txBody>
      </p:sp>
      <p:sp>
        <p:nvSpPr>
          <p:cNvPr id="4" name="Slide Number Placeholder 3"/>
          <p:cNvSpPr>
            <a:spLocks noGrp="1"/>
          </p:cNvSpPr>
          <p:nvPr>
            <p:ph type="sldNum" sz="quarter" idx="12"/>
          </p:nvPr>
        </p:nvSpPr>
        <p:spPr/>
        <p:txBody>
          <a:bodyPr/>
          <a:lstStyle/>
          <a:p>
            <a:fld id="{3CC63E4C-4642-794D-A2FD-70F6B81535F5}" type="slidenum">
              <a:rPr lang="en-US" smtClean="0"/>
              <a:pPr/>
              <a:t>7</a:t>
            </a:fld>
            <a:endParaRPr lang="en-US"/>
          </a:p>
        </p:txBody>
      </p:sp>
      <p:pic>
        <p:nvPicPr>
          <p:cNvPr id="5" name="Picture 4" descr="Untitled.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1047750"/>
            <a:ext cx="8394700" cy="1054100"/>
          </a:xfrm>
          <a:prstGeom prst="rect">
            <a:avLst/>
          </a:prstGeom>
        </p:spPr>
      </p:pic>
    </p:spTree>
    <p:extLst>
      <p:ext uri="{BB962C8B-B14F-4D97-AF65-F5344CB8AC3E}">
        <p14:creationId xmlns:p14="http://schemas.microsoft.com/office/powerpoint/2010/main" val="323576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Arrow Connector 87"/>
          <p:cNvCxnSpPr/>
          <p:nvPr/>
        </p:nvCxnSpPr>
        <p:spPr>
          <a:xfrm>
            <a:off x="5183902" y="2611219"/>
            <a:ext cx="0" cy="1408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5031502" y="2611219"/>
            <a:ext cx="0" cy="1408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normAutofit/>
          </a:bodyPr>
          <a:lstStyle/>
          <a:p>
            <a:r>
              <a:rPr lang="en-US" dirty="0"/>
              <a:t>Adding </a:t>
            </a:r>
            <a:r>
              <a:rPr lang="en-US" b="1" dirty="0" err="1" smtClean="0">
                <a:latin typeface="Courier New"/>
                <a:cs typeface="Courier New"/>
              </a:rPr>
              <a:t>jal</a:t>
            </a:r>
            <a:r>
              <a:rPr lang="en-US" dirty="0" smtClean="0"/>
              <a:t> </a:t>
            </a:r>
            <a:r>
              <a:rPr lang="en-US" dirty="0"/>
              <a:t>to </a:t>
            </a:r>
            <a:r>
              <a:rPr lang="en-US" dirty="0" err="1"/>
              <a:t>datapath</a:t>
            </a:r>
            <a:endParaRPr lang="en-US" dirty="0"/>
          </a:p>
        </p:txBody>
      </p:sp>
      <p:sp>
        <p:nvSpPr>
          <p:cNvPr id="4" name="Date Placeholder 3"/>
          <p:cNvSpPr>
            <a:spLocks noGrp="1"/>
          </p:cNvSpPr>
          <p:nvPr>
            <p:ph type="dt" sz="half" idx="10"/>
          </p:nvPr>
        </p:nvSpPr>
        <p:spPr/>
        <p:txBody>
          <a:bodyPr/>
          <a:lstStyle/>
          <a:p>
            <a:r>
              <a:rPr lang="en-US" dirty="0" smtClean="0"/>
              <a:t>CS 61c</a:t>
            </a:r>
            <a:endParaRPr lang="en-US" dirty="0"/>
          </a:p>
        </p:txBody>
      </p:sp>
      <p:sp>
        <p:nvSpPr>
          <p:cNvPr id="5" name="Slide Number Placeholder 4"/>
          <p:cNvSpPr>
            <a:spLocks noGrp="1"/>
          </p:cNvSpPr>
          <p:nvPr>
            <p:ph type="sldNum" sz="quarter" idx="12"/>
          </p:nvPr>
        </p:nvSpPr>
        <p:spPr/>
        <p:txBody>
          <a:bodyPr/>
          <a:lstStyle/>
          <a:p>
            <a:fld id="{3FF131CF-B26C-E347-9AC9-78212C099DD5}" type="slidenum">
              <a:rPr lang="en-US" smtClean="0"/>
              <a:t>8</a:t>
            </a:fld>
            <a:endParaRPr lang="en-US"/>
          </a:p>
        </p:txBody>
      </p:sp>
      <p:sp>
        <p:nvSpPr>
          <p:cNvPr id="16" name="Rectangle 15"/>
          <p:cNvSpPr/>
          <p:nvPr/>
        </p:nvSpPr>
        <p:spPr>
          <a:xfrm>
            <a:off x="2133600" y="2001619"/>
            <a:ext cx="609600" cy="685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smtClean="0">
                <a:solidFill>
                  <a:schemeClr val="tx1"/>
                </a:solidFill>
                <a:latin typeface="Calibri"/>
                <a:cs typeface="Calibri"/>
              </a:rPr>
              <a:t>IMEM</a:t>
            </a:r>
            <a:endParaRPr lang="en-US" dirty="0">
              <a:solidFill>
                <a:schemeClr val="tx1"/>
              </a:solidFill>
              <a:latin typeface="Calibri"/>
              <a:cs typeface="Calibri"/>
            </a:endParaRPr>
          </a:p>
        </p:txBody>
      </p:sp>
      <p:grpSp>
        <p:nvGrpSpPr>
          <p:cNvPr id="50" name="Group 49"/>
          <p:cNvGrpSpPr/>
          <p:nvPr/>
        </p:nvGrpSpPr>
        <p:grpSpPr>
          <a:xfrm>
            <a:off x="6172200" y="1696819"/>
            <a:ext cx="521297" cy="990600"/>
            <a:chOff x="6324600" y="3115310"/>
            <a:chExt cx="521297"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Isosceles Triangle 28"/>
            <p:cNvSpPr/>
            <p:nvPr/>
          </p:nvSpPr>
          <p:spPr>
            <a:xfrm rot="5400000">
              <a:off x="6362707" y="3641091"/>
              <a:ext cx="152400" cy="76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0"/>
              <a:ext cx="521297" cy="338554"/>
            </a:xfrm>
            <a:prstGeom prst="rect">
              <a:avLst/>
            </a:prstGeom>
            <a:noFill/>
          </p:spPr>
          <p:txBody>
            <a:bodyPr wrap="none" rtlCol="0">
              <a:spAutoFit/>
            </a:bodyPr>
            <a:lstStyle/>
            <a:p>
              <a:r>
                <a:rPr lang="en-US" sz="1600" dirty="0" smtClean="0"/>
                <a:t>ALU</a:t>
              </a:r>
              <a:endParaRPr lang="en-US" sz="1600" dirty="0"/>
            </a:p>
          </p:txBody>
        </p:sp>
      </p:grpSp>
      <p:grpSp>
        <p:nvGrpSpPr>
          <p:cNvPr id="83" name="Group 82"/>
          <p:cNvGrpSpPr/>
          <p:nvPr/>
        </p:nvGrpSpPr>
        <p:grpSpPr>
          <a:xfrm>
            <a:off x="3429000" y="2992219"/>
            <a:ext cx="615974" cy="762000"/>
            <a:chOff x="3733800" y="3105150"/>
            <a:chExt cx="615974" cy="762000"/>
          </a:xfrm>
        </p:grpSpPr>
        <p:sp>
          <p:nvSpPr>
            <p:cNvPr id="51" name="Trapezoid 50"/>
            <p:cNvSpPr/>
            <p:nvPr/>
          </p:nvSpPr>
          <p:spPr>
            <a:xfrm rot="5400000">
              <a:off x="3695700" y="3219450"/>
              <a:ext cx="762000" cy="5334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TextBox 51"/>
            <p:cNvSpPr txBox="1"/>
            <p:nvPr/>
          </p:nvSpPr>
          <p:spPr>
            <a:xfrm>
              <a:off x="3733800" y="3218081"/>
              <a:ext cx="615974" cy="584776"/>
            </a:xfrm>
            <a:prstGeom prst="rect">
              <a:avLst/>
            </a:prstGeom>
            <a:noFill/>
          </p:spPr>
          <p:txBody>
            <a:bodyPr wrap="none" rtlCol="0">
              <a:spAutoFit/>
            </a:bodyPr>
            <a:lstStyle/>
            <a:p>
              <a:r>
                <a:rPr lang="en-US" sz="1600" dirty="0" err="1" smtClean="0"/>
                <a:t>Imm</a:t>
              </a:r>
              <a:r>
                <a:rPr lang="en-US" sz="1600" dirty="0" smtClean="0"/>
                <a:t>.</a:t>
              </a:r>
            </a:p>
            <a:p>
              <a:r>
                <a:rPr lang="en-US" sz="1600" dirty="0" smtClean="0"/>
                <a:t>Gen</a:t>
              </a:r>
            </a:p>
          </p:txBody>
        </p:sp>
      </p:grpSp>
      <p:grpSp>
        <p:nvGrpSpPr>
          <p:cNvPr id="60" name="Group 59"/>
          <p:cNvGrpSpPr/>
          <p:nvPr/>
        </p:nvGrpSpPr>
        <p:grpSpPr>
          <a:xfrm>
            <a:off x="2133600" y="1392019"/>
            <a:ext cx="304800" cy="4572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TextBox 58"/>
            <p:cNvSpPr txBox="1"/>
            <p:nvPr/>
          </p:nvSpPr>
          <p:spPr>
            <a:xfrm>
              <a:off x="5181600" y="3333750"/>
              <a:ext cx="298519" cy="246221"/>
            </a:xfrm>
            <a:prstGeom prst="rect">
              <a:avLst/>
            </a:prstGeom>
            <a:noFill/>
          </p:spPr>
          <p:txBody>
            <a:bodyPr wrap="none" tIns="0" rIns="0" bIns="0" rtlCol="0">
              <a:spAutoFit/>
            </a:bodyPr>
            <a:lstStyle/>
            <a:p>
              <a:r>
                <a:rPr lang="en-US" sz="1600" dirty="0" smtClean="0"/>
                <a:t>+4</a:t>
              </a:r>
            </a:p>
          </p:txBody>
        </p:sp>
      </p:grpSp>
      <p:cxnSp>
        <p:nvCxnSpPr>
          <p:cNvPr id="65" name="Straight Arrow Connector 64"/>
          <p:cNvCxnSpPr>
            <a:endCxn id="179" idx="3"/>
          </p:cNvCxnSpPr>
          <p:nvPr/>
        </p:nvCxnSpPr>
        <p:spPr>
          <a:xfrm flipH="1" flipV="1">
            <a:off x="1219200" y="2258635"/>
            <a:ext cx="10391" cy="177072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879102" y="2724150"/>
            <a:ext cx="0" cy="12954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7010400" y="1849219"/>
            <a:ext cx="990600" cy="8382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600" dirty="0">
                  <a:solidFill>
                    <a:schemeClr val="tx1"/>
                  </a:solidFill>
                  <a:latin typeface="Calibri"/>
                  <a:cs typeface="Calibri"/>
                </a:rPr>
                <a:t>D</a:t>
              </a:r>
              <a:r>
                <a:rPr lang="en-US" sz="1600" dirty="0" smtClean="0">
                  <a:solidFill>
                    <a:schemeClr val="tx1"/>
                  </a:solidFill>
                  <a:latin typeface="Calibri"/>
                  <a:cs typeface="Calibri"/>
                </a:rPr>
                <a:t>MEM</a:t>
              </a:r>
              <a:endParaRPr lang="en-US" dirty="0">
                <a:solidFill>
                  <a:schemeClr val="tx1"/>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5" name="Group 74"/>
          <p:cNvGrpSpPr/>
          <p:nvPr/>
        </p:nvGrpSpPr>
        <p:grpSpPr>
          <a:xfrm>
            <a:off x="4726702" y="2077819"/>
            <a:ext cx="762000" cy="685800"/>
            <a:chOff x="5029200" y="3333750"/>
            <a:chExt cx="762000" cy="685800"/>
          </a:xfrm>
        </p:grpSpPr>
        <p:sp>
          <p:nvSpPr>
            <p:cNvPr id="73" name="Trapezoid 72"/>
            <p:cNvSpPr/>
            <p:nvPr/>
          </p:nvSpPr>
          <p:spPr>
            <a:xfrm rot="5400000">
              <a:off x="4989949" y="3449201"/>
              <a:ext cx="685800" cy="454898"/>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TextBox 73"/>
            <p:cNvSpPr txBox="1"/>
            <p:nvPr/>
          </p:nvSpPr>
          <p:spPr>
            <a:xfrm>
              <a:off x="5029200" y="3409950"/>
              <a:ext cx="762000" cy="461665"/>
            </a:xfrm>
            <a:prstGeom prst="rect">
              <a:avLst/>
            </a:prstGeom>
            <a:noFill/>
          </p:spPr>
          <p:txBody>
            <a:bodyPr wrap="square" rtlCol="0">
              <a:spAutoFit/>
            </a:bodyPr>
            <a:lstStyle/>
            <a:p>
              <a:r>
                <a:rPr lang="en-US" sz="1200" dirty="0" smtClean="0"/>
                <a:t>Branch Comp.</a:t>
              </a:r>
            </a:p>
          </p:txBody>
        </p:sp>
      </p:grpSp>
      <p:grpSp>
        <p:nvGrpSpPr>
          <p:cNvPr id="188" name="Group 187"/>
          <p:cNvGrpSpPr/>
          <p:nvPr/>
        </p:nvGrpSpPr>
        <p:grpSpPr>
          <a:xfrm>
            <a:off x="3657600" y="1468219"/>
            <a:ext cx="841921" cy="1447800"/>
            <a:chOff x="3657600" y="1428750"/>
            <a:chExt cx="841921"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err="1" smtClean="0">
                    <a:solidFill>
                      <a:schemeClr val="tx1"/>
                    </a:solidFill>
                    <a:latin typeface="Calibri"/>
                    <a:cs typeface="Calibri"/>
                  </a:rPr>
                  <a:t>Reg</a:t>
                </a:r>
                <a:r>
                  <a:rPr lang="en-US" dirty="0" smtClean="0">
                    <a:solidFill>
                      <a:schemeClr val="tx1"/>
                    </a:solidFill>
                    <a:latin typeface="Calibri"/>
                    <a:cs typeface="Calibri"/>
                  </a:rPr>
                  <a:t>[]</a:t>
                </a:r>
                <a:endParaRPr lang="en-US" dirty="0">
                  <a:solidFill>
                    <a:schemeClr val="tx1"/>
                  </a:solidFill>
                  <a:latin typeface="Calibri"/>
                  <a:cs typeface="Calibri"/>
                </a:endParaRPr>
              </a:p>
            </p:txBody>
          </p:sp>
          <p:sp>
            <p:nvSpPr>
              <p:cNvPr id="30" name="Isosceles Triangle 29"/>
              <p:cNvSpPr/>
              <p:nvPr/>
            </p:nvSpPr>
            <p:spPr>
              <a:xfrm>
                <a:off x="4419600" y="2708081"/>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7" name="TextBox 76"/>
            <p:cNvSpPr txBox="1"/>
            <p:nvPr/>
          </p:nvSpPr>
          <p:spPr>
            <a:xfrm>
              <a:off x="3657600" y="2234684"/>
              <a:ext cx="397545" cy="184666"/>
            </a:xfrm>
            <a:prstGeom prst="rect">
              <a:avLst/>
            </a:prstGeom>
            <a:noFill/>
          </p:spPr>
          <p:txBody>
            <a:bodyPr wrap="none" lIns="0" tIns="0" rIns="0" bIns="0" rtlCol="0">
              <a:spAutoFit/>
            </a:bodyPr>
            <a:lstStyle/>
            <a:p>
              <a:r>
                <a:rPr lang="en-US" sz="1200" dirty="0" err="1" smtClean="0"/>
                <a:t>AddrA</a:t>
              </a:r>
              <a:endParaRPr lang="en-US" sz="1200" dirty="0" smtClean="0"/>
            </a:p>
          </p:txBody>
        </p:sp>
        <p:sp>
          <p:nvSpPr>
            <p:cNvPr id="78" name="TextBox 77"/>
            <p:cNvSpPr txBox="1"/>
            <p:nvPr/>
          </p:nvSpPr>
          <p:spPr>
            <a:xfrm>
              <a:off x="3657600" y="2463284"/>
              <a:ext cx="388102" cy="184666"/>
            </a:xfrm>
            <a:prstGeom prst="rect">
              <a:avLst/>
            </a:prstGeom>
            <a:noFill/>
          </p:spPr>
          <p:txBody>
            <a:bodyPr wrap="none" lIns="0" tIns="0" rIns="0" bIns="0" rtlCol="0">
              <a:spAutoFit/>
            </a:bodyPr>
            <a:lstStyle/>
            <a:p>
              <a:r>
                <a:rPr lang="en-US" sz="1200" dirty="0" err="1" smtClean="0"/>
                <a:t>AddrB</a:t>
              </a:r>
              <a:endParaRPr lang="en-US" sz="1200" dirty="0" smtClean="0"/>
            </a:p>
          </p:txBody>
        </p:sp>
        <p:sp>
          <p:nvSpPr>
            <p:cNvPr id="79" name="TextBox 78"/>
            <p:cNvSpPr txBox="1"/>
            <p:nvPr/>
          </p:nvSpPr>
          <p:spPr>
            <a:xfrm>
              <a:off x="4114800" y="2234684"/>
              <a:ext cx="384721" cy="184666"/>
            </a:xfrm>
            <a:prstGeom prst="rect">
              <a:avLst/>
            </a:prstGeom>
            <a:noFill/>
          </p:spPr>
          <p:txBody>
            <a:bodyPr wrap="none" lIns="0" tIns="0" rIns="0" bIns="0" rtlCol="0">
              <a:spAutoFit/>
            </a:bodyPr>
            <a:lstStyle/>
            <a:p>
              <a:r>
                <a:rPr lang="en-US" sz="1200" dirty="0" err="1" smtClean="0"/>
                <a:t>DataA</a:t>
              </a:r>
              <a:endParaRPr lang="en-US" sz="1200" dirty="0" smtClean="0"/>
            </a:p>
          </p:txBody>
        </p:sp>
        <p:sp>
          <p:nvSpPr>
            <p:cNvPr id="80" name="TextBox 79"/>
            <p:cNvSpPr txBox="1"/>
            <p:nvPr/>
          </p:nvSpPr>
          <p:spPr>
            <a:xfrm>
              <a:off x="3657600" y="1998881"/>
              <a:ext cx="399073" cy="184666"/>
            </a:xfrm>
            <a:prstGeom prst="rect">
              <a:avLst/>
            </a:prstGeom>
            <a:noFill/>
          </p:spPr>
          <p:txBody>
            <a:bodyPr wrap="none" lIns="0" tIns="0" rIns="0" bIns="0" rtlCol="0">
              <a:spAutoFit/>
            </a:bodyPr>
            <a:lstStyle/>
            <a:p>
              <a:r>
                <a:rPr lang="en-US" sz="1200" dirty="0" err="1" smtClean="0"/>
                <a:t>AddrD</a:t>
              </a:r>
              <a:endParaRPr lang="en-US" sz="1200" dirty="0" smtClean="0"/>
            </a:p>
          </p:txBody>
        </p:sp>
        <p:sp>
          <p:nvSpPr>
            <p:cNvPr id="81" name="TextBox 80"/>
            <p:cNvSpPr txBox="1"/>
            <p:nvPr/>
          </p:nvSpPr>
          <p:spPr>
            <a:xfrm>
              <a:off x="4114800" y="2463284"/>
              <a:ext cx="377357" cy="184666"/>
            </a:xfrm>
            <a:prstGeom prst="rect">
              <a:avLst/>
            </a:prstGeom>
            <a:noFill/>
          </p:spPr>
          <p:txBody>
            <a:bodyPr wrap="none" lIns="0" tIns="0" rIns="0" bIns="0" rtlCol="0">
              <a:spAutoFit/>
            </a:bodyPr>
            <a:lstStyle/>
            <a:p>
              <a:r>
                <a:rPr lang="en-US" sz="1200" dirty="0" err="1" smtClean="0"/>
                <a:t>DataB</a:t>
              </a:r>
              <a:endParaRPr lang="en-US" sz="1200" dirty="0" smtClean="0"/>
            </a:p>
          </p:txBody>
        </p:sp>
        <p:sp>
          <p:nvSpPr>
            <p:cNvPr id="82" name="TextBox 81"/>
            <p:cNvSpPr txBox="1"/>
            <p:nvPr/>
          </p:nvSpPr>
          <p:spPr>
            <a:xfrm>
              <a:off x="3657600" y="1694081"/>
              <a:ext cx="388327" cy="184666"/>
            </a:xfrm>
            <a:prstGeom prst="rect">
              <a:avLst/>
            </a:prstGeom>
            <a:noFill/>
          </p:spPr>
          <p:txBody>
            <a:bodyPr wrap="none" lIns="0" tIns="0" rIns="0" bIns="0" rtlCol="0">
              <a:spAutoFit/>
            </a:bodyPr>
            <a:lstStyle/>
            <a:p>
              <a:r>
                <a:rPr lang="en-US" sz="1200" dirty="0" err="1" smtClean="0"/>
                <a:t>DataD</a:t>
              </a:r>
              <a:endParaRPr lang="en-US" sz="1200" dirty="0" smtClean="0"/>
            </a:p>
          </p:txBody>
        </p:sp>
      </p:grpSp>
      <p:cxnSp>
        <p:nvCxnSpPr>
          <p:cNvPr id="91" name="Straight Arrow Connector 90"/>
          <p:cNvCxnSpPr/>
          <p:nvPr/>
        </p:nvCxnSpPr>
        <p:spPr>
          <a:xfrm flipV="1">
            <a:off x="6454320" y="2584700"/>
            <a:ext cx="0" cy="143485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4191000" y="2916019"/>
            <a:ext cx="0" cy="11035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7233228" y="2681198"/>
            <a:ext cx="0" cy="133835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010400" y="2077819"/>
            <a:ext cx="307777" cy="184666"/>
          </a:xfrm>
          <a:prstGeom prst="rect">
            <a:avLst/>
          </a:prstGeom>
          <a:noFill/>
        </p:spPr>
        <p:txBody>
          <a:bodyPr wrap="none" lIns="0" tIns="0" rIns="0" bIns="0" rtlCol="0">
            <a:spAutoFit/>
          </a:bodyPr>
          <a:lstStyle/>
          <a:p>
            <a:r>
              <a:rPr lang="en-US" sz="1200" dirty="0" err="1" smtClean="0"/>
              <a:t>Addr</a:t>
            </a:r>
            <a:endParaRPr lang="en-US" sz="1200" dirty="0" smtClean="0"/>
          </a:p>
        </p:txBody>
      </p:sp>
      <p:sp>
        <p:nvSpPr>
          <p:cNvPr id="98" name="TextBox 97"/>
          <p:cNvSpPr txBox="1"/>
          <p:nvPr/>
        </p:nvSpPr>
        <p:spPr>
          <a:xfrm>
            <a:off x="7031583" y="2350353"/>
            <a:ext cx="436017" cy="184666"/>
          </a:xfrm>
          <a:prstGeom prst="rect">
            <a:avLst/>
          </a:prstGeom>
          <a:noFill/>
        </p:spPr>
        <p:txBody>
          <a:bodyPr wrap="none" lIns="0" tIns="0" rIns="0" bIns="0" rtlCol="0">
            <a:spAutoFit/>
          </a:bodyPr>
          <a:lstStyle/>
          <a:p>
            <a:r>
              <a:rPr lang="en-US" sz="1200" dirty="0" err="1" smtClean="0"/>
              <a:t>DataW</a:t>
            </a:r>
            <a:endParaRPr lang="en-US" sz="1200" dirty="0" smtClean="0"/>
          </a:p>
        </p:txBody>
      </p:sp>
      <p:sp>
        <p:nvSpPr>
          <p:cNvPr id="99" name="TextBox 98"/>
          <p:cNvSpPr txBox="1"/>
          <p:nvPr/>
        </p:nvSpPr>
        <p:spPr>
          <a:xfrm>
            <a:off x="7543800" y="2154019"/>
            <a:ext cx="384721" cy="184666"/>
          </a:xfrm>
          <a:prstGeom prst="rect">
            <a:avLst/>
          </a:prstGeom>
          <a:noFill/>
        </p:spPr>
        <p:txBody>
          <a:bodyPr wrap="none" lIns="0" tIns="0" rIns="0" bIns="0" rtlCol="0">
            <a:spAutoFit/>
          </a:bodyPr>
          <a:lstStyle/>
          <a:p>
            <a:r>
              <a:rPr lang="en-US" sz="1200" dirty="0" err="1" smtClean="0"/>
              <a:t>DataR</a:t>
            </a:r>
            <a:endParaRPr lang="en-US" sz="1200" dirty="0" smtClean="0"/>
          </a:p>
        </p:txBody>
      </p:sp>
      <p:cxnSp>
        <p:nvCxnSpPr>
          <p:cNvPr id="100" name="Straight Arrow Connector 99"/>
          <p:cNvCxnSpPr>
            <a:endCxn id="116" idx="3"/>
          </p:cNvCxnSpPr>
          <p:nvPr/>
        </p:nvCxnSpPr>
        <p:spPr>
          <a:xfrm flipV="1">
            <a:off x="5867400" y="2676366"/>
            <a:ext cx="0" cy="134318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72" idx="3"/>
          </p:cNvCxnSpPr>
          <p:nvPr/>
        </p:nvCxnSpPr>
        <p:spPr>
          <a:xfrm flipV="1">
            <a:off x="6019800" y="2106235"/>
            <a:ext cx="0" cy="191331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14" name="Group 113"/>
          <p:cNvGrpSpPr/>
          <p:nvPr/>
        </p:nvGrpSpPr>
        <p:grpSpPr>
          <a:xfrm>
            <a:off x="5943600" y="1620619"/>
            <a:ext cx="152400" cy="533400"/>
            <a:chOff x="5791200" y="1352550"/>
            <a:chExt cx="152400" cy="533400"/>
          </a:xfrm>
        </p:grpSpPr>
        <p:sp>
          <p:nvSpPr>
            <p:cNvPr id="72" name="Trapezoid 71"/>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extBox 103"/>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05" name="TextBox 104"/>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24" name="Straight Arrow Connector 123"/>
          <p:cNvCxnSpPr>
            <a:stCxn id="13" idx="3"/>
          </p:cNvCxnSpPr>
          <p:nvPr/>
        </p:nvCxnSpPr>
        <p:spPr>
          <a:xfrm flipV="1">
            <a:off x="8001000" y="2253007"/>
            <a:ext cx="367652" cy="15312"/>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8382000" y="1696819"/>
            <a:ext cx="152400" cy="762000"/>
            <a:chOff x="8229600" y="1733550"/>
            <a:chExt cx="152400" cy="762000"/>
          </a:xfrm>
        </p:grpSpPr>
        <p:sp>
          <p:nvSpPr>
            <p:cNvPr id="66" name="Trapezoid 65"/>
            <p:cNvSpPr/>
            <p:nvPr/>
          </p:nvSpPr>
          <p:spPr>
            <a:xfrm rot="5400000">
              <a:off x="7924800" y="2038350"/>
              <a:ext cx="7620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TextBox 118"/>
            <p:cNvSpPr txBox="1"/>
            <p:nvPr/>
          </p:nvSpPr>
          <p:spPr>
            <a:xfrm>
              <a:off x="8255000" y="2232025"/>
              <a:ext cx="76200" cy="184666"/>
            </a:xfrm>
            <a:prstGeom prst="rect">
              <a:avLst/>
            </a:prstGeom>
            <a:noFill/>
          </p:spPr>
          <p:txBody>
            <a:bodyPr wrap="square" lIns="0" tIns="0" rIns="0" bIns="0" rtlCol="0">
              <a:spAutoFit/>
            </a:bodyPr>
            <a:lstStyle/>
            <a:p>
              <a:r>
                <a:rPr lang="en-US" sz="1200" dirty="0"/>
                <a:t>0</a:t>
              </a:r>
              <a:endParaRPr lang="en-US" sz="1200" dirty="0" smtClean="0"/>
            </a:p>
          </p:txBody>
        </p:sp>
        <p:sp>
          <p:nvSpPr>
            <p:cNvPr id="120" name="TextBox 119"/>
            <p:cNvSpPr txBox="1"/>
            <p:nvPr/>
          </p:nvSpPr>
          <p:spPr>
            <a:xfrm>
              <a:off x="8255000" y="2016125"/>
              <a:ext cx="76200" cy="184666"/>
            </a:xfrm>
            <a:prstGeom prst="rect">
              <a:avLst/>
            </a:prstGeom>
            <a:noFill/>
          </p:spPr>
          <p:txBody>
            <a:bodyPr wrap="square" lIns="0" tIns="0" rIns="0" bIns="0" rtlCol="0">
              <a:spAutoFit/>
            </a:bodyPr>
            <a:lstStyle/>
            <a:p>
              <a:r>
                <a:rPr lang="en-US" sz="1200" dirty="0"/>
                <a:t>1</a:t>
              </a:r>
              <a:endParaRPr lang="en-US" sz="1200" dirty="0" smtClean="0"/>
            </a:p>
          </p:txBody>
        </p:sp>
        <p:sp>
          <p:nvSpPr>
            <p:cNvPr id="121" name="TextBox 120"/>
            <p:cNvSpPr txBox="1"/>
            <p:nvPr/>
          </p:nvSpPr>
          <p:spPr>
            <a:xfrm>
              <a:off x="8255000" y="1800225"/>
              <a:ext cx="76200" cy="184666"/>
            </a:xfrm>
            <a:prstGeom prst="rect">
              <a:avLst/>
            </a:prstGeom>
            <a:noFill/>
          </p:spPr>
          <p:txBody>
            <a:bodyPr wrap="square" lIns="0" tIns="0" rIns="0" bIns="0" rtlCol="0">
              <a:spAutoFit/>
            </a:bodyPr>
            <a:lstStyle/>
            <a:p>
              <a:r>
                <a:rPr lang="en-US" sz="1200" dirty="0" smtClean="0"/>
                <a:t>2</a:t>
              </a:r>
            </a:p>
          </p:txBody>
        </p:sp>
      </p:grpSp>
      <p:cxnSp>
        <p:nvCxnSpPr>
          <p:cNvPr id="127" name="Straight Arrow Connector 126"/>
          <p:cNvCxnSpPr>
            <a:stCxn id="28" idx="0"/>
            <a:endCxn id="97" idx="1"/>
          </p:cNvCxnSpPr>
          <p:nvPr/>
        </p:nvCxnSpPr>
        <p:spPr>
          <a:xfrm flipV="1">
            <a:off x="6629400" y="2170152"/>
            <a:ext cx="381000" cy="21967"/>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8458200" y="2382619"/>
            <a:ext cx="0" cy="16369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6781800" y="1260547"/>
            <a:ext cx="0" cy="92442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endCxn id="66" idx="2"/>
          </p:cNvCxnSpPr>
          <p:nvPr/>
        </p:nvCxnSpPr>
        <p:spPr>
          <a:xfrm>
            <a:off x="914399" y="1260547"/>
            <a:ext cx="7467601" cy="817272"/>
          </a:xfrm>
          <a:prstGeom prst="bentConnector3">
            <a:avLst>
              <a:gd name="adj1" fmla="val 96694"/>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715313" y="1456782"/>
            <a:ext cx="626772" cy="228600"/>
          </a:xfrm>
          <a:prstGeom prst="bentConnector3">
            <a:avLst>
              <a:gd name="adj1" fmla="val 1015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143000" y="1773019"/>
            <a:ext cx="152400" cy="5334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TextBox 179"/>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81" name="TextBox 180"/>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83" name="Straight Connector 182"/>
          <p:cNvCxnSpPr>
            <a:stCxn id="179" idx="0"/>
            <a:endCxn id="19" idx="1"/>
          </p:cNvCxnSpPr>
          <p:nvPr/>
        </p:nvCxnSpPr>
        <p:spPr>
          <a:xfrm>
            <a:off x="1295400" y="2039719"/>
            <a:ext cx="152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a:stCxn id="19" idx="3"/>
            <a:endCxn id="16" idx="1"/>
          </p:cNvCxnSpPr>
          <p:nvPr/>
        </p:nvCxnSpPr>
        <p:spPr>
          <a:xfrm>
            <a:off x="1813263" y="2039719"/>
            <a:ext cx="320337" cy="3048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1782931" y="1620939"/>
            <a:ext cx="396537" cy="4191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2438400" y="1163419"/>
            <a:ext cx="304800" cy="457200"/>
          </a:xfrm>
          <a:prstGeom prst="bentConnector2">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9" name="Elbow Connector 218"/>
          <p:cNvCxnSpPr/>
          <p:nvPr/>
        </p:nvCxnSpPr>
        <p:spPr>
          <a:xfrm>
            <a:off x="2743200" y="1163419"/>
            <a:ext cx="5638800" cy="685800"/>
          </a:xfrm>
          <a:prstGeom prst="bentConnector3">
            <a:avLst>
              <a:gd name="adj1" fmla="val 971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1143000" y="1163419"/>
            <a:ext cx="1600200" cy="990600"/>
          </a:xfrm>
          <a:prstGeom prst="bentConnector3">
            <a:avLst>
              <a:gd name="adj1" fmla="val 124407"/>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a:stCxn id="72" idx="0"/>
          </p:cNvCxnSpPr>
          <p:nvPr/>
        </p:nvCxnSpPr>
        <p:spPr>
          <a:xfrm flipV="1">
            <a:off x="6096000" y="1885950"/>
            <a:ext cx="152400" cy="136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a:stCxn id="79" idx="3"/>
            <a:endCxn id="105" idx="1"/>
          </p:cNvCxnSpPr>
          <p:nvPr/>
        </p:nvCxnSpPr>
        <p:spPr>
          <a:xfrm flipV="1">
            <a:off x="4499521" y="1998702"/>
            <a:ext cx="1463129" cy="367784"/>
          </a:xfrm>
          <a:prstGeom prst="bentConnector3">
            <a:avLst>
              <a:gd name="adj1" fmla="val 8536"/>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a:off x="4457521" y="2595086"/>
            <a:ext cx="957297" cy="320141"/>
          </a:xfrm>
          <a:prstGeom prst="bentConnector3">
            <a:avLst>
              <a:gd name="adj1" fmla="val 1683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V="1">
            <a:off x="4648200" y="2361045"/>
            <a:ext cx="183573" cy="112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4537364" y="2586182"/>
            <a:ext cx="259772" cy="577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p:nvPr/>
        </p:nvCxnSpPr>
        <p:spPr>
          <a:xfrm flipV="1">
            <a:off x="1978767" y="1371841"/>
            <a:ext cx="3214173" cy="535336"/>
          </a:xfrm>
          <a:prstGeom prst="bentConnector3">
            <a:avLst>
              <a:gd name="adj1" fmla="val 27385"/>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5181600" y="1366060"/>
            <a:ext cx="762000" cy="36749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447800" y="1620619"/>
            <a:ext cx="365463" cy="838199"/>
            <a:chOff x="1447800" y="1809750"/>
            <a:chExt cx="365463" cy="838199"/>
          </a:xfrm>
        </p:grpSpPr>
        <p:sp>
          <p:nvSpPr>
            <p:cNvPr id="19" name="Rectangle 18"/>
            <p:cNvSpPr/>
            <p:nvPr/>
          </p:nvSpPr>
          <p:spPr>
            <a:xfrm>
              <a:off x="1447800" y="1809750"/>
              <a:ext cx="365463" cy="838199"/>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tx1"/>
                  </a:solidFill>
                  <a:latin typeface="Courier New"/>
                  <a:cs typeface="Courier New"/>
                </a:rPr>
                <a:t>pc</a:t>
              </a:r>
              <a:endParaRPr lang="en-US" b="1" dirty="0">
                <a:solidFill>
                  <a:schemeClr val="tx1"/>
                </a:solidFill>
                <a:latin typeface="Courier New"/>
                <a:cs typeface="Courier New"/>
              </a:endParaRPr>
            </a:p>
          </p:txBody>
        </p:sp>
        <p:sp>
          <p:nvSpPr>
            <p:cNvPr id="31" name="Isosceles Triangle 30"/>
            <p:cNvSpPr/>
            <p:nvPr/>
          </p:nvSpPr>
          <p:spPr>
            <a:xfrm>
              <a:off x="1600200" y="2495550"/>
              <a:ext cx="152400" cy="152399"/>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Group 114"/>
          <p:cNvGrpSpPr/>
          <p:nvPr/>
        </p:nvGrpSpPr>
        <p:grpSpPr>
          <a:xfrm>
            <a:off x="5791200" y="2190750"/>
            <a:ext cx="152400" cy="533400"/>
            <a:chOff x="5791200" y="1352550"/>
            <a:chExt cx="152400" cy="533400"/>
          </a:xfrm>
        </p:grpSpPr>
        <p:sp>
          <p:nvSpPr>
            <p:cNvPr id="116" name="Trapezoid 115"/>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TextBox 116"/>
            <p:cNvSpPr txBox="1"/>
            <p:nvPr/>
          </p:nvSpPr>
          <p:spPr>
            <a:xfrm>
              <a:off x="5807075" y="1390650"/>
              <a:ext cx="76200" cy="184666"/>
            </a:xfrm>
            <a:prstGeom prst="rect">
              <a:avLst/>
            </a:prstGeom>
            <a:noFill/>
          </p:spPr>
          <p:txBody>
            <a:bodyPr wrap="square" lIns="0" tIns="0" rIns="0" bIns="0" rtlCol="0">
              <a:spAutoFit/>
            </a:bodyPr>
            <a:lstStyle/>
            <a:p>
              <a:r>
                <a:rPr lang="en-US" sz="1200" dirty="0" smtClean="0"/>
                <a:t>0</a:t>
              </a:r>
            </a:p>
          </p:txBody>
        </p:sp>
        <p:sp>
          <p:nvSpPr>
            <p:cNvPr id="118" name="TextBox 117"/>
            <p:cNvSpPr txBox="1"/>
            <p:nvPr/>
          </p:nvSpPr>
          <p:spPr>
            <a:xfrm>
              <a:off x="5810250" y="1638300"/>
              <a:ext cx="77996" cy="184666"/>
            </a:xfrm>
            <a:prstGeom prst="rect">
              <a:avLst/>
            </a:prstGeom>
            <a:noFill/>
          </p:spPr>
          <p:txBody>
            <a:bodyPr wrap="none" lIns="0" tIns="0" rIns="0" bIns="0" rtlCol="0">
              <a:spAutoFit/>
            </a:bodyPr>
            <a:lstStyle/>
            <a:p>
              <a:r>
                <a:rPr lang="en-US" sz="1200" dirty="0" smtClean="0"/>
                <a:t>1</a:t>
              </a:r>
            </a:p>
          </p:txBody>
        </p:sp>
      </p:grpSp>
      <p:cxnSp>
        <p:nvCxnSpPr>
          <p:cNvPr id="394" name="Elbow Connector 393"/>
          <p:cNvCxnSpPr>
            <a:stCxn id="16" idx="3"/>
            <a:endCxn id="22" idx="1"/>
          </p:cNvCxnSpPr>
          <p:nvPr/>
        </p:nvCxnSpPr>
        <p:spPr>
          <a:xfrm flipV="1">
            <a:off x="2743200" y="2192119"/>
            <a:ext cx="914400" cy="152400"/>
          </a:xfrm>
          <a:prstGeom prst="bentConnector3">
            <a:avLst>
              <a:gd name="adj1" fmla="val 1780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2895600" y="2343150"/>
            <a:ext cx="0"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flipV="1">
            <a:off x="2886364" y="2458819"/>
            <a:ext cx="771236" cy="36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flipV="1">
            <a:off x="2897909" y="2687420"/>
            <a:ext cx="759691" cy="267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flipV="1">
            <a:off x="2886364" y="3373219"/>
            <a:ext cx="618836" cy="959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3330864" y="1044864"/>
            <a:ext cx="5203536" cy="1032955"/>
          </a:xfrm>
          <a:prstGeom prst="bentConnector3">
            <a:avLst>
              <a:gd name="adj1" fmla="val -237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3086100" y="1314450"/>
            <a:ext cx="838200" cy="304800"/>
          </a:xfrm>
          <a:prstGeom prst="bentConnector3">
            <a:avLst>
              <a:gd name="adj1" fmla="val 1002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p:nvPr/>
        </p:nvCxnSpPr>
        <p:spPr>
          <a:xfrm flipV="1">
            <a:off x="3810000" y="3638550"/>
            <a:ext cx="0" cy="3810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p:nvPr/>
        </p:nvCxnSpPr>
        <p:spPr>
          <a:xfrm flipV="1">
            <a:off x="5943600" y="2495550"/>
            <a:ext cx="370610" cy="231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5410200" y="2530186"/>
            <a:ext cx="1600200" cy="381000"/>
          </a:xfrm>
          <a:prstGeom prst="bentConnector3">
            <a:avLst>
              <a:gd name="adj1" fmla="val 860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2988810" y="1984827"/>
            <a:ext cx="547657" cy="169277"/>
          </a:xfrm>
          <a:prstGeom prst="rect">
            <a:avLst/>
          </a:prstGeom>
          <a:noFill/>
        </p:spPr>
        <p:txBody>
          <a:bodyPr wrap="none" lIns="0" tIns="0" rIns="0" bIns="0" rtlCol="0">
            <a:spAutoFit/>
          </a:bodyPr>
          <a:lstStyle/>
          <a:p>
            <a:r>
              <a:rPr lang="en-US" sz="1100" dirty="0" err="1" smtClean="0"/>
              <a:t>inst</a:t>
            </a:r>
            <a:r>
              <a:rPr lang="en-US" sz="1100" dirty="0" smtClean="0"/>
              <a:t>[11:7]</a:t>
            </a:r>
          </a:p>
        </p:txBody>
      </p:sp>
      <p:sp>
        <p:nvSpPr>
          <p:cNvPr id="488" name="TextBox 487"/>
          <p:cNvSpPr txBox="1"/>
          <p:nvPr/>
        </p:nvSpPr>
        <p:spPr>
          <a:xfrm>
            <a:off x="2971800" y="2266950"/>
            <a:ext cx="619154" cy="169277"/>
          </a:xfrm>
          <a:prstGeom prst="rect">
            <a:avLst/>
          </a:prstGeom>
          <a:noFill/>
        </p:spPr>
        <p:txBody>
          <a:bodyPr wrap="none" lIns="0" tIns="0" rIns="0" bIns="0" rtlCol="0">
            <a:spAutoFit/>
          </a:bodyPr>
          <a:lstStyle/>
          <a:p>
            <a:r>
              <a:rPr lang="en-US" sz="1100" dirty="0" err="1" smtClean="0"/>
              <a:t>inst</a:t>
            </a:r>
            <a:r>
              <a:rPr lang="en-US" sz="1100" dirty="0" smtClean="0"/>
              <a:t>[19:15]</a:t>
            </a:r>
          </a:p>
        </p:txBody>
      </p:sp>
      <p:sp>
        <p:nvSpPr>
          <p:cNvPr id="503" name="TextBox 502"/>
          <p:cNvSpPr txBox="1"/>
          <p:nvPr/>
        </p:nvSpPr>
        <p:spPr>
          <a:xfrm>
            <a:off x="2971800" y="2495550"/>
            <a:ext cx="619154" cy="169277"/>
          </a:xfrm>
          <a:prstGeom prst="rect">
            <a:avLst/>
          </a:prstGeom>
          <a:noFill/>
        </p:spPr>
        <p:txBody>
          <a:bodyPr wrap="none" lIns="0" tIns="0" rIns="0" bIns="0" rtlCol="0">
            <a:spAutoFit/>
          </a:bodyPr>
          <a:lstStyle/>
          <a:p>
            <a:r>
              <a:rPr lang="en-US" sz="1100" dirty="0" err="1" smtClean="0"/>
              <a:t>inst</a:t>
            </a:r>
            <a:r>
              <a:rPr lang="en-US" sz="1100" dirty="0" smtClean="0"/>
              <a:t>[24:20]</a:t>
            </a:r>
          </a:p>
        </p:txBody>
      </p:sp>
      <p:sp>
        <p:nvSpPr>
          <p:cNvPr id="504" name="TextBox 503"/>
          <p:cNvSpPr txBox="1"/>
          <p:nvPr/>
        </p:nvSpPr>
        <p:spPr>
          <a:xfrm>
            <a:off x="2918691" y="3135168"/>
            <a:ext cx="547657" cy="169277"/>
          </a:xfrm>
          <a:prstGeom prst="rect">
            <a:avLst/>
          </a:prstGeom>
          <a:noFill/>
        </p:spPr>
        <p:txBody>
          <a:bodyPr wrap="none" lIns="0" tIns="0" rIns="0" bIns="0" rtlCol="0">
            <a:spAutoFit/>
          </a:bodyPr>
          <a:lstStyle/>
          <a:p>
            <a:r>
              <a:rPr lang="en-US" sz="1100" dirty="0" err="1" smtClean="0"/>
              <a:t>inst</a:t>
            </a:r>
            <a:r>
              <a:rPr lang="en-US" sz="1100" dirty="0" smtClean="0"/>
              <a:t>[31:7]</a:t>
            </a:r>
          </a:p>
        </p:txBody>
      </p:sp>
      <p:cxnSp>
        <p:nvCxnSpPr>
          <p:cNvPr id="513" name="Elbow Connector 512"/>
          <p:cNvCxnSpPr/>
          <p:nvPr/>
        </p:nvCxnSpPr>
        <p:spPr>
          <a:xfrm rot="5400000" flipH="1" flipV="1">
            <a:off x="5310189" y="2446338"/>
            <a:ext cx="584201" cy="377826"/>
          </a:xfrm>
          <a:prstGeom prst="bentConnector3">
            <a:avLst>
              <a:gd name="adj1" fmla="val 10046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7" name="TextBox 526"/>
          <p:cNvSpPr txBox="1"/>
          <p:nvPr/>
        </p:nvSpPr>
        <p:spPr>
          <a:xfrm>
            <a:off x="8250383" y="1416049"/>
            <a:ext cx="282129" cy="169277"/>
          </a:xfrm>
          <a:prstGeom prst="rect">
            <a:avLst/>
          </a:prstGeom>
          <a:noFill/>
        </p:spPr>
        <p:txBody>
          <a:bodyPr wrap="none" lIns="0" tIns="0" rIns="0" bIns="0" rtlCol="0">
            <a:spAutoFit/>
          </a:bodyPr>
          <a:lstStyle/>
          <a:p>
            <a:r>
              <a:rPr lang="en-US" sz="1100" dirty="0" smtClean="0"/>
              <a:t>pc+4</a:t>
            </a:r>
          </a:p>
        </p:txBody>
      </p:sp>
      <p:sp>
        <p:nvSpPr>
          <p:cNvPr id="528" name="TextBox 527"/>
          <p:cNvSpPr txBox="1"/>
          <p:nvPr/>
        </p:nvSpPr>
        <p:spPr>
          <a:xfrm>
            <a:off x="7923646" y="1556904"/>
            <a:ext cx="174057" cy="169277"/>
          </a:xfrm>
          <a:prstGeom prst="rect">
            <a:avLst/>
          </a:prstGeom>
          <a:noFill/>
        </p:spPr>
        <p:txBody>
          <a:bodyPr wrap="none" lIns="0" tIns="0" rIns="0" bIns="0" rtlCol="0">
            <a:spAutoFit/>
          </a:bodyPr>
          <a:lstStyle/>
          <a:p>
            <a:r>
              <a:rPr lang="en-US" sz="1100" dirty="0" err="1" smtClean="0"/>
              <a:t>alu</a:t>
            </a:r>
            <a:endParaRPr lang="en-US" sz="1100" dirty="0" smtClean="0"/>
          </a:p>
        </p:txBody>
      </p:sp>
      <p:sp>
        <p:nvSpPr>
          <p:cNvPr id="529" name="TextBox 528"/>
          <p:cNvSpPr txBox="1"/>
          <p:nvPr/>
        </p:nvSpPr>
        <p:spPr>
          <a:xfrm>
            <a:off x="8029863" y="2355849"/>
            <a:ext cx="334818" cy="169277"/>
          </a:xfrm>
          <a:prstGeom prst="rect">
            <a:avLst/>
          </a:prstGeom>
          <a:noFill/>
        </p:spPr>
        <p:txBody>
          <a:bodyPr wrap="square" lIns="0" tIns="0" rIns="0" bIns="0" rtlCol="0">
            <a:spAutoFit/>
          </a:bodyPr>
          <a:lstStyle/>
          <a:p>
            <a:r>
              <a:rPr lang="en-US" sz="1100" dirty="0" err="1" smtClean="0"/>
              <a:t>mem</a:t>
            </a:r>
            <a:endParaRPr lang="en-US" sz="1100" dirty="0" smtClean="0"/>
          </a:p>
        </p:txBody>
      </p:sp>
      <p:sp>
        <p:nvSpPr>
          <p:cNvPr id="530" name="TextBox 529"/>
          <p:cNvSpPr txBox="1"/>
          <p:nvPr/>
        </p:nvSpPr>
        <p:spPr>
          <a:xfrm>
            <a:off x="8581737" y="2087995"/>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
        <p:nvSpPr>
          <p:cNvPr id="531" name="TextBox 530"/>
          <p:cNvSpPr txBox="1"/>
          <p:nvPr/>
        </p:nvSpPr>
        <p:spPr>
          <a:xfrm>
            <a:off x="813954" y="1859395"/>
            <a:ext cx="208695" cy="169277"/>
          </a:xfrm>
          <a:prstGeom prst="rect">
            <a:avLst/>
          </a:prstGeom>
          <a:noFill/>
        </p:spPr>
        <p:txBody>
          <a:bodyPr wrap="square" lIns="0" tIns="0" rIns="0" bIns="0" rtlCol="0">
            <a:spAutoFit/>
          </a:bodyPr>
          <a:lstStyle/>
          <a:p>
            <a:r>
              <a:rPr lang="en-US" sz="1100" dirty="0" err="1" smtClean="0"/>
              <a:t>alu</a:t>
            </a:r>
            <a:endParaRPr lang="en-US" sz="1100" dirty="0" smtClean="0"/>
          </a:p>
        </p:txBody>
      </p:sp>
      <p:sp>
        <p:nvSpPr>
          <p:cNvPr id="532" name="TextBox 531"/>
          <p:cNvSpPr txBox="1"/>
          <p:nvPr/>
        </p:nvSpPr>
        <p:spPr>
          <a:xfrm>
            <a:off x="701965" y="2151495"/>
            <a:ext cx="282129" cy="169277"/>
          </a:xfrm>
          <a:prstGeom prst="rect">
            <a:avLst/>
          </a:prstGeom>
          <a:noFill/>
        </p:spPr>
        <p:txBody>
          <a:bodyPr wrap="none" lIns="0" tIns="0" rIns="0" bIns="0" rtlCol="0">
            <a:spAutoFit/>
          </a:bodyPr>
          <a:lstStyle/>
          <a:p>
            <a:r>
              <a:rPr lang="en-US" sz="1100" dirty="0" smtClean="0"/>
              <a:t>pc+4</a:t>
            </a:r>
          </a:p>
        </p:txBody>
      </p:sp>
      <p:sp>
        <p:nvSpPr>
          <p:cNvPr id="533" name="TextBox 532"/>
          <p:cNvSpPr txBox="1"/>
          <p:nvPr/>
        </p:nvSpPr>
        <p:spPr>
          <a:xfrm>
            <a:off x="5312006" y="1809750"/>
            <a:ext cx="524162" cy="169277"/>
          </a:xfrm>
          <a:prstGeom prst="rect">
            <a:avLst/>
          </a:prstGeom>
          <a:noFill/>
        </p:spPr>
        <p:txBody>
          <a:bodyPr wrap="square" lIns="0" tIns="0" rIns="0" bIns="0" rtlCol="0">
            <a:spAutoFit/>
          </a:bodyPr>
          <a:lstStyle/>
          <a:p>
            <a:r>
              <a:rPr lang="en-US" sz="1100" dirty="0" err="1" smtClean="0"/>
              <a:t>Reg</a:t>
            </a:r>
            <a:r>
              <a:rPr lang="en-US" sz="1100" dirty="0" smtClean="0"/>
              <a:t>[rs1]</a:t>
            </a:r>
          </a:p>
        </p:txBody>
      </p:sp>
      <p:sp>
        <p:nvSpPr>
          <p:cNvPr id="534" name="TextBox 533"/>
          <p:cNvSpPr txBox="1"/>
          <p:nvPr/>
        </p:nvSpPr>
        <p:spPr>
          <a:xfrm>
            <a:off x="5395683" y="1499281"/>
            <a:ext cx="219362" cy="169277"/>
          </a:xfrm>
          <a:prstGeom prst="rect">
            <a:avLst/>
          </a:prstGeom>
          <a:noFill/>
        </p:spPr>
        <p:txBody>
          <a:bodyPr wrap="square" lIns="0" tIns="0" rIns="0" bIns="0" rtlCol="0">
            <a:spAutoFit/>
          </a:bodyPr>
          <a:lstStyle/>
          <a:p>
            <a:r>
              <a:rPr lang="en-US" sz="1100" dirty="0" smtClean="0"/>
              <a:t>pc</a:t>
            </a:r>
          </a:p>
        </p:txBody>
      </p:sp>
      <p:sp>
        <p:nvSpPr>
          <p:cNvPr id="535" name="TextBox 534"/>
          <p:cNvSpPr txBox="1"/>
          <p:nvPr/>
        </p:nvSpPr>
        <p:spPr>
          <a:xfrm>
            <a:off x="4247574" y="3209059"/>
            <a:ext cx="629226" cy="169277"/>
          </a:xfrm>
          <a:prstGeom prst="rect">
            <a:avLst/>
          </a:prstGeom>
          <a:noFill/>
        </p:spPr>
        <p:txBody>
          <a:bodyPr wrap="square" lIns="0" tIns="0" rIns="0" bIns="0" rtlCol="0">
            <a:spAutoFit/>
          </a:bodyPr>
          <a:lstStyle/>
          <a:p>
            <a:r>
              <a:rPr lang="en-US" sz="1100" dirty="0" err="1" smtClean="0"/>
              <a:t>imm</a:t>
            </a:r>
            <a:r>
              <a:rPr lang="en-US" sz="1100" dirty="0" smtClean="0"/>
              <a:t>[31:0]</a:t>
            </a:r>
          </a:p>
        </p:txBody>
      </p:sp>
      <p:sp>
        <p:nvSpPr>
          <p:cNvPr id="536" name="TextBox 535"/>
          <p:cNvSpPr txBox="1"/>
          <p:nvPr/>
        </p:nvSpPr>
        <p:spPr>
          <a:xfrm>
            <a:off x="5299981" y="2108881"/>
            <a:ext cx="533400" cy="169277"/>
          </a:xfrm>
          <a:prstGeom prst="rect">
            <a:avLst/>
          </a:prstGeom>
          <a:noFill/>
        </p:spPr>
        <p:txBody>
          <a:bodyPr wrap="square" lIns="0" tIns="0" rIns="0" bIns="0" rtlCol="0">
            <a:spAutoFit/>
          </a:bodyPr>
          <a:lstStyle/>
          <a:p>
            <a:r>
              <a:rPr lang="en-US" sz="1100" dirty="0" err="1" smtClean="0"/>
              <a:t>Reg</a:t>
            </a:r>
            <a:r>
              <a:rPr lang="en-US" sz="1100" dirty="0" smtClean="0"/>
              <a:t>[rs2]</a:t>
            </a:r>
          </a:p>
        </p:txBody>
      </p:sp>
      <p:cxnSp>
        <p:nvCxnSpPr>
          <p:cNvPr id="563" name="Elbow Connector 562"/>
          <p:cNvCxnSpPr>
            <a:stCxn id="52" idx="3"/>
          </p:cNvCxnSpPr>
          <p:nvPr/>
        </p:nvCxnSpPr>
        <p:spPr>
          <a:xfrm flipV="1">
            <a:off x="4044974" y="2571750"/>
            <a:ext cx="1746226" cy="825788"/>
          </a:xfrm>
          <a:prstGeom prst="bentConnector3">
            <a:avLst>
              <a:gd name="adj1" fmla="val 8344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9" name="Rectangle 568"/>
          <p:cNvSpPr/>
          <p:nvPr/>
        </p:nvSpPr>
        <p:spPr>
          <a:xfrm>
            <a:off x="838200" y="4019550"/>
            <a:ext cx="7868227" cy="715818"/>
          </a:xfrm>
          <a:prstGeom prst="rect">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3" name="TextBox 522"/>
          <p:cNvSpPr txBox="1"/>
          <p:nvPr/>
        </p:nvSpPr>
        <p:spPr>
          <a:xfrm>
            <a:off x="2590800" y="4078873"/>
            <a:ext cx="547657" cy="169277"/>
          </a:xfrm>
          <a:prstGeom prst="rect">
            <a:avLst/>
          </a:prstGeom>
          <a:noFill/>
        </p:spPr>
        <p:txBody>
          <a:bodyPr wrap="none" lIns="0" tIns="0" rIns="0" bIns="0" rtlCol="0">
            <a:spAutoFit/>
          </a:bodyPr>
          <a:lstStyle/>
          <a:p>
            <a:r>
              <a:rPr lang="en-US" sz="1100" dirty="0" err="1" smtClean="0"/>
              <a:t>inst</a:t>
            </a:r>
            <a:r>
              <a:rPr lang="en-US" sz="1100" dirty="0" smtClean="0"/>
              <a:t>[31:0]</a:t>
            </a:r>
          </a:p>
        </p:txBody>
      </p:sp>
      <p:sp>
        <p:nvSpPr>
          <p:cNvPr id="582" name="TextBox 581"/>
          <p:cNvSpPr txBox="1"/>
          <p:nvPr/>
        </p:nvSpPr>
        <p:spPr>
          <a:xfrm>
            <a:off x="3429000" y="4095750"/>
            <a:ext cx="428290" cy="169277"/>
          </a:xfrm>
          <a:prstGeom prst="rect">
            <a:avLst/>
          </a:prstGeom>
          <a:noFill/>
        </p:spPr>
        <p:txBody>
          <a:bodyPr wrap="none" lIns="0" tIns="0" rIns="0" bIns="0" rtlCol="0">
            <a:spAutoFit/>
          </a:bodyPr>
          <a:lstStyle/>
          <a:p>
            <a:r>
              <a:rPr lang="en-US" sz="1100" dirty="0" err="1" smtClean="0"/>
              <a:t>ImmSel</a:t>
            </a:r>
            <a:endParaRPr lang="en-US" sz="1100" dirty="0" smtClean="0"/>
          </a:p>
        </p:txBody>
      </p:sp>
      <p:sp>
        <p:nvSpPr>
          <p:cNvPr id="583" name="TextBox 582"/>
          <p:cNvSpPr txBox="1"/>
          <p:nvPr/>
        </p:nvSpPr>
        <p:spPr>
          <a:xfrm>
            <a:off x="3962400" y="4095750"/>
            <a:ext cx="481671" cy="169277"/>
          </a:xfrm>
          <a:prstGeom prst="rect">
            <a:avLst/>
          </a:prstGeom>
          <a:noFill/>
        </p:spPr>
        <p:txBody>
          <a:bodyPr wrap="none" lIns="0" tIns="0" rIns="0" bIns="0" rtlCol="0">
            <a:spAutoFit/>
          </a:bodyPr>
          <a:lstStyle/>
          <a:p>
            <a:r>
              <a:rPr lang="en-US" sz="1100" dirty="0" err="1" smtClean="0"/>
              <a:t>RegWEn</a:t>
            </a:r>
            <a:endParaRPr lang="en-US" sz="1100" dirty="0" smtClean="0"/>
          </a:p>
        </p:txBody>
      </p:sp>
      <p:sp>
        <p:nvSpPr>
          <p:cNvPr id="584" name="TextBox 583"/>
          <p:cNvSpPr txBox="1"/>
          <p:nvPr/>
        </p:nvSpPr>
        <p:spPr>
          <a:xfrm>
            <a:off x="4572000" y="4095750"/>
            <a:ext cx="290532" cy="169277"/>
          </a:xfrm>
          <a:prstGeom prst="rect">
            <a:avLst/>
          </a:prstGeom>
          <a:noFill/>
        </p:spPr>
        <p:txBody>
          <a:bodyPr wrap="none" lIns="0" tIns="0" rIns="0" bIns="0" rtlCol="0">
            <a:spAutoFit/>
          </a:bodyPr>
          <a:lstStyle/>
          <a:p>
            <a:r>
              <a:rPr lang="en-US" sz="1100" dirty="0" err="1" smtClean="0"/>
              <a:t>BrUn</a:t>
            </a:r>
            <a:endParaRPr lang="en-US" sz="1100" dirty="0" smtClean="0"/>
          </a:p>
        </p:txBody>
      </p:sp>
      <p:sp>
        <p:nvSpPr>
          <p:cNvPr id="585" name="TextBox 584"/>
          <p:cNvSpPr txBox="1"/>
          <p:nvPr/>
        </p:nvSpPr>
        <p:spPr>
          <a:xfrm>
            <a:off x="4876800" y="4095750"/>
            <a:ext cx="268904" cy="169277"/>
          </a:xfrm>
          <a:prstGeom prst="rect">
            <a:avLst/>
          </a:prstGeom>
          <a:noFill/>
        </p:spPr>
        <p:txBody>
          <a:bodyPr wrap="none" lIns="0" tIns="0" rIns="0" bIns="0" rtlCol="0">
            <a:spAutoFit/>
          </a:bodyPr>
          <a:lstStyle/>
          <a:p>
            <a:r>
              <a:rPr lang="en-US" sz="1100" dirty="0" err="1" smtClean="0"/>
              <a:t>BrEq</a:t>
            </a:r>
            <a:endParaRPr lang="en-US" sz="1100" dirty="0" smtClean="0"/>
          </a:p>
        </p:txBody>
      </p:sp>
      <p:sp>
        <p:nvSpPr>
          <p:cNvPr id="586" name="TextBox 585"/>
          <p:cNvSpPr txBox="1"/>
          <p:nvPr/>
        </p:nvSpPr>
        <p:spPr>
          <a:xfrm>
            <a:off x="5181600" y="4095750"/>
            <a:ext cx="253957" cy="169277"/>
          </a:xfrm>
          <a:prstGeom prst="rect">
            <a:avLst/>
          </a:prstGeom>
          <a:noFill/>
        </p:spPr>
        <p:txBody>
          <a:bodyPr wrap="none" lIns="0" tIns="0" rIns="0" bIns="0" rtlCol="0">
            <a:spAutoFit/>
          </a:bodyPr>
          <a:lstStyle/>
          <a:p>
            <a:r>
              <a:rPr lang="en-US" sz="1100" dirty="0" err="1" smtClean="0"/>
              <a:t>BrLT</a:t>
            </a:r>
            <a:endParaRPr lang="en-US" sz="1100" dirty="0" smtClean="0"/>
          </a:p>
        </p:txBody>
      </p:sp>
      <p:sp>
        <p:nvSpPr>
          <p:cNvPr id="587" name="TextBox 586"/>
          <p:cNvSpPr txBox="1"/>
          <p:nvPr/>
        </p:nvSpPr>
        <p:spPr>
          <a:xfrm>
            <a:off x="5943600" y="4095750"/>
            <a:ext cx="248998" cy="169277"/>
          </a:xfrm>
          <a:prstGeom prst="rect">
            <a:avLst/>
          </a:prstGeom>
          <a:noFill/>
        </p:spPr>
        <p:txBody>
          <a:bodyPr wrap="none" lIns="0" tIns="0" rIns="0" bIns="0" rtlCol="0">
            <a:spAutoFit/>
          </a:bodyPr>
          <a:lstStyle/>
          <a:p>
            <a:r>
              <a:rPr lang="en-US" sz="1100" dirty="0" err="1" smtClean="0"/>
              <a:t>ASel</a:t>
            </a:r>
            <a:endParaRPr lang="en-US" sz="1100" dirty="0" smtClean="0"/>
          </a:p>
        </p:txBody>
      </p:sp>
      <p:sp>
        <p:nvSpPr>
          <p:cNvPr id="588" name="TextBox 587"/>
          <p:cNvSpPr txBox="1"/>
          <p:nvPr/>
        </p:nvSpPr>
        <p:spPr>
          <a:xfrm>
            <a:off x="5638800" y="4095750"/>
            <a:ext cx="244107" cy="169277"/>
          </a:xfrm>
          <a:prstGeom prst="rect">
            <a:avLst/>
          </a:prstGeom>
          <a:noFill/>
        </p:spPr>
        <p:txBody>
          <a:bodyPr wrap="none" lIns="0" tIns="0" rIns="0" bIns="0" rtlCol="0">
            <a:spAutoFit/>
          </a:bodyPr>
          <a:lstStyle/>
          <a:p>
            <a:r>
              <a:rPr lang="en-US" sz="1100" dirty="0" err="1" smtClean="0"/>
              <a:t>BSel</a:t>
            </a:r>
            <a:endParaRPr lang="en-US" sz="1100" dirty="0" smtClean="0"/>
          </a:p>
        </p:txBody>
      </p:sp>
      <p:sp>
        <p:nvSpPr>
          <p:cNvPr id="589" name="TextBox 588"/>
          <p:cNvSpPr txBox="1"/>
          <p:nvPr/>
        </p:nvSpPr>
        <p:spPr>
          <a:xfrm>
            <a:off x="6324600" y="4095750"/>
            <a:ext cx="398810" cy="169277"/>
          </a:xfrm>
          <a:prstGeom prst="rect">
            <a:avLst/>
          </a:prstGeom>
          <a:noFill/>
        </p:spPr>
        <p:txBody>
          <a:bodyPr wrap="none" lIns="0" tIns="0" rIns="0" bIns="0" rtlCol="0">
            <a:spAutoFit/>
          </a:bodyPr>
          <a:lstStyle/>
          <a:p>
            <a:r>
              <a:rPr lang="en-US" sz="1100" dirty="0" err="1" smtClean="0"/>
              <a:t>ALUSel</a:t>
            </a:r>
            <a:endParaRPr lang="en-US" sz="1100" dirty="0" smtClean="0"/>
          </a:p>
        </p:txBody>
      </p:sp>
      <p:sp>
        <p:nvSpPr>
          <p:cNvPr id="591" name="TextBox 590"/>
          <p:cNvSpPr txBox="1"/>
          <p:nvPr/>
        </p:nvSpPr>
        <p:spPr>
          <a:xfrm>
            <a:off x="6934200" y="4095750"/>
            <a:ext cx="512961" cy="169277"/>
          </a:xfrm>
          <a:prstGeom prst="rect">
            <a:avLst/>
          </a:prstGeom>
          <a:noFill/>
        </p:spPr>
        <p:txBody>
          <a:bodyPr wrap="none" lIns="0" tIns="0" rIns="0" bIns="0" rtlCol="0">
            <a:spAutoFit/>
          </a:bodyPr>
          <a:lstStyle/>
          <a:p>
            <a:r>
              <a:rPr lang="en-US" sz="1100" dirty="0" err="1" smtClean="0"/>
              <a:t>MemRW</a:t>
            </a:r>
            <a:endParaRPr lang="en-US" sz="1100" dirty="0" smtClean="0"/>
          </a:p>
        </p:txBody>
      </p:sp>
      <p:sp>
        <p:nvSpPr>
          <p:cNvPr id="593" name="TextBox 592"/>
          <p:cNvSpPr txBox="1"/>
          <p:nvPr/>
        </p:nvSpPr>
        <p:spPr>
          <a:xfrm>
            <a:off x="8229600" y="4095750"/>
            <a:ext cx="369605" cy="169277"/>
          </a:xfrm>
          <a:prstGeom prst="rect">
            <a:avLst/>
          </a:prstGeom>
          <a:noFill/>
        </p:spPr>
        <p:txBody>
          <a:bodyPr wrap="none" lIns="0" tIns="0" rIns="0" bIns="0" rtlCol="0">
            <a:spAutoFit/>
          </a:bodyPr>
          <a:lstStyle/>
          <a:p>
            <a:r>
              <a:rPr lang="en-US" sz="1100" dirty="0" err="1" smtClean="0"/>
              <a:t>WBSel</a:t>
            </a:r>
            <a:endParaRPr lang="en-US" sz="1100" dirty="0" smtClean="0"/>
          </a:p>
        </p:txBody>
      </p:sp>
      <p:sp>
        <p:nvSpPr>
          <p:cNvPr id="594" name="TextBox 593"/>
          <p:cNvSpPr txBox="1"/>
          <p:nvPr/>
        </p:nvSpPr>
        <p:spPr>
          <a:xfrm>
            <a:off x="990600" y="4095750"/>
            <a:ext cx="315466" cy="169277"/>
          </a:xfrm>
          <a:prstGeom prst="rect">
            <a:avLst/>
          </a:prstGeom>
          <a:noFill/>
        </p:spPr>
        <p:txBody>
          <a:bodyPr wrap="none" lIns="0" tIns="0" rIns="0" bIns="0" rtlCol="0">
            <a:spAutoFit/>
          </a:bodyPr>
          <a:lstStyle/>
          <a:p>
            <a:r>
              <a:rPr lang="en-US" sz="1100" dirty="0" err="1" smtClean="0"/>
              <a:t>PCSel</a:t>
            </a:r>
            <a:endParaRPr lang="en-US" sz="1100" dirty="0" smtClean="0"/>
          </a:p>
        </p:txBody>
      </p:sp>
      <p:sp>
        <p:nvSpPr>
          <p:cNvPr id="596" name="TextBox 595"/>
          <p:cNvSpPr txBox="1"/>
          <p:nvPr/>
        </p:nvSpPr>
        <p:spPr>
          <a:xfrm>
            <a:off x="3406447" y="1657350"/>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Tree>
    <p:extLst>
      <p:ext uri="{BB962C8B-B14F-4D97-AF65-F5344CB8AC3E}">
        <p14:creationId xmlns:p14="http://schemas.microsoft.com/office/powerpoint/2010/main" val="929519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Adding </a:t>
            </a:r>
            <a:r>
              <a:rPr lang="en-US" b="1" dirty="0" err="1" smtClean="0">
                <a:latin typeface="Courier New"/>
                <a:cs typeface="Courier New"/>
              </a:rPr>
              <a:t>jal</a:t>
            </a:r>
            <a:r>
              <a:rPr lang="en-US" dirty="0" smtClean="0"/>
              <a:t> </a:t>
            </a:r>
            <a:r>
              <a:rPr lang="en-US" dirty="0"/>
              <a:t>to </a:t>
            </a:r>
            <a:r>
              <a:rPr lang="en-US" dirty="0" err="1"/>
              <a:t>datapath</a:t>
            </a:r>
            <a:endParaRPr lang="en-US" dirty="0"/>
          </a:p>
        </p:txBody>
      </p:sp>
      <p:sp>
        <p:nvSpPr>
          <p:cNvPr id="4" name="Date Placeholder 3"/>
          <p:cNvSpPr>
            <a:spLocks noGrp="1"/>
          </p:cNvSpPr>
          <p:nvPr>
            <p:ph type="dt" sz="half" idx="10"/>
          </p:nvPr>
        </p:nvSpPr>
        <p:spPr/>
        <p:txBody>
          <a:bodyPr/>
          <a:lstStyle/>
          <a:p>
            <a:r>
              <a:rPr lang="en-US" dirty="0" smtClean="0"/>
              <a:t>CS 61c</a:t>
            </a:r>
            <a:endParaRPr lang="en-US" dirty="0"/>
          </a:p>
        </p:txBody>
      </p:sp>
      <p:sp>
        <p:nvSpPr>
          <p:cNvPr id="5" name="Slide Number Placeholder 4"/>
          <p:cNvSpPr>
            <a:spLocks noGrp="1"/>
          </p:cNvSpPr>
          <p:nvPr>
            <p:ph type="sldNum" sz="quarter" idx="12"/>
          </p:nvPr>
        </p:nvSpPr>
        <p:spPr/>
        <p:txBody>
          <a:bodyPr/>
          <a:lstStyle/>
          <a:p>
            <a:fld id="{3FF131CF-B26C-E347-9AC9-78212C099DD5}" type="slidenum">
              <a:rPr lang="en-US" smtClean="0"/>
              <a:t>9</a:t>
            </a:fld>
            <a:endParaRPr lang="en-US"/>
          </a:p>
        </p:txBody>
      </p:sp>
      <p:sp>
        <p:nvSpPr>
          <p:cNvPr id="16" name="Rectangle 15"/>
          <p:cNvSpPr/>
          <p:nvPr/>
        </p:nvSpPr>
        <p:spPr>
          <a:xfrm>
            <a:off x="2133600" y="2001619"/>
            <a:ext cx="609600" cy="685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smtClean="0">
                <a:solidFill>
                  <a:schemeClr val="tx1"/>
                </a:solidFill>
                <a:latin typeface="Calibri"/>
                <a:cs typeface="Calibri"/>
              </a:rPr>
              <a:t>IMEM</a:t>
            </a:r>
            <a:endParaRPr lang="en-US" dirty="0">
              <a:solidFill>
                <a:schemeClr val="tx1"/>
              </a:solidFill>
              <a:latin typeface="Calibri"/>
              <a:cs typeface="Calibri"/>
            </a:endParaRPr>
          </a:p>
        </p:txBody>
      </p:sp>
      <p:grpSp>
        <p:nvGrpSpPr>
          <p:cNvPr id="50" name="Group 49"/>
          <p:cNvGrpSpPr/>
          <p:nvPr/>
        </p:nvGrpSpPr>
        <p:grpSpPr>
          <a:xfrm>
            <a:off x="6172200" y="1696819"/>
            <a:ext cx="521297" cy="990600"/>
            <a:chOff x="6324600" y="3115310"/>
            <a:chExt cx="521297"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Isosceles Triangle 28"/>
            <p:cNvSpPr/>
            <p:nvPr/>
          </p:nvSpPr>
          <p:spPr>
            <a:xfrm rot="5400000">
              <a:off x="6362707" y="3641091"/>
              <a:ext cx="152400" cy="76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0"/>
              <a:ext cx="521297" cy="338554"/>
            </a:xfrm>
            <a:prstGeom prst="rect">
              <a:avLst/>
            </a:prstGeom>
            <a:noFill/>
          </p:spPr>
          <p:txBody>
            <a:bodyPr wrap="none" rtlCol="0">
              <a:spAutoFit/>
            </a:bodyPr>
            <a:lstStyle/>
            <a:p>
              <a:r>
                <a:rPr lang="en-US" sz="1600" dirty="0" smtClean="0"/>
                <a:t>ALU</a:t>
              </a:r>
              <a:endParaRPr lang="en-US" sz="1600" dirty="0"/>
            </a:p>
          </p:txBody>
        </p:sp>
      </p:grpSp>
      <p:grpSp>
        <p:nvGrpSpPr>
          <p:cNvPr id="83" name="Group 82"/>
          <p:cNvGrpSpPr/>
          <p:nvPr/>
        </p:nvGrpSpPr>
        <p:grpSpPr>
          <a:xfrm>
            <a:off x="3429000" y="2992219"/>
            <a:ext cx="615974" cy="762000"/>
            <a:chOff x="3733800" y="3105150"/>
            <a:chExt cx="615974" cy="762000"/>
          </a:xfrm>
        </p:grpSpPr>
        <p:sp>
          <p:nvSpPr>
            <p:cNvPr id="51" name="Trapezoid 50"/>
            <p:cNvSpPr/>
            <p:nvPr/>
          </p:nvSpPr>
          <p:spPr>
            <a:xfrm rot="5400000">
              <a:off x="3695700" y="3219450"/>
              <a:ext cx="762000" cy="5334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TextBox 51"/>
            <p:cNvSpPr txBox="1"/>
            <p:nvPr/>
          </p:nvSpPr>
          <p:spPr>
            <a:xfrm>
              <a:off x="3733800" y="3218081"/>
              <a:ext cx="615974" cy="584776"/>
            </a:xfrm>
            <a:prstGeom prst="rect">
              <a:avLst/>
            </a:prstGeom>
            <a:noFill/>
          </p:spPr>
          <p:txBody>
            <a:bodyPr wrap="none" rtlCol="0">
              <a:spAutoFit/>
            </a:bodyPr>
            <a:lstStyle/>
            <a:p>
              <a:r>
                <a:rPr lang="en-US" sz="1600" dirty="0" err="1" smtClean="0"/>
                <a:t>Imm</a:t>
              </a:r>
              <a:r>
                <a:rPr lang="en-US" sz="1600" dirty="0" smtClean="0"/>
                <a:t>.</a:t>
              </a:r>
            </a:p>
            <a:p>
              <a:r>
                <a:rPr lang="en-US" sz="1600" dirty="0" smtClean="0"/>
                <a:t>Gen</a:t>
              </a:r>
            </a:p>
          </p:txBody>
        </p:sp>
      </p:grpSp>
      <p:grpSp>
        <p:nvGrpSpPr>
          <p:cNvPr id="60" name="Group 59"/>
          <p:cNvGrpSpPr/>
          <p:nvPr/>
        </p:nvGrpSpPr>
        <p:grpSpPr>
          <a:xfrm>
            <a:off x="2133600" y="1392019"/>
            <a:ext cx="304800" cy="4572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TextBox 58"/>
            <p:cNvSpPr txBox="1"/>
            <p:nvPr/>
          </p:nvSpPr>
          <p:spPr>
            <a:xfrm>
              <a:off x="5181600" y="3333750"/>
              <a:ext cx="298519" cy="246221"/>
            </a:xfrm>
            <a:prstGeom prst="rect">
              <a:avLst/>
            </a:prstGeom>
            <a:noFill/>
          </p:spPr>
          <p:txBody>
            <a:bodyPr wrap="none" tIns="0" rIns="0" bIns="0" rtlCol="0">
              <a:spAutoFit/>
            </a:bodyPr>
            <a:lstStyle/>
            <a:p>
              <a:r>
                <a:rPr lang="en-US" sz="1600" dirty="0" smtClean="0"/>
                <a:t>+4</a:t>
              </a:r>
            </a:p>
          </p:txBody>
        </p:sp>
      </p:grpSp>
      <p:cxnSp>
        <p:nvCxnSpPr>
          <p:cNvPr id="65" name="Straight Arrow Connector 64"/>
          <p:cNvCxnSpPr>
            <a:endCxn id="179" idx="3"/>
          </p:cNvCxnSpPr>
          <p:nvPr/>
        </p:nvCxnSpPr>
        <p:spPr>
          <a:xfrm flipH="1" flipV="1">
            <a:off x="1219200" y="2258635"/>
            <a:ext cx="10391" cy="177072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7010400" y="1849219"/>
            <a:ext cx="990600" cy="8382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600" dirty="0">
                  <a:solidFill>
                    <a:schemeClr val="tx1"/>
                  </a:solidFill>
                  <a:latin typeface="Calibri"/>
                  <a:cs typeface="Calibri"/>
                </a:rPr>
                <a:t>D</a:t>
              </a:r>
              <a:r>
                <a:rPr lang="en-US" sz="1600" dirty="0" smtClean="0">
                  <a:solidFill>
                    <a:schemeClr val="tx1"/>
                  </a:solidFill>
                  <a:latin typeface="Calibri"/>
                  <a:cs typeface="Calibri"/>
                </a:rPr>
                <a:t>MEM</a:t>
              </a:r>
              <a:endParaRPr lang="en-US" dirty="0">
                <a:solidFill>
                  <a:schemeClr val="tx1"/>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5" name="Group 74"/>
          <p:cNvGrpSpPr/>
          <p:nvPr/>
        </p:nvGrpSpPr>
        <p:grpSpPr>
          <a:xfrm>
            <a:off x="4726702" y="2077819"/>
            <a:ext cx="762000" cy="685800"/>
            <a:chOff x="5029200" y="3333750"/>
            <a:chExt cx="762000" cy="685800"/>
          </a:xfrm>
        </p:grpSpPr>
        <p:sp>
          <p:nvSpPr>
            <p:cNvPr id="73" name="Trapezoid 72"/>
            <p:cNvSpPr/>
            <p:nvPr/>
          </p:nvSpPr>
          <p:spPr>
            <a:xfrm rot="5400000">
              <a:off x="4989949" y="3449201"/>
              <a:ext cx="685800" cy="454898"/>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TextBox 73"/>
            <p:cNvSpPr txBox="1"/>
            <p:nvPr/>
          </p:nvSpPr>
          <p:spPr>
            <a:xfrm>
              <a:off x="5029200" y="3409950"/>
              <a:ext cx="762000" cy="461665"/>
            </a:xfrm>
            <a:prstGeom prst="rect">
              <a:avLst/>
            </a:prstGeom>
            <a:noFill/>
          </p:spPr>
          <p:txBody>
            <a:bodyPr wrap="square" rtlCol="0">
              <a:spAutoFit/>
            </a:bodyPr>
            <a:lstStyle/>
            <a:p>
              <a:r>
                <a:rPr lang="en-US" sz="1200" dirty="0" smtClean="0"/>
                <a:t>Branch Comp.</a:t>
              </a:r>
            </a:p>
          </p:txBody>
        </p:sp>
      </p:grpSp>
      <p:grpSp>
        <p:nvGrpSpPr>
          <p:cNvPr id="188" name="Group 187"/>
          <p:cNvGrpSpPr/>
          <p:nvPr/>
        </p:nvGrpSpPr>
        <p:grpSpPr>
          <a:xfrm>
            <a:off x="3657600" y="1468219"/>
            <a:ext cx="841921" cy="1447800"/>
            <a:chOff x="3657600" y="1428750"/>
            <a:chExt cx="841921"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dirty="0" err="1" smtClean="0">
                    <a:solidFill>
                      <a:schemeClr val="tx1"/>
                    </a:solidFill>
                    <a:latin typeface="Calibri"/>
                    <a:cs typeface="Calibri"/>
                  </a:rPr>
                  <a:t>Reg</a:t>
                </a:r>
                <a:r>
                  <a:rPr lang="en-US" dirty="0" smtClean="0">
                    <a:solidFill>
                      <a:schemeClr val="tx1"/>
                    </a:solidFill>
                    <a:latin typeface="Calibri"/>
                    <a:cs typeface="Calibri"/>
                  </a:rPr>
                  <a:t>[]</a:t>
                </a:r>
                <a:endParaRPr lang="en-US" dirty="0">
                  <a:solidFill>
                    <a:schemeClr val="tx1"/>
                  </a:solidFill>
                  <a:latin typeface="Calibri"/>
                  <a:cs typeface="Calibri"/>
                </a:endParaRPr>
              </a:p>
            </p:txBody>
          </p:sp>
          <p:sp>
            <p:nvSpPr>
              <p:cNvPr id="30" name="Isosceles Triangle 29"/>
              <p:cNvSpPr/>
              <p:nvPr/>
            </p:nvSpPr>
            <p:spPr>
              <a:xfrm>
                <a:off x="4419600" y="2708081"/>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7" name="TextBox 76"/>
            <p:cNvSpPr txBox="1"/>
            <p:nvPr/>
          </p:nvSpPr>
          <p:spPr>
            <a:xfrm>
              <a:off x="3657600" y="2234684"/>
              <a:ext cx="397545" cy="184666"/>
            </a:xfrm>
            <a:prstGeom prst="rect">
              <a:avLst/>
            </a:prstGeom>
            <a:noFill/>
          </p:spPr>
          <p:txBody>
            <a:bodyPr wrap="none" lIns="0" tIns="0" rIns="0" bIns="0" rtlCol="0">
              <a:spAutoFit/>
            </a:bodyPr>
            <a:lstStyle/>
            <a:p>
              <a:r>
                <a:rPr lang="en-US" sz="1200" dirty="0" err="1" smtClean="0"/>
                <a:t>AddrA</a:t>
              </a:r>
              <a:endParaRPr lang="en-US" sz="1200" dirty="0" smtClean="0"/>
            </a:p>
          </p:txBody>
        </p:sp>
        <p:sp>
          <p:nvSpPr>
            <p:cNvPr id="78" name="TextBox 77"/>
            <p:cNvSpPr txBox="1"/>
            <p:nvPr/>
          </p:nvSpPr>
          <p:spPr>
            <a:xfrm>
              <a:off x="3657600" y="2463284"/>
              <a:ext cx="388102" cy="184666"/>
            </a:xfrm>
            <a:prstGeom prst="rect">
              <a:avLst/>
            </a:prstGeom>
            <a:noFill/>
          </p:spPr>
          <p:txBody>
            <a:bodyPr wrap="none" lIns="0" tIns="0" rIns="0" bIns="0" rtlCol="0">
              <a:spAutoFit/>
            </a:bodyPr>
            <a:lstStyle/>
            <a:p>
              <a:r>
                <a:rPr lang="en-US" sz="1200" dirty="0" err="1" smtClean="0"/>
                <a:t>AddrB</a:t>
              </a:r>
              <a:endParaRPr lang="en-US" sz="1200" dirty="0" smtClean="0"/>
            </a:p>
          </p:txBody>
        </p:sp>
        <p:sp>
          <p:nvSpPr>
            <p:cNvPr id="79" name="TextBox 78"/>
            <p:cNvSpPr txBox="1"/>
            <p:nvPr/>
          </p:nvSpPr>
          <p:spPr>
            <a:xfrm>
              <a:off x="4114800" y="2234684"/>
              <a:ext cx="384721" cy="184666"/>
            </a:xfrm>
            <a:prstGeom prst="rect">
              <a:avLst/>
            </a:prstGeom>
            <a:noFill/>
          </p:spPr>
          <p:txBody>
            <a:bodyPr wrap="none" lIns="0" tIns="0" rIns="0" bIns="0" rtlCol="0">
              <a:spAutoFit/>
            </a:bodyPr>
            <a:lstStyle/>
            <a:p>
              <a:r>
                <a:rPr lang="en-US" sz="1200" dirty="0" err="1" smtClean="0"/>
                <a:t>DataA</a:t>
              </a:r>
              <a:endParaRPr lang="en-US" sz="1200" dirty="0" smtClean="0"/>
            </a:p>
          </p:txBody>
        </p:sp>
        <p:sp>
          <p:nvSpPr>
            <p:cNvPr id="80" name="TextBox 79"/>
            <p:cNvSpPr txBox="1"/>
            <p:nvPr/>
          </p:nvSpPr>
          <p:spPr>
            <a:xfrm>
              <a:off x="3657600" y="1998881"/>
              <a:ext cx="399073" cy="184666"/>
            </a:xfrm>
            <a:prstGeom prst="rect">
              <a:avLst/>
            </a:prstGeom>
            <a:noFill/>
          </p:spPr>
          <p:txBody>
            <a:bodyPr wrap="none" lIns="0" tIns="0" rIns="0" bIns="0" rtlCol="0">
              <a:spAutoFit/>
            </a:bodyPr>
            <a:lstStyle/>
            <a:p>
              <a:r>
                <a:rPr lang="en-US" sz="1200" dirty="0" err="1" smtClean="0"/>
                <a:t>AddrD</a:t>
              </a:r>
              <a:endParaRPr lang="en-US" sz="1200" dirty="0" smtClean="0"/>
            </a:p>
          </p:txBody>
        </p:sp>
        <p:sp>
          <p:nvSpPr>
            <p:cNvPr id="81" name="TextBox 80"/>
            <p:cNvSpPr txBox="1"/>
            <p:nvPr/>
          </p:nvSpPr>
          <p:spPr>
            <a:xfrm>
              <a:off x="4114800" y="2463284"/>
              <a:ext cx="377357" cy="184666"/>
            </a:xfrm>
            <a:prstGeom prst="rect">
              <a:avLst/>
            </a:prstGeom>
            <a:noFill/>
          </p:spPr>
          <p:txBody>
            <a:bodyPr wrap="none" lIns="0" tIns="0" rIns="0" bIns="0" rtlCol="0">
              <a:spAutoFit/>
            </a:bodyPr>
            <a:lstStyle/>
            <a:p>
              <a:r>
                <a:rPr lang="en-US" sz="1200" dirty="0" err="1" smtClean="0"/>
                <a:t>DataB</a:t>
              </a:r>
              <a:endParaRPr lang="en-US" sz="1200" dirty="0" smtClean="0"/>
            </a:p>
          </p:txBody>
        </p:sp>
        <p:sp>
          <p:nvSpPr>
            <p:cNvPr id="82" name="TextBox 81"/>
            <p:cNvSpPr txBox="1"/>
            <p:nvPr/>
          </p:nvSpPr>
          <p:spPr>
            <a:xfrm>
              <a:off x="3657600" y="1694081"/>
              <a:ext cx="388327" cy="184666"/>
            </a:xfrm>
            <a:prstGeom prst="rect">
              <a:avLst/>
            </a:prstGeom>
            <a:noFill/>
          </p:spPr>
          <p:txBody>
            <a:bodyPr wrap="none" lIns="0" tIns="0" rIns="0" bIns="0" rtlCol="0">
              <a:spAutoFit/>
            </a:bodyPr>
            <a:lstStyle/>
            <a:p>
              <a:r>
                <a:rPr lang="en-US" sz="1200" dirty="0" err="1" smtClean="0"/>
                <a:t>DataD</a:t>
              </a:r>
              <a:endParaRPr lang="en-US" sz="1200" dirty="0" smtClean="0"/>
            </a:p>
          </p:txBody>
        </p:sp>
      </p:grpSp>
      <p:cxnSp>
        <p:nvCxnSpPr>
          <p:cNvPr id="91" name="Straight Arrow Connector 90"/>
          <p:cNvCxnSpPr/>
          <p:nvPr/>
        </p:nvCxnSpPr>
        <p:spPr>
          <a:xfrm flipV="1">
            <a:off x="6454320" y="2584700"/>
            <a:ext cx="0" cy="143485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4191000" y="2916019"/>
            <a:ext cx="0" cy="11035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7233228" y="2681198"/>
            <a:ext cx="0" cy="133835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7010400" y="2077819"/>
            <a:ext cx="307777" cy="184666"/>
          </a:xfrm>
          <a:prstGeom prst="rect">
            <a:avLst/>
          </a:prstGeom>
          <a:noFill/>
        </p:spPr>
        <p:txBody>
          <a:bodyPr wrap="none" lIns="0" tIns="0" rIns="0" bIns="0" rtlCol="0">
            <a:spAutoFit/>
          </a:bodyPr>
          <a:lstStyle/>
          <a:p>
            <a:r>
              <a:rPr lang="en-US" sz="1200" dirty="0" err="1" smtClean="0"/>
              <a:t>Addr</a:t>
            </a:r>
            <a:endParaRPr lang="en-US" sz="1200" dirty="0" smtClean="0"/>
          </a:p>
        </p:txBody>
      </p:sp>
      <p:sp>
        <p:nvSpPr>
          <p:cNvPr id="98" name="TextBox 97"/>
          <p:cNvSpPr txBox="1"/>
          <p:nvPr/>
        </p:nvSpPr>
        <p:spPr>
          <a:xfrm>
            <a:off x="7031583" y="2350353"/>
            <a:ext cx="436017" cy="184666"/>
          </a:xfrm>
          <a:prstGeom prst="rect">
            <a:avLst/>
          </a:prstGeom>
          <a:noFill/>
        </p:spPr>
        <p:txBody>
          <a:bodyPr wrap="none" lIns="0" tIns="0" rIns="0" bIns="0" rtlCol="0">
            <a:spAutoFit/>
          </a:bodyPr>
          <a:lstStyle/>
          <a:p>
            <a:r>
              <a:rPr lang="en-US" sz="1200" dirty="0" err="1" smtClean="0"/>
              <a:t>DataW</a:t>
            </a:r>
            <a:endParaRPr lang="en-US" sz="1200" dirty="0" smtClean="0"/>
          </a:p>
        </p:txBody>
      </p:sp>
      <p:sp>
        <p:nvSpPr>
          <p:cNvPr id="99" name="TextBox 98"/>
          <p:cNvSpPr txBox="1"/>
          <p:nvPr/>
        </p:nvSpPr>
        <p:spPr>
          <a:xfrm>
            <a:off x="7543800" y="2154019"/>
            <a:ext cx="384721" cy="184666"/>
          </a:xfrm>
          <a:prstGeom prst="rect">
            <a:avLst/>
          </a:prstGeom>
          <a:noFill/>
        </p:spPr>
        <p:txBody>
          <a:bodyPr wrap="none" lIns="0" tIns="0" rIns="0" bIns="0" rtlCol="0">
            <a:spAutoFit/>
          </a:bodyPr>
          <a:lstStyle/>
          <a:p>
            <a:r>
              <a:rPr lang="en-US" sz="1200" dirty="0" err="1" smtClean="0"/>
              <a:t>DataR</a:t>
            </a:r>
            <a:endParaRPr lang="en-US" sz="1200" dirty="0" smtClean="0"/>
          </a:p>
        </p:txBody>
      </p:sp>
      <p:cxnSp>
        <p:nvCxnSpPr>
          <p:cNvPr id="100" name="Straight Arrow Connector 99"/>
          <p:cNvCxnSpPr>
            <a:endCxn id="116" idx="3"/>
          </p:cNvCxnSpPr>
          <p:nvPr/>
        </p:nvCxnSpPr>
        <p:spPr>
          <a:xfrm flipV="1">
            <a:off x="5867400" y="2676366"/>
            <a:ext cx="0" cy="134318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72" idx="3"/>
          </p:cNvCxnSpPr>
          <p:nvPr/>
        </p:nvCxnSpPr>
        <p:spPr>
          <a:xfrm flipV="1">
            <a:off x="6019800" y="2106235"/>
            <a:ext cx="0" cy="191331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14" name="Group 113"/>
          <p:cNvGrpSpPr/>
          <p:nvPr/>
        </p:nvGrpSpPr>
        <p:grpSpPr>
          <a:xfrm>
            <a:off x="5943600" y="1620619"/>
            <a:ext cx="152400" cy="533400"/>
            <a:chOff x="5791200" y="1352550"/>
            <a:chExt cx="152400" cy="533400"/>
          </a:xfrm>
        </p:grpSpPr>
        <p:sp>
          <p:nvSpPr>
            <p:cNvPr id="72" name="Trapezoid 71"/>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extBox 103"/>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05" name="TextBox 104"/>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24" name="Straight Arrow Connector 123"/>
          <p:cNvCxnSpPr>
            <a:stCxn id="13" idx="3"/>
          </p:cNvCxnSpPr>
          <p:nvPr/>
        </p:nvCxnSpPr>
        <p:spPr>
          <a:xfrm flipV="1">
            <a:off x="8001000" y="2253007"/>
            <a:ext cx="367652" cy="15312"/>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8382000" y="1696819"/>
            <a:ext cx="152400" cy="762000"/>
            <a:chOff x="8229600" y="1733550"/>
            <a:chExt cx="152400" cy="762000"/>
          </a:xfrm>
        </p:grpSpPr>
        <p:sp>
          <p:nvSpPr>
            <p:cNvPr id="66" name="Trapezoid 65"/>
            <p:cNvSpPr/>
            <p:nvPr/>
          </p:nvSpPr>
          <p:spPr>
            <a:xfrm rot="5400000">
              <a:off x="7924800" y="2038350"/>
              <a:ext cx="7620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TextBox 118"/>
            <p:cNvSpPr txBox="1"/>
            <p:nvPr/>
          </p:nvSpPr>
          <p:spPr>
            <a:xfrm>
              <a:off x="8255000" y="2232025"/>
              <a:ext cx="76200" cy="184666"/>
            </a:xfrm>
            <a:prstGeom prst="rect">
              <a:avLst/>
            </a:prstGeom>
            <a:noFill/>
          </p:spPr>
          <p:txBody>
            <a:bodyPr wrap="square" lIns="0" tIns="0" rIns="0" bIns="0" rtlCol="0">
              <a:spAutoFit/>
            </a:bodyPr>
            <a:lstStyle/>
            <a:p>
              <a:r>
                <a:rPr lang="en-US" sz="1200" dirty="0"/>
                <a:t>0</a:t>
              </a:r>
              <a:endParaRPr lang="en-US" sz="1200" dirty="0" smtClean="0"/>
            </a:p>
          </p:txBody>
        </p:sp>
        <p:sp>
          <p:nvSpPr>
            <p:cNvPr id="120" name="TextBox 119"/>
            <p:cNvSpPr txBox="1"/>
            <p:nvPr/>
          </p:nvSpPr>
          <p:spPr>
            <a:xfrm>
              <a:off x="8255000" y="2016125"/>
              <a:ext cx="76200" cy="184666"/>
            </a:xfrm>
            <a:prstGeom prst="rect">
              <a:avLst/>
            </a:prstGeom>
            <a:noFill/>
          </p:spPr>
          <p:txBody>
            <a:bodyPr wrap="square" lIns="0" tIns="0" rIns="0" bIns="0" rtlCol="0">
              <a:spAutoFit/>
            </a:bodyPr>
            <a:lstStyle/>
            <a:p>
              <a:r>
                <a:rPr lang="en-US" sz="1200" dirty="0"/>
                <a:t>1</a:t>
              </a:r>
              <a:endParaRPr lang="en-US" sz="1200" dirty="0" smtClean="0"/>
            </a:p>
          </p:txBody>
        </p:sp>
        <p:sp>
          <p:nvSpPr>
            <p:cNvPr id="121" name="TextBox 120"/>
            <p:cNvSpPr txBox="1"/>
            <p:nvPr/>
          </p:nvSpPr>
          <p:spPr>
            <a:xfrm>
              <a:off x="8255000" y="1800225"/>
              <a:ext cx="76200" cy="184666"/>
            </a:xfrm>
            <a:prstGeom prst="rect">
              <a:avLst/>
            </a:prstGeom>
            <a:noFill/>
          </p:spPr>
          <p:txBody>
            <a:bodyPr wrap="square" lIns="0" tIns="0" rIns="0" bIns="0" rtlCol="0">
              <a:spAutoFit/>
            </a:bodyPr>
            <a:lstStyle/>
            <a:p>
              <a:r>
                <a:rPr lang="en-US" sz="1200" dirty="0" smtClean="0"/>
                <a:t>2</a:t>
              </a:r>
            </a:p>
          </p:txBody>
        </p:sp>
      </p:grpSp>
      <p:cxnSp>
        <p:nvCxnSpPr>
          <p:cNvPr id="127" name="Straight Arrow Connector 126"/>
          <p:cNvCxnSpPr>
            <a:stCxn id="28" idx="0"/>
            <a:endCxn id="97" idx="1"/>
          </p:cNvCxnSpPr>
          <p:nvPr/>
        </p:nvCxnSpPr>
        <p:spPr>
          <a:xfrm flipV="1">
            <a:off x="6629400" y="2170152"/>
            <a:ext cx="381000" cy="21967"/>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8458200" y="2382619"/>
            <a:ext cx="0" cy="16369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6781800" y="1259178"/>
            <a:ext cx="0" cy="92442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p:nvPr/>
        </p:nvCxnSpPr>
        <p:spPr>
          <a:xfrm>
            <a:off x="914399" y="1259178"/>
            <a:ext cx="7467601" cy="817272"/>
          </a:xfrm>
          <a:prstGeom prst="bentConnector3">
            <a:avLst>
              <a:gd name="adj1" fmla="val 96694"/>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715313" y="1455413"/>
            <a:ext cx="626772" cy="228600"/>
          </a:xfrm>
          <a:prstGeom prst="bentConnector3">
            <a:avLst>
              <a:gd name="adj1" fmla="val 1015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143000" y="1773019"/>
            <a:ext cx="152400" cy="5334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TextBox 179"/>
            <p:cNvSpPr txBox="1"/>
            <p:nvPr/>
          </p:nvSpPr>
          <p:spPr>
            <a:xfrm>
              <a:off x="5807075" y="1390650"/>
              <a:ext cx="76200" cy="184666"/>
            </a:xfrm>
            <a:prstGeom prst="rect">
              <a:avLst/>
            </a:prstGeom>
            <a:noFill/>
          </p:spPr>
          <p:txBody>
            <a:bodyPr wrap="square" lIns="0" tIns="0" rIns="0" bIns="0" rtlCol="0">
              <a:spAutoFit/>
            </a:bodyPr>
            <a:lstStyle/>
            <a:p>
              <a:r>
                <a:rPr lang="en-US" sz="1200" dirty="0" smtClean="0"/>
                <a:t>1</a:t>
              </a:r>
            </a:p>
          </p:txBody>
        </p:sp>
        <p:sp>
          <p:nvSpPr>
            <p:cNvPr id="181" name="TextBox 180"/>
            <p:cNvSpPr txBox="1"/>
            <p:nvPr/>
          </p:nvSpPr>
          <p:spPr>
            <a:xfrm>
              <a:off x="5810250" y="1638300"/>
              <a:ext cx="77996" cy="184666"/>
            </a:xfrm>
            <a:prstGeom prst="rect">
              <a:avLst/>
            </a:prstGeom>
            <a:noFill/>
          </p:spPr>
          <p:txBody>
            <a:bodyPr wrap="none" lIns="0" tIns="0" rIns="0" bIns="0" rtlCol="0">
              <a:spAutoFit/>
            </a:bodyPr>
            <a:lstStyle/>
            <a:p>
              <a:r>
                <a:rPr lang="en-US" sz="1200" dirty="0"/>
                <a:t>0</a:t>
              </a:r>
              <a:endParaRPr lang="en-US" sz="1200" dirty="0" smtClean="0"/>
            </a:p>
          </p:txBody>
        </p:sp>
      </p:grpSp>
      <p:cxnSp>
        <p:nvCxnSpPr>
          <p:cNvPr id="183" name="Straight Connector 182"/>
          <p:cNvCxnSpPr/>
          <p:nvPr/>
        </p:nvCxnSpPr>
        <p:spPr>
          <a:xfrm>
            <a:off x="1295400" y="2038350"/>
            <a:ext cx="152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p:nvPr/>
        </p:nvCxnSpPr>
        <p:spPr>
          <a:xfrm>
            <a:off x="1813263" y="2038350"/>
            <a:ext cx="320337" cy="3048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1782931" y="1620939"/>
            <a:ext cx="396537" cy="4191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2438400" y="1163419"/>
            <a:ext cx="304800" cy="457200"/>
          </a:xfrm>
          <a:prstGeom prst="bentConnector2">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9" name="Elbow Connector 218"/>
          <p:cNvCxnSpPr/>
          <p:nvPr/>
        </p:nvCxnSpPr>
        <p:spPr>
          <a:xfrm>
            <a:off x="2743200" y="1163419"/>
            <a:ext cx="5638800" cy="685800"/>
          </a:xfrm>
          <a:prstGeom prst="bentConnector3">
            <a:avLst>
              <a:gd name="adj1" fmla="val 971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1143000" y="1163419"/>
            <a:ext cx="1600200" cy="990600"/>
          </a:xfrm>
          <a:prstGeom prst="bentConnector3">
            <a:avLst>
              <a:gd name="adj1" fmla="val 124407"/>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p:nvPr/>
        </p:nvCxnSpPr>
        <p:spPr>
          <a:xfrm flipV="1">
            <a:off x="6096000" y="1884581"/>
            <a:ext cx="152400" cy="136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p:nvPr/>
        </p:nvCxnSpPr>
        <p:spPr>
          <a:xfrm flipV="1">
            <a:off x="4499521" y="1997333"/>
            <a:ext cx="1463129" cy="367784"/>
          </a:xfrm>
          <a:prstGeom prst="bentConnector3">
            <a:avLst>
              <a:gd name="adj1" fmla="val 8536"/>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a:off x="4457521" y="2595086"/>
            <a:ext cx="957297" cy="320141"/>
          </a:xfrm>
          <a:prstGeom prst="bentConnector3">
            <a:avLst>
              <a:gd name="adj1" fmla="val 1683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V="1">
            <a:off x="4648200" y="2361045"/>
            <a:ext cx="183573" cy="112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4537364" y="2586182"/>
            <a:ext cx="259772" cy="577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p:nvPr/>
        </p:nvCxnSpPr>
        <p:spPr>
          <a:xfrm flipV="1">
            <a:off x="1978767" y="1370472"/>
            <a:ext cx="3214173" cy="535336"/>
          </a:xfrm>
          <a:prstGeom prst="bentConnector3">
            <a:avLst>
              <a:gd name="adj1" fmla="val 27385"/>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5181600" y="1364691"/>
            <a:ext cx="762000" cy="367490"/>
          </a:xfrm>
          <a:prstGeom prst="bentConnector3">
            <a:avLst>
              <a:gd name="adj1" fmla="val 50000"/>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447800" y="1620619"/>
            <a:ext cx="365463" cy="838199"/>
            <a:chOff x="1447800" y="1809750"/>
            <a:chExt cx="365463" cy="838199"/>
          </a:xfrm>
        </p:grpSpPr>
        <p:sp>
          <p:nvSpPr>
            <p:cNvPr id="19" name="Rectangle 18"/>
            <p:cNvSpPr/>
            <p:nvPr/>
          </p:nvSpPr>
          <p:spPr>
            <a:xfrm>
              <a:off x="1447800" y="1809750"/>
              <a:ext cx="365463" cy="838199"/>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tx1"/>
                  </a:solidFill>
                  <a:latin typeface="Courier New"/>
                  <a:cs typeface="Courier New"/>
                </a:rPr>
                <a:t>pc</a:t>
              </a:r>
              <a:endParaRPr lang="en-US" b="1" dirty="0">
                <a:solidFill>
                  <a:schemeClr val="tx1"/>
                </a:solidFill>
                <a:latin typeface="Courier New"/>
                <a:cs typeface="Courier New"/>
              </a:endParaRPr>
            </a:p>
          </p:txBody>
        </p:sp>
        <p:sp>
          <p:nvSpPr>
            <p:cNvPr id="31" name="Isosceles Triangle 30"/>
            <p:cNvSpPr/>
            <p:nvPr/>
          </p:nvSpPr>
          <p:spPr>
            <a:xfrm>
              <a:off x="1600200" y="2495550"/>
              <a:ext cx="152400" cy="152399"/>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Group 114"/>
          <p:cNvGrpSpPr/>
          <p:nvPr/>
        </p:nvGrpSpPr>
        <p:grpSpPr>
          <a:xfrm>
            <a:off x="5791200" y="2190750"/>
            <a:ext cx="152400" cy="533400"/>
            <a:chOff x="5791200" y="1352550"/>
            <a:chExt cx="152400" cy="533400"/>
          </a:xfrm>
        </p:grpSpPr>
        <p:sp>
          <p:nvSpPr>
            <p:cNvPr id="116" name="Trapezoid 115"/>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TextBox 116"/>
            <p:cNvSpPr txBox="1"/>
            <p:nvPr/>
          </p:nvSpPr>
          <p:spPr>
            <a:xfrm>
              <a:off x="5807075" y="1390650"/>
              <a:ext cx="76200" cy="184666"/>
            </a:xfrm>
            <a:prstGeom prst="rect">
              <a:avLst/>
            </a:prstGeom>
            <a:noFill/>
          </p:spPr>
          <p:txBody>
            <a:bodyPr wrap="square" lIns="0" tIns="0" rIns="0" bIns="0" rtlCol="0">
              <a:spAutoFit/>
            </a:bodyPr>
            <a:lstStyle/>
            <a:p>
              <a:r>
                <a:rPr lang="en-US" sz="1200" dirty="0" smtClean="0"/>
                <a:t>0</a:t>
              </a:r>
            </a:p>
          </p:txBody>
        </p:sp>
        <p:sp>
          <p:nvSpPr>
            <p:cNvPr id="118" name="TextBox 117"/>
            <p:cNvSpPr txBox="1"/>
            <p:nvPr/>
          </p:nvSpPr>
          <p:spPr>
            <a:xfrm>
              <a:off x="5810250" y="1638300"/>
              <a:ext cx="77996" cy="184666"/>
            </a:xfrm>
            <a:prstGeom prst="rect">
              <a:avLst/>
            </a:prstGeom>
            <a:noFill/>
          </p:spPr>
          <p:txBody>
            <a:bodyPr wrap="none" lIns="0" tIns="0" rIns="0" bIns="0" rtlCol="0">
              <a:spAutoFit/>
            </a:bodyPr>
            <a:lstStyle/>
            <a:p>
              <a:r>
                <a:rPr lang="en-US" sz="1200" dirty="0" smtClean="0"/>
                <a:t>1</a:t>
              </a:r>
            </a:p>
          </p:txBody>
        </p:sp>
      </p:grpSp>
      <p:cxnSp>
        <p:nvCxnSpPr>
          <p:cNvPr id="394" name="Elbow Connector 393"/>
          <p:cNvCxnSpPr/>
          <p:nvPr/>
        </p:nvCxnSpPr>
        <p:spPr>
          <a:xfrm flipV="1">
            <a:off x="2743200" y="2190750"/>
            <a:ext cx="914400" cy="152400"/>
          </a:xfrm>
          <a:prstGeom prst="bentConnector3">
            <a:avLst>
              <a:gd name="adj1" fmla="val 1780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2895600" y="2341781"/>
            <a:ext cx="0"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flipV="1">
            <a:off x="2886364" y="2457450"/>
            <a:ext cx="771236" cy="36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flipV="1">
            <a:off x="2897909" y="2687420"/>
            <a:ext cx="759691" cy="267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flipV="1">
            <a:off x="2886364" y="3371850"/>
            <a:ext cx="618836" cy="959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3330864" y="1044864"/>
            <a:ext cx="5203536" cy="1032955"/>
          </a:xfrm>
          <a:prstGeom prst="bentConnector3">
            <a:avLst>
              <a:gd name="adj1" fmla="val -237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3086100" y="1314450"/>
            <a:ext cx="838200" cy="304800"/>
          </a:xfrm>
          <a:prstGeom prst="bentConnector3">
            <a:avLst>
              <a:gd name="adj1" fmla="val 1002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p:nvPr/>
        </p:nvCxnSpPr>
        <p:spPr>
          <a:xfrm flipV="1">
            <a:off x="3810000" y="3638550"/>
            <a:ext cx="0" cy="3810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p:nvPr/>
        </p:nvCxnSpPr>
        <p:spPr>
          <a:xfrm flipV="1">
            <a:off x="5943600" y="2494181"/>
            <a:ext cx="370610" cy="231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5410200" y="2530186"/>
            <a:ext cx="1600200" cy="381000"/>
          </a:xfrm>
          <a:prstGeom prst="bentConnector3">
            <a:avLst>
              <a:gd name="adj1" fmla="val 860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2988810" y="1984827"/>
            <a:ext cx="547657" cy="169277"/>
          </a:xfrm>
          <a:prstGeom prst="rect">
            <a:avLst/>
          </a:prstGeom>
          <a:noFill/>
        </p:spPr>
        <p:txBody>
          <a:bodyPr wrap="none" lIns="0" tIns="0" rIns="0" bIns="0" rtlCol="0">
            <a:spAutoFit/>
          </a:bodyPr>
          <a:lstStyle/>
          <a:p>
            <a:r>
              <a:rPr lang="en-US" sz="1100" dirty="0" err="1" smtClean="0"/>
              <a:t>inst</a:t>
            </a:r>
            <a:r>
              <a:rPr lang="en-US" sz="1100" dirty="0" smtClean="0"/>
              <a:t>[11:7]</a:t>
            </a:r>
          </a:p>
        </p:txBody>
      </p:sp>
      <p:sp>
        <p:nvSpPr>
          <p:cNvPr id="488" name="TextBox 487"/>
          <p:cNvSpPr txBox="1"/>
          <p:nvPr/>
        </p:nvSpPr>
        <p:spPr>
          <a:xfrm>
            <a:off x="2971800" y="2266950"/>
            <a:ext cx="619154" cy="169277"/>
          </a:xfrm>
          <a:prstGeom prst="rect">
            <a:avLst/>
          </a:prstGeom>
          <a:noFill/>
        </p:spPr>
        <p:txBody>
          <a:bodyPr wrap="none" lIns="0" tIns="0" rIns="0" bIns="0" rtlCol="0">
            <a:spAutoFit/>
          </a:bodyPr>
          <a:lstStyle/>
          <a:p>
            <a:r>
              <a:rPr lang="en-US" sz="1100" dirty="0" err="1" smtClean="0"/>
              <a:t>inst</a:t>
            </a:r>
            <a:r>
              <a:rPr lang="en-US" sz="1100" dirty="0" smtClean="0"/>
              <a:t>[19:15]</a:t>
            </a:r>
          </a:p>
        </p:txBody>
      </p:sp>
      <p:sp>
        <p:nvSpPr>
          <p:cNvPr id="503" name="TextBox 502"/>
          <p:cNvSpPr txBox="1"/>
          <p:nvPr/>
        </p:nvSpPr>
        <p:spPr>
          <a:xfrm>
            <a:off x="2971800" y="2495550"/>
            <a:ext cx="619154" cy="169277"/>
          </a:xfrm>
          <a:prstGeom prst="rect">
            <a:avLst/>
          </a:prstGeom>
          <a:noFill/>
        </p:spPr>
        <p:txBody>
          <a:bodyPr wrap="none" lIns="0" tIns="0" rIns="0" bIns="0" rtlCol="0">
            <a:spAutoFit/>
          </a:bodyPr>
          <a:lstStyle/>
          <a:p>
            <a:r>
              <a:rPr lang="en-US" sz="1100" dirty="0" err="1" smtClean="0"/>
              <a:t>inst</a:t>
            </a:r>
            <a:r>
              <a:rPr lang="en-US" sz="1100" dirty="0" smtClean="0"/>
              <a:t>[24:20]</a:t>
            </a:r>
          </a:p>
        </p:txBody>
      </p:sp>
      <p:sp>
        <p:nvSpPr>
          <p:cNvPr id="504" name="TextBox 503"/>
          <p:cNvSpPr txBox="1"/>
          <p:nvPr/>
        </p:nvSpPr>
        <p:spPr>
          <a:xfrm>
            <a:off x="2918691" y="3135168"/>
            <a:ext cx="547657" cy="169277"/>
          </a:xfrm>
          <a:prstGeom prst="rect">
            <a:avLst/>
          </a:prstGeom>
          <a:noFill/>
        </p:spPr>
        <p:txBody>
          <a:bodyPr wrap="none" lIns="0" tIns="0" rIns="0" bIns="0" rtlCol="0">
            <a:spAutoFit/>
          </a:bodyPr>
          <a:lstStyle/>
          <a:p>
            <a:r>
              <a:rPr lang="en-US" sz="1100" dirty="0" err="1" smtClean="0"/>
              <a:t>inst</a:t>
            </a:r>
            <a:r>
              <a:rPr lang="en-US" sz="1100" dirty="0" smtClean="0"/>
              <a:t>[31:7]</a:t>
            </a:r>
          </a:p>
        </p:txBody>
      </p:sp>
      <p:cxnSp>
        <p:nvCxnSpPr>
          <p:cNvPr id="513" name="Elbow Connector 512"/>
          <p:cNvCxnSpPr/>
          <p:nvPr/>
        </p:nvCxnSpPr>
        <p:spPr>
          <a:xfrm rot="5400000" flipH="1" flipV="1">
            <a:off x="5310189" y="2446338"/>
            <a:ext cx="584201" cy="377826"/>
          </a:xfrm>
          <a:prstGeom prst="bentConnector3">
            <a:avLst>
              <a:gd name="adj1" fmla="val 10046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7" name="TextBox 526"/>
          <p:cNvSpPr txBox="1"/>
          <p:nvPr/>
        </p:nvSpPr>
        <p:spPr>
          <a:xfrm>
            <a:off x="8250383" y="1416049"/>
            <a:ext cx="282129" cy="169277"/>
          </a:xfrm>
          <a:prstGeom prst="rect">
            <a:avLst/>
          </a:prstGeom>
          <a:noFill/>
        </p:spPr>
        <p:txBody>
          <a:bodyPr wrap="none" lIns="0" tIns="0" rIns="0" bIns="0" rtlCol="0">
            <a:spAutoFit/>
          </a:bodyPr>
          <a:lstStyle/>
          <a:p>
            <a:r>
              <a:rPr lang="en-US" sz="1100" dirty="0" smtClean="0"/>
              <a:t>pc+4</a:t>
            </a:r>
          </a:p>
        </p:txBody>
      </p:sp>
      <p:sp>
        <p:nvSpPr>
          <p:cNvPr id="528" name="TextBox 527"/>
          <p:cNvSpPr txBox="1"/>
          <p:nvPr/>
        </p:nvSpPr>
        <p:spPr>
          <a:xfrm>
            <a:off x="6858000" y="1504950"/>
            <a:ext cx="174057" cy="169277"/>
          </a:xfrm>
          <a:prstGeom prst="rect">
            <a:avLst/>
          </a:prstGeom>
          <a:noFill/>
        </p:spPr>
        <p:txBody>
          <a:bodyPr wrap="none" lIns="0" tIns="0" rIns="0" bIns="0" rtlCol="0">
            <a:spAutoFit/>
          </a:bodyPr>
          <a:lstStyle/>
          <a:p>
            <a:r>
              <a:rPr lang="en-US" sz="1100" dirty="0" err="1" smtClean="0"/>
              <a:t>alu</a:t>
            </a:r>
            <a:endParaRPr lang="en-US" sz="1100" dirty="0" smtClean="0"/>
          </a:p>
        </p:txBody>
      </p:sp>
      <p:sp>
        <p:nvSpPr>
          <p:cNvPr id="529" name="TextBox 528"/>
          <p:cNvSpPr txBox="1"/>
          <p:nvPr/>
        </p:nvSpPr>
        <p:spPr>
          <a:xfrm>
            <a:off x="8029863" y="2355849"/>
            <a:ext cx="334818" cy="169277"/>
          </a:xfrm>
          <a:prstGeom prst="rect">
            <a:avLst/>
          </a:prstGeom>
          <a:noFill/>
        </p:spPr>
        <p:txBody>
          <a:bodyPr wrap="square" lIns="0" tIns="0" rIns="0" bIns="0" rtlCol="0">
            <a:spAutoFit/>
          </a:bodyPr>
          <a:lstStyle/>
          <a:p>
            <a:r>
              <a:rPr lang="en-US" sz="1100" dirty="0" err="1" smtClean="0"/>
              <a:t>mem</a:t>
            </a:r>
            <a:endParaRPr lang="en-US" sz="1100" dirty="0" smtClean="0"/>
          </a:p>
        </p:txBody>
      </p:sp>
      <p:sp>
        <p:nvSpPr>
          <p:cNvPr id="530" name="TextBox 529"/>
          <p:cNvSpPr txBox="1"/>
          <p:nvPr/>
        </p:nvSpPr>
        <p:spPr>
          <a:xfrm>
            <a:off x="8581737" y="2087995"/>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sp>
        <p:nvSpPr>
          <p:cNvPr id="531" name="TextBox 530"/>
          <p:cNvSpPr txBox="1"/>
          <p:nvPr/>
        </p:nvSpPr>
        <p:spPr>
          <a:xfrm>
            <a:off x="990600" y="1581150"/>
            <a:ext cx="208695" cy="169277"/>
          </a:xfrm>
          <a:prstGeom prst="rect">
            <a:avLst/>
          </a:prstGeom>
          <a:noFill/>
        </p:spPr>
        <p:txBody>
          <a:bodyPr wrap="square" lIns="0" tIns="0" rIns="0" bIns="0" rtlCol="0">
            <a:spAutoFit/>
          </a:bodyPr>
          <a:lstStyle/>
          <a:p>
            <a:r>
              <a:rPr lang="en-US" sz="1100" dirty="0" err="1" smtClean="0"/>
              <a:t>alu</a:t>
            </a:r>
            <a:endParaRPr lang="en-US" sz="1100" dirty="0" smtClean="0"/>
          </a:p>
        </p:txBody>
      </p:sp>
      <p:sp>
        <p:nvSpPr>
          <p:cNvPr id="532" name="TextBox 531"/>
          <p:cNvSpPr txBox="1"/>
          <p:nvPr/>
        </p:nvSpPr>
        <p:spPr>
          <a:xfrm>
            <a:off x="701965" y="2151495"/>
            <a:ext cx="282129" cy="169277"/>
          </a:xfrm>
          <a:prstGeom prst="rect">
            <a:avLst/>
          </a:prstGeom>
          <a:noFill/>
        </p:spPr>
        <p:txBody>
          <a:bodyPr wrap="none" lIns="0" tIns="0" rIns="0" bIns="0" rtlCol="0">
            <a:spAutoFit/>
          </a:bodyPr>
          <a:lstStyle/>
          <a:p>
            <a:r>
              <a:rPr lang="en-US" sz="1100" dirty="0" smtClean="0"/>
              <a:t>pc+4</a:t>
            </a:r>
          </a:p>
        </p:txBody>
      </p:sp>
      <p:sp>
        <p:nvSpPr>
          <p:cNvPr id="533" name="TextBox 532"/>
          <p:cNvSpPr txBox="1"/>
          <p:nvPr/>
        </p:nvSpPr>
        <p:spPr>
          <a:xfrm>
            <a:off x="5312006" y="1809750"/>
            <a:ext cx="524162" cy="169277"/>
          </a:xfrm>
          <a:prstGeom prst="rect">
            <a:avLst/>
          </a:prstGeom>
          <a:noFill/>
        </p:spPr>
        <p:txBody>
          <a:bodyPr wrap="square" lIns="0" tIns="0" rIns="0" bIns="0" rtlCol="0">
            <a:spAutoFit/>
          </a:bodyPr>
          <a:lstStyle/>
          <a:p>
            <a:r>
              <a:rPr lang="en-US" sz="1100" dirty="0" err="1" smtClean="0"/>
              <a:t>Reg</a:t>
            </a:r>
            <a:r>
              <a:rPr lang="en-US" sz="1100" dirty="0" smtClean="0"/>
              <a:t>[rs1]</a:t>
            </a:r>
          </a:p>
        </p:txBody>
      </p:sp>
      <p:sp>
        <p:nvSpPr>
          <p:cNvPr id="534" name="TextBox 533"/>
          <p:cNvSpPr txBox="1"/>
          <p:nvPr/>
        </p:nvSpPr>
        <p:spPr>
          <a:xfrm>
            <a:off x="5395683" y="1499281"/>
            <a:ext cx="219362" cy="169277"/>
          </a:xfrm>
          <a:prstGeom prst="rect">
            <a:avLst/>
          </a:prstGeom>
          <a:noFill/>
        </p:spPr>
        <p:txBody>
          <a:bodyPr wrap="square" lIns="0" tIns="0" rIns="0" bIns="0" rtlCol="0">
            <a:spAutoFit/>
          </a:bodyPr>
          <a:lstStyle/>
          <a:p>
            <a:r>
              <a:rPr lang="en-US" sz="1100" dirty="0" smtClean="0"/>
              <a:t>pc</a:t>
            </a:r>
          </a:p>
        </p:txBody>
      </p:sp>
      <p:sp>
        <p:nvSpPr>
          <p:cNvPr id="535" name="TextBox 534"/>
          <p:cNvSpPr txBox="1"/>
          <p:nvPr/>
        </p:nvSpPr>
        <p:spPr>
          <a:xfrm>
            <a:off x="4247574" y="3209059"/>
            <a:ext cx="629226" cy="169277"/>
          </a:xfrm>
          <a:prstGeom prst="rect">
            <a:avLst/>
          </a:prstGeom>
          <a:noFill/>
        </p:spPr>
        <p:txBody>
          <a:bodyPr wrap="square" lIns="0" tIns="0" rIns="0" bIns="0" rtlCol="0">
            <a:spAutoFit/>
          </a:bodyPr>
          <a:lstStyle/>
          <a:p>
            <a:r>
              <a:rPr lang="en-US" sz="1100" dirty="0" err="1" smtClean="0"/>
              <a:t>imm</a:t>
            </a:r>
            <a:r>
              <a:rPr lang="en-US" sz="1100" dirty="0" smtClean="0"/>
              <a:t>[31:0]</a:t>
            </a:r>
          </a:p>
        </p:txBody>
      </p:sp>
      <p:sp>
        <p:nvSpPr>
          <p:cNvPr id="536" name="TextBox 535"/>
          <p:cNvSpPr txBox="1"/>
          <p:nvPr/>
        </p:nvSpPr>
        <p:spPr>
          <a:xfrm>
            <a:off x="5299981" y="2108881"/>
            <a:ext cx="533400" cy="169277"/>
          </a:xfrm>
          <a:prstGeom prst="rect">
            <a:avLst/>
          </a:prstGeom>
          <a:noFill/>
        </p:spPr>
        <p:txBody>
          <a:bodyPr wrap="square" lIns="0" tIns="0" rIns="0" bIns="0" rtlCol="0">
            <a:spAutoFit/>
          </a:bodyPr>
          <a:lstStyle/>
          <a:p>
            <a:r>
              <a:rPr lang="en-US" sz="1100" dirty="0" err="1" smtClean="0"/>
              <a:t>Reg</a:t>
            </a:r>
            <a:r>
              <a:rPr lang="en-US" sz="1100" dirty="0" smtClean="0"/>
              <a:t>[rs2]</a:t>
            </a:r>
          </a:p>
        </p:txBody>
      </p:sp>
      <p:cxnSp>
        <p:nvCxnSpPr>
          <p:cNvPr id="563" name="Elbow Connector 562"/>
          <p:cNvCxnSpPr/>
          <p:nvPr/>
        </p:nvCxnSpPr>
        <p:spPr>
          <a:xfrm flipV="1">
            <a:off x="4044974" y="2570381"/>
            <a:ext cx="1746226" cy="825788"/>
          </a:xfrm>
          <a:prstGeom prst="bentConnector3">
            <a:avLst>
              <a:gd name="adj1" fmla="val 8344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9" name="Rectangle 568"/>
          <p:cNvSpPr/>
          <p:nvPr/>
        </p:nvSpPr>
        <p:spPr>
          <a:xfrm>
            <a:off x="838200" y="4019550"/>
            <a:ext cx="7868227" cy="715818"/>
          </a:xfrm>
          <a:prstGeom prst="rect">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3" name="TextBox 522"/>
          <p:cNvSpPr txBox="1"/>
          <p:nvPr/>
        </p:nvSpPr>
        <p:spPr>
          <a:xfrm>
            <a:off x="2590800" y="4078873"/>
            <a:ext cx="547657" cy="169277"/>
          </a:xfrm>
          <a:prstGeom prst="rect">
            <a:avLst/>
          </a:prstGeom>
          <a:noFill/>
        </p:spPr>
        <p:txBody>
          <a:bodyPr wrap="none" lIns="0" tIns="0" rIns="0" bIns="0" rtlCol="0">
            <a:spAutoFit/>
          </a:bodyPr>
          <a:lstStyle/>
          <a:p>
            <a:r>
              <a:rPr lang="en-US" sz="1100" dirty="0" err="1" smtClean="0"/>
              <a:t>inst</a:t>
            </a:r>
            <a:r>
              <a:rPr lang="en-US" sz="1100" dirty="0" smtClean="0"/>
              <a:t>[31:0]</a:t>
            </a:r>
          </a:p>
        </p:txBody>
      </p:sp>
      <p:sp>
        <p:nvSpPr>
          <p:cNvPr id="582" name="TextBox 581"/>
          <p:cNvSpPr txBox="1"/>
          <p:nvPr/>
        </p:nvSpPr>
        <p:spPr>
          <a:xfrm>
            <a:off x="3276600" y="4095750"/>
            <a:ext cx="543524" cy="169277"/>
          </a:xfrm>
          <a:prstGeom prst="rect">
            <a:avLst/>
          </a:prstGeom>
          <a:noFill/>
        </p:spPr>
        <p:txBody>
          <a:bodyPr wrap="none" lIns="0" tIns="0" rIns="0" bIns="0" rtlCol="0">
            <a:spAutoFit/>
          </a:bodyPr>
          <a:lstStyle/>
          <a:p>
            <a:r>
              <a:rPr lang="en-US" sz="1100" dirty="0" err="1" smtClean="0"/>
              <a:t>ImmSel</a:t>
            </a:r>
            <a:r>
              <a:rPr lang="en-US" sz="1100" dirty="0" smtClean="0"/>
              <a:t>=J</a:t>
            </a:r>
          </a:p>
        </p:txBody>
      </p:sp>
      <p:sp>
        <p:nvSpPr>
          <p:cNvPr id="583" name="TextBox 582"/>
          <p:cNvSpPr txBox="1"/>
          <p:nvPr/>
        </p:nvSpPr>
        <p:spPr>
          <a:xfrm>
            <a:off x="3962400" y="4095750"/>
            <a:ext cx="623424" cy="169277"/>
          </a:xfrm>
          <a:prstGeom prst="rect">
            <a:avLst/>
          </a:prstGeom>
          <a:noFill/>
        </p:spPr>
        <p:txBody>
          <a:bodyPr wrap="none" lIns="0" tIns="0" rIns="0" bIns="0" rtlCol="0">
            <a:spAutoFit/>
          </a:bodyPr>
          <a:lstStyle/>
          <a:p>
            <a:r>
              <a:rPr lang="en-US" sz="1100" dirty="0" err="1" smtClean="0"/>
              <a:t>RegWEn</a:t>
            </a:r>
            <a:r>
              <a:rPr lang="en-US" sz="1100" dirty="0" smtClean="0"/>
              <a:t>=1</a:t>
            </a:r>
          </a:p>
        </p:txBody>
      </p:sp>
      <p:sp>
        <p:nvSpPr>
          <p:cNvPr id="584" name="TextBox 583"/>
          <p:cNvSpPr txBox="1"/>
          <p:nvPr/>
        </p:nvSpPr>
        <p:spPr>
          <a:xfrm>
            <a:off x="4369555" y="4476750"/>
            <a:ext cx="431045" cy="169277"/>
          </a:xfrm>
          <a:prstGeom prst="rect">
            <a:avLst/>
          </a:prstGeom>
          <a:noFill/>
        </p:spPr>
        <p:txBody>
          <a:bodyPr wrap="none" lIns="0" tIns="0" rIns="0" bIns="0" rtlCol="0">
            <a:spAutoFit/>
          </a:bodyPr>
          <a:lstStyle/>
          <a:p>
            <a:r>
              <a:rPr lang="en-US" sz="1100" dirty="0" err="1" smtClean="0"/>
              <a:t>BrUn</a:t>
            </a:r>
            <a:r>
              <a:rPr lang="en-US" sz="1100" dirty="0" smtClean="0"/>
              <a:t>=*</a:t>
            </a:r>
          </a:p>
        </p:txBody>
      </p:sp>
      <p:sp>
        <p:nvSpPr>
          <p:cNvPr id="585" name="TextBox 584"/>
          <p:cNvSpPr txBox="1"/>
          <p:nvPr/>
        </p:nvSpPr>
        <p:spPr>
          <a:xfrm>
            <a:off x="4876800" y="4459873"/>
            <a:ext cx="409417" cy="169277"/>
          </a:xfrm>
          <a:prstGeom prst="rect">
            <a:avLst/>
          </a:prstGeom>
          <a:noFill/>
        </p:spPr>
        <p:txBody>
          <a:bodyPr wrap="none" lIns="0" tIns="0" rIns="0" bIns="0" rtlCol="0">
            <a:spAutoFit/>
          </a:bodyPr>
          <a:lstStyle/>
          <a:p>
            <a:r>
              <a:rPr lang="en-US" sz="1100" dirty="0" err="1" smtClean="0"/>
              <a:t>BrEq</a:t>
            </a:r>
            <a:r>
              <a:rPr lang="en-US" sz="1100" dirty="0" smtClean="0"/>
              <a:t>=*</a:t>
            </a:r>
          </a:p>
        </p:txBody>
      </p:sp>
      <p:sp>
        <p:nvSpPr>
          <p:cNvPr id="586" name="TextBox 585"/>
          <p:cNvSpPr txBox="1"/>
          <p:nvPr/>
        </p:nvSpPr>
        <p:spPr>
          <a:xfrm>
            <a:off x="5334000" y="4476750"/>
            <a:ext cx="394470" cy="169277"/>
          </a:xfrm>
          <a:prstGeom prst="rect">
            <a:avLst/>
          </a:prstGeom>
          <a:noFill/>
        </p:spPr>
        <p:txBody>
          <a:bodyPr wrap="none" lIns="0" tIns="0" rIns="0" bIns="0" rtlCol="0">
            <a:spAutoFit/>
          </a:bodyPr>
          <a:lstStyle/>
          <a:p>
            <a:r>
              <a:rPr lang="en-US" sz="1100" dirty="0" err="1" smtClean="0"/>
              <a:t>BrLT</a:t>
            </a:r>
            <a:r>
              <a:rPr lang="en-US" sz="1100" dirty="0" smtClean="0"/>
              <a:t>=*</a:t>
            </a:r>
          </a:p>
        </p:txBody>
      </p:sp>
      <p:sp>
        <p:nvSpPr>
          <p:cNvPr id="587" name="TextBox 586"/>
          <p:cNvSpPr txBox="1"/>
          <p:nvPr/>
        </p:nvSpPr>
        <p:spPr>
          <a:xfrm>
            <a:off x="5867400" y="4095750"/>
            <a:ext cx="381108" cy="169277"/>
          </a:xfrm>
          <a:prstGeom prst="rect">
            <a:avLst/>
          </a:prstGeom>
          <a:noFill/>
        </p:spPr>
        <p:txBody>
          <a:bodyPr wrap="none" lIns="0" tIns="0" rIns="0" bIns="0" rtlCol="0">
            <a:spAutoFit/>
          </a:bodyPr>
          <a:lstStyle/>
          <a:p>
            <a:r>
              <a:rPr lang="en-US" sz="1100" dirty="0" err="1" smtClean="0"/>
              <a:t>Asel</a:t>
            </a:r>
            <a:r>
              <a:rPr lang="en-US" sz="1100" dirty="0" smtClean="0"/>
              <a:t>=1</a:t>
            </a:r>
          </a:p>
        </p:txBody>
      </p:sp>
      <p:sp>
        <p:nvSpPr>
          <p:cNvPr id="588" name="TextBox 587"/>
          <p:cNvSpPr txBox="1"/>
          <p:nvPr/>
        </p:nvSpPr>
        <p:spPr>
          <a:xfrm>
            <a:off x="5410200" y="4095750"/>
            <a:ext cx="376217" cy="169277"/>
          </a:xfrm>
          <a:prstGeom prst="rect">
            <a:avLst/>
          </a:prstGeom>
          <a:noFill/>
        </p:spPr>
        <p:txBody>
          <a:bodyPr wrap="none" lIns="0" tIns="0" rIns="0" bIns="0" rtlCol="0">
            <a:spAutoFit/>
          </a:bodyPr>
          <a:lstStyle/>
          <a:p>
            <a:r>
              <a:rPr lang="en-US" sz="1100" dirty="0" err="1" smtClean="0"/>
              <a:t>Bsel</a:t>
            </a:r>
            <a:r>
              <a:rPr lang="en-US" sz="1100" dirty="0" smtClean="0"/>
              <a:t>=1</a:t>
            </a:r>
          </a:p>
        </p:txBody>
      </p:sp>
      <p:sp>
        <p:nvSpPr>
          <p:cNvPr id="589" name="TextBox 588"/>
          <p:cNvSpPr txBox="1"/>
          <p:nvPr/>
        </p:nvSpPr>
        <p:spPr>
          <a:xfrm>
            <a:off x="6172200" y="4324350"/>
            <a:ext cx="698916" cy="169277"/>
          </a:xfrm>
          <a:prstGeom prst="rect">
            <a:avLst/>
          </a:prstGeom>
          <a:noFill/>
        </p:spPr>
        <p:txBody>
          <a:bodyPr wrap="none" lIns="0" tIns="0" rIns="0" bIns="0" rtlCol="0">
            <a:spAutoFit/>
          </a:bodyPr>
          <a:lstStyle/>
          <a:p>
            <a:r>
              <a:rPr lang="en-US" sz="1100" dirty="0" err="1" smtClean="0"/>
              <a:t>ALUSel</a:t>
            </a:r>
            <a:r>
              <a:rPr lang="en-US" sz="1100" dirty="0" smtClean="0"/>
              <a:t>=Add</a:t>
            </a:r>
          </a:p>
        </p:txBody>
      </p:sp>
      <p:sp>
        <p:nvSpPr>
          <p:cNvPr id="591" name="TextBox 590"/>
          <p:cNvSpPr txBox="1"/>
          <p:nvPr/>
        </p:nvSpPr>
        <p:spPr>
          <a:xfrm>
            <a:off x="6934200" y="4095750"/>
            <a:ext cx="864294" cy="169277"/>
          </a:xfrm>
          <a:prstGeom prst="rect">
            <a:avLst/>
          </a:prstGeom>
          <a:noFill/>
        </p:spPr>
        <p:txBody>
          <a:bodyPr wrap="none" lIns="0" tIns="0" rIns="0" bIns="0" rtlCol="0">
            <a:spAutoFit/>
          </a:bodyPr>
          <a:lstStyle/>
          <a:p>
            <a:r>
              <a:rPr lang="en-US" sz="1100" dirty="0" err="1" smtClean="0"/>
              <a:t>MemRW</a:t>
            </a:r>
            <a:r>
              <a:rPr lang="en-US" sz="1100" dirty="0" smtClean="0"/>
              <a:t>=Read</a:t>
            </a:r>
          </a:p>
        </p:txBody>
      </p:sp>
      <p:sp>
        <p:nvSpPr>
          <p:cNvPr id="593" name="TextBox 592"/>
          <p:cNvSpPr txBox="1"/>
          <p:nvPr/>
        </p:nvSpPr>
        <p:spPr>
          <a:xfrm>
            <a:off x="8153400" y="4019550"/>
            <a:ext cx="511358" cy="169277"/>
          </a:xfrm>
          <a:prstGeom prst="rect">
            <a:avLst/>
          </a:prstGeom>
          <a:noFill/>
        </p:spPr>
        <p:txBody>
          <a:bodyPr wrap="none" lIns="0" tIns="0" rIns="0" bIns="0" rtlCol="0">
            <a:spAutoFit/>
          </a:bodyPr>
          <a:lstStyle/>
          <a:p>
            <a:r>
              <a:rPr lang="en-US" sz="1100" dirty="0" err="1" smtClean="0"/>
              <a:t>WBSel</a:t>
            </a:r>
            <a:r>
              <a:rPr lang="en-US" sz="1100" dirty="0" smtClean="0"/>
              <a:t>=2</a:t>
            </a:r>
          </a:p>
        </p:txBody>
      </p:sp>
      <p:sp>
        <p:nvSpPr>
          <p:cNvPr id="594" name="TextBox 593"/>
          <p:cNvSpPr txBox="1"/>
          <p:nvPr/>
        </p:nvSpPr>
        <p:spPr>
          <a:xfrm>
            <a:off x="990600" y="4095750"/>
            <a:ext cx="315466" cy="169277"/>
          </a:xfrm>
          <a:prstGeom prst="rect">
            <a:avLst/>
          </a:prstGeom>
          <a:noFill/>
        </p:spPr>
        <p:txBody>
          <a:bodyPr wrap="none" lIns="0" tIns="0" rIns="0" bIns="0" rtlCol="0">
            <a:spAutoFit/>
          </a:bodyPr>
          <a:lstStyle/>
          <a:p>
            <a:r>
              <a:rPr lang="en-US" sz="1100" dirty="0" err="1" smtClean="0"/>
              <a:t>PCSel</a:t>
            </a:r>
            <a:endParaRPr lang="en-US" sz="1100" dirty="0" smtClean="0"/>
          </a:p>
        </p:txBody>
      </p:sp>
      <p:sp>
        <p:nvSpPr>
          <p:cNvPr id="596" name="TextBox 595"/>
          <p:cNvSpPr txBox="1"/>
          <p:nvPr/>
        </p:nvSpPr>
        <p:spPr>
          <a:xfrm>
            <a:off x="3406447" y="1657350"/>
            <a:ext cx="174953" cy="169277"/>
          </a:xfrm>
          <a:prstGeom prst="rect">
            <a:avLst/>
          </a:prstGeom>
          <a:noFill/>
        </p:spPr>
        <p:txBody>
          <a:bodyPr wrap="none" lIns="0" tIns="0" rIns="0" bIns="0" rtlCol="0">
            <a:spAutoFit/>
          </a:bodyPr>
          <a:lstStyle/>
          <a:p>
            <a:r>
              <a:rPr lang="en-US" sz="1100" dirty="0" err="1" smtClean="0"/>
              <a:t>wb</a:t>
            </a:r>
            <a:endParaRPr lang="en-US" sz="1100" dirty="0" smtClean="0"/>
          </a:p>
        </p:txBody>
      </p:sp>
      <p:cxnSp>
        <p:nvCxnSpPr>
          <p:cNvPr id="125" name="Straight Arrow Connector 124"/>
          <p:cNvCxnSpPr/>
          <p:nvPr/>
        </p:nvCxnSpPr>
        <p:spPr>
          <a:xfrm flipV="1">
            <a:off x="6453074" y="2587586"/>
            <a:ext cx="1248" cy="171999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4191001" y="2918905"/>
            <a:ext cx="0" cy="110353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7233229" y="2684084"/>
            <a:ext cx="0" cy="13383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V="1">
            <a:off x="5867401" y="2679252"/>
            <a:ext cx="0" cy="134318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V="1">
            <a:off x="6019801" y="2109121"/>
            <a:ext cx="0" cy="19133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V="1">
            <a:off x="8458201" y="2385505"/>
            <a:ext cx="0" cy="163693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6781801" y="1262064"/>
            <a:ext cx="0" cy="924428"/>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4" name="Elbow Connector 133"/>
          <p:cNvCxnSpPr/>
          <p:nvPr/>
        </p:nvCxnSpPr>
        <p:spPr>
          <a:xfrm rot="16200000" flipH="1">
            <a:off x="715314" y="1458299"/>
            <a:ext cx="626772" cy="228600"/>
          </a:xfrm>
          <a:prstGeom prst="bentConnector3">
            <a:avLst>
              <a:gd name="adj1" fmla="val 101558"/>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1295401" y="2041236"/>
            <a:ext cx="1524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Elbow Connector 135"/>
          <p:cNvCxnSpPr/>
          <p:nvPr/>
        </p:nvCxnSpPr>
        <p:spPr>
          <a:xfrm>
            <a:off x="1813264" y="2041236"/>
            <a:ext cx="320337" cy="304800"/>
          </a:xfrm>
          <a:prstGeom prst="bentConnector3">
            <a:avLst>
              <a:gd name="adj1" fmla="val 50000"/>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7" name="Elbow Connector 136"/>
          <p:cNvCxnSpPr/>
          <p:nvPr/>
        </p:nvCxnSpPr>
        <p:spPr>
          <a:xfrm flipV="1">
            <a:off x="1782932" y="1623825"/>
            <a:ext cx="396537" cy="419100"/>
          </a:xfrm>
          <a:prstGeom prst="bentConnector3">
            <a:avLst>
              <a:gd name="adj1" fmla="val 50000"/>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8" name="Elbow Connector 137"/>
          <p:cNvCxnSpPr/>
          <p:nvPr/>
        </p:nvCxnSpPr>
        <p:spPr>
          <a:xfrm flipV="1">
            <a:off x="2438401" y="1166305"/>
            <a:ext cx="304800" cy="457200"/>
          </a:xfrm>
          <a:prstGeom prst="bentConnector2">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9" name="Elbow Connector 138"/>
          <p:cNvCxnSpPr/>
          <p:nvPr/>
        </p:nvCxnSpPr>
        <p:spPr>
          <a:xfrm>
            <a:off x="2743201" y="1166305"/>
            <a:ext cx="5638800" cy="685800"/>
          </a:xfrm>
          <a:prstGeom prst="bentConnector3">
            <a:avLst>
              <a:gd name="adj1" fmla="val 97158"/>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flipV="1">
            <a:off x="6096001" y="1887467"/>
            <a:ext cx="152400" cy="1369"/>
          </a:xfrm>
          <a:prstGeom prst="straightConnector1">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6" name="Elbow Connector 145"/>
          <p:cNvCxnSpPr/>
          <p:nvPr/>
        </p:nvCxnSpPr>
        <p:spPr>
          <a:xfrm flipV="1">
            <a:off x="2743201" y="2193636"/>
            <a:ext cx="914400" cy="152400"/>
          </a:xfrm>
          <a:prstGeom prst="bentConnector3">
            <a:avLst>
              <a:gd name="adj1" fmla="val 17803"/>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2895601" y="2344667"/>
            <a:ext cx="0" cy="1676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V="1">
            <a:off x="2886365" y="3374736"/>
            <a:ext cx="618836" cy="959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1" name="Elbow Connector 150"/>
          <p:cNvCxnSpPr/>
          <p:nvPr/>
        </p:nvCxnSpPr>
        <p:spPr>
          <a:xfrm flipH="1" flipV="1">
            <a:off x="3330865" y="1047750"/>
            <a:ext cx="5203536" cy="1032955"/>
          </a:xfrm>
          <a:prstGeom prst="bentConnector3">
            <a:avLst>
              <a:gd name="adj1" fmla="val -2374"/>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2" name="Elbow Connector 151"/>
          <p:cNvCxnSpPr/>
          <p:nvPr/>
        </p:nvCxnSpPr>
        <p:spPr>
          <a:xfrm rot="16200000" flipH="1">
            <a:off x="3086101" y="1317336"/>
            <a:ext cx="838200" cy="304800"/>
          </a:xfrm>
          <a:prstGeom prst="bentConnector3">
            <a:avLst>
              <a:gd name="adj1" fmla="val 100275"/>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flipV="1">
            <a:off x="3810001" y="3641436"/>
            <a:ext cx="0" cy="3810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flipV="1">
            <a:off x="5943601" y="2495550"/>
            <a:ext cx="304799" cy="3827"/>
          </a:xfrm>
          <a:prstGeom prst="straightConnector1">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5" name="Elbow Connector 154"/>
          <p:cNvCxnSpPr/>
          <p:nvPr/>
        </p:nvCxnSpPr>
        <p:spPr>
          <a:xfrm flipV="1">
            <a:off x="4044975" y="2573267"/>
            <a:ext cx="1746226" cy="825788"/>
          </a:xfrm>
          <a:prstGeom prst="bentConnector3">
            <a:avLst>
              <a:gd name="adj1" fmla="val 83443"/>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 name="Straight Connector 2"/>
          <p:cNvCxnSpPr>
            <a:stCxn id="28" idx="0"/>
          </p:cNvCxnSpPr>
          <p:nvPr/>
        </p:nvCxnSpPr>
        <p:spPr>
          <a:xfrm flipV="1">
            <a:off x="6629400" y="2190750"/>
            <a:ext cx="152400" cy="1369"/>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914400" y="1276350"/>
            <a:ext cx="58674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a:off x="5181600" y="2611219"/>
            <a:ext cx="2302" cy="1789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5029200" y="2611219"/>
            <a:ext cx="2302" cy="178933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876800" y="2724150"/>
            <a:ext cx="2302" cy="16764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182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1c" id="{3D438229-7FE9-D54F-B5B6-0AB840F958BF}" vid="{E8C94A1B-47C3-B341-AD26-AD62246F1A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61c</Template>
  <TotalTime>24303</TotalTime>
  <Words>2834</Words>
  <Application>Microsoft Macintosh PowerPoint</Application>
  <PresentationFormat>On-screen Show (16:9)</PresentationFormat>
  <Paragraphs>1316</Paragraphs>
  <Slides>53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AmericanTypewriter-Condensed</vt:lpstr>
      <vt:lpstr>Arial</vt:lpstr>
      <vt:lpstr>Calibri</vt:lpstr>
      <vt:lpstr>Calibri Light</vt:lpstr>
      <vt:lpstr>Courier</vt:lpstr>
      <vt:lpstr>Courier New</vt:lpstr>
      <vt:lpstr>Mangal</vt:lpstr>
      <vt:lpstr>ＭＳ Ｐゴシック</vt:lpstr>
      <vt:lpstr>Wingdings</vt:lpstr>
      <vt:lpstr>Office Theme</vt:lpstr>
      <vt:lpstr>CS 61C:  Great Ideas in Computer Architecture   Lecture 12: Control &amp; Operating Speed</vt:lpstr>
      <vt:lpstr>Agenda</vt:lpstr>
      <vt:lpstr>Recap: Adding branches to datapath</vt:lpstr>
      <vt:lpstr>Implementing JALR Instruction (I-Format)</vt:lpstr>
      <vt:lpstr>Adding jalr to datapath</vt:lpstr>
      <vt:lpstr>Adding jalr to datapath</vt:lpstr>
      <vt:lpstr>Implementing jal Instruction</vt:lpstr>
      <vt:lpstr>Adding jal to datapath</vt:lpstr>
      <vt:lpstr>Adding jal to datapath</vt:lpstr>
      <vt:lpstr>“Upper Immediate” instructions</vt:lpstr>
      <vt:lpstr>Implementing lui</vt:lpstr>
      <vt:lpstr>Implementing auipc</vt:lpstr>
      <vt:lpstr>Recap: Complete RV32I ISA</vt:lpstr>
      <vt:lpstr>Single-Cycle RISC-V RV32I Datapath</vt:lpstr>
      <vt:lpstr>Agenda</vt:lpstr>
      <vt:lpstr>Processor</vt:lpstr>
      <vt:lpstr>Single-Cycle RISC-V RV32I Datapath</vt:lpstr>
      <vt:lpstr>Control Logic Truth Table (incomplete)</vt:lpstr>
      <vt:lpstr>Control Realization Options</vt:lpstr>
      <vt:lpstr>RV32I, a nine-bit ISA!</vt:lpstr>
      <vt:lpstr>ROM-based Control</vt:lpstr>
      <vt:lpstr>ROM Controller Implementation</vt:lpstr>
      <vt:lpstr>Administrivia</vt:lpstr>
      <vt:lpstr>Break!</vt:lpstr>
      <vt:lpstr>Agenda</vt:lpstr>
      <vt:lpstr>Instruction Timing</vt:lpstr>
      <vt:lpstr>Instruction Timing</vt:lpstr>
      <vt:lpstr>Agenda</vt:lpstr>
      <vt:lpstr>Performance Measures</vt:lpstr>
      <vt:lpstr>Transportation Analogy</vt:lpstr>
      <vt:lpstr>Computer Analogy</vt:lpstr>
      <vt:lpstr>“Iron Law” of Processor Performance</vt:lpstr>
      <vt:lpstr>Instructions per Program</vt:lpstr>
      <vt:lpstr>(Average) Clock cycles per Instruction</vt:lpstr>
      <vt:lpstr>Time per Cycle (1/Frequency)</vt:lpstr>
      <vt:lpstr>Speed Tradeoff Example</vt:lpstr>
      <vt:lpstr>Energy per Task</vt:lpstr>
      <vt:lpstr>Energy Tradeoff Example</vt:lpstr>
      <vt:lpstr>Energy “Iron Law”</vt:lpstr>
      <vt:lpstr>End of Scaling</vt:lpstr>
      <vt:lpstr>Processor Trends</vt:lpstr>
      <vt:lpstr>Break!</vt:lpstr>
      <vt:lpstr>Agenda</vt:lpstr>
      <vt:lpstr>Pipelining</vt:lpstr>
      <vt:lpstr>Computer Scientist Education</vt:lpstr>
      <vt:lpstr>Latency versus Throughput</vt:lpstr>
      <vt:lpstr>Simultaneous versus Sequential</vt:lpstr>
      <vt:lpstr>Agenda</vt:lpstr>
      <vt:lpstr>Pipelining with RISC-V</vt:lpstr>
      <vt:lpstr>Pipelining with RISC-V</vt:lpstr>
      <vt:lpstr>Sequential vs Simultaneous</vt:lpstr>
      <vt:lpstr>Agenda</vt:lpstr>
      <vt:lpstr>And in Conclusion, …</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Lecture 1: Introduction</dc:title>
  <dc:subject/>
  <dc:creator>Bernhard E. Boser</dc:creator>
  <cp:keywords/>
  <dc:description/>
  <cp:lastModifiedBy>Steven Ho</cp:lastModifiedBy>
  <cp:revision>981</cp:revision>
  <dcterms:created xsi:type="dcterms:W3CDTF">2016-08-05T18:45:47Z</dcterms:created>
  <dcterms:modified xsi:type="dcterms:W3CDTF">2017-10-05T21:00:20Z</dcterms:modified>
  <cp:category/>
</cp:coreProperties>
</file>